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8.xml" ContentType="application/vnd.openxmlformats-officedocument.drawingml.chart+xml"/>
  <Override PartName="/ppt/theme/themeOverride2.xml" ContentType="application/vnd.openxmlformats-officedocument.themeOverr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3.xml" ContentType="application/vnd.openxmlformats-officedocument.themeOverride+xml"/>
  <Override PartName="/ppt/notesSlides/notesSlide44.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675" r:id="rId5"/>
    <p:sldMasterId id="2147484703" r:id="rId6"/>
    <p:sldMasterId id="2147484594" r:id="rId7"/>
    <p:sldMasterId id="2147484715" r:id="rId8"/>
    <p:sldMasterId id="2147484741" r:id="rId9"/>
  </p:sldMasterIdLst>
  <p:notesMasterIdLst>
    <p:notesMasterId r:id="rId96"/>
  </p:notesMasterIdLst>
  <p:handoutMasterIdLst>
    <p:handoutMasterId r:id="rId97"/>
  </p:handoutMasterIdLst>
  <p:sldIdLst>
    <p:sldId id="256" r:id="rId10"/>
    <p:sldId id="257" r:id="rId11"/>
    <p:sldId id="2147473175" r:id="rId12"/>
    <p:sldId id="2147473176" r:id="rId13"/>
    <p:sldId id="2147375047" r:id="rId14"/>
    <p:sldId id="2147473177" r:id="rId15"/>
    <p:sldId id="2147473171" r:id="rId16"/>
    <p:sldId id="2147374711" r:id="rId17"/>
    <p:sldId id="260" r:id="rId18"/>
    <p:sldId id="2147375051" r:id="rId19"/>
    <p:sldId id="2147375034" r:id="rId20"/>
    <p:sldId id="2147375035" r:id="rId21"/>
    <p:sldId id="2147375050" r:id="rId22"/>
    <p:sldId id="2147375054" r:id="rId23"/>
    <p:sldId id="2147375055" r:id="rId24"/>
    <p:sldId id="2147375040" r:id="rId25"/>
    <p:sldId id="2147473172" r:id="rId26"/>
    <p:sldId id="2147374464" r:id="rId27"/>
    <p:sldId id="2147375043" r:id="rId28"/>
    <p:sldId id="2147375060" r:id="rId29"/>
    <p:sldId id="2147473174" r:id="rId30"/>
    <p:sldId id="2147375058" r:id="rId31"/>
    <p:sldId id="261" r:id="rId32"/>
    <p:sldId id="2147375030" r:id="rId33"/>
    <p:sldId id="2147374657" r:id="rId34"/>
    <p:sldId id="258" r:id="rId35"/>
    <p:sldId id="2147482318" r:id="rId36"/>
    <p:sldId id="2147479938" r:id="rId37"/>
    <p:sldId id="2147479958" r:id="rId38"/>
    <p:sldId id="2147479925" r:id="rId39"/>
    <p:sldId id="2147479955" r:id="rId40"/>
    <p:sldId id="2147479957" r:id="rId41"/>
    <p:sldId id="2147479946" r:id="rId42"/>
    <p:sldId id="2147479956" r:id="rId43"/>
    <p:sldId id="2147479920" r:id="rId44"/>
    <p:sldId id="2147479953" r:id="rId45"/>
    <p:sldId id="2147479943" r:id="rId46"/>
    <p:sldId id="2147479930" r:id="rId47"/>
    <p:sldId id="2147479936" r:id="rId48"/>
    <p:sldId id="2147479937" r:id="rId49"/>
    <p:sldId id="2147482320" r:id="rId50"/>
    <p:sldId id="2147472649" r:id="rId51"/>
    <p:sldId id="2147472650" r:id="rId52"/>
    <p:sldId id="1403601304" r:id="rId53"/>
    <p:sldId id="1403601259" r:id="rId54"/>
    <p:sldId id="1403601258" r:id="rId55"/>
    <p:sldId id="1403601260" r:id="rId56"/>
    <p:sldId id="1403601443" r:id="rId57"/>
    <p:sldId id="1403601264" r:id="rId58"/>
    <p:sldId id="1403601532" r:id="rId59"/>
    <p:sldId id="1403601514" r:id="rId60"/>
    <p:sldId id="1403601488" r:id="rId61"/>
    <p:sldId id="1403601497" r:id="rId62"/>
    <p:sldId id="1403601517" r:id="rId63"/>
    <p:sldId id="1403601491" r:id="rId64"/>
    <p:sldId id="2147472648" r:id="rId65"/>
    <p:sldId id="1403601526" r:id="rId66"/>
    <p:sldId id="1403601303" r:id="rId67"/>
    <p:sldId id="1403601534" r:id="rId68"/>
    <p:sldId id="1403601524" r:id="rId69"/>
    <p:sldId id="1403601463" r:id="rId70"/>
    <p:sldId id="1403601485" r:id="rId71"/>
    <p:sldId id="2147482321" r:id="rId72"/>
    <p:sldId id="263" r:id="rId73"/>
    <p:sldId id="2147472647" r:id="rId74"/>
    <p:sldId id="1403601535" r:id="rId75"/>
    <p:sldId id="1403601458" r:id="rId76"/>
    <p:sldId id="1403601555" r:id="rId77"/>
    <p:sldId id="1403601280" r:id="rId78"/>
    <p:sldId id="2147472644" r:id="rId79"/>
    <p:sldId id="1403601499" r:id="rId80"/>
    <p:sldId id="1403601490" r:id="rId81"/>
    <p:sldId id="1403601525" r:id="rId82"/>
    <p:sldId id="1403601550" r:id="rId83"/>
    <p:sldId id="2147472643" r:id="rId84"/>
    <p:sldId id="266" r:id="rId85"/>
    <p:sldId id="2147472645" r:id="rId86"/>
    <p:sldId id="2147482322" r:id="rId87"/>
    <p:sldId id="2147482319" r:id="rId88"/>
    <p:sldId id="2147482326" r:id="rId89"/>
    <p:sldId id="2147482323" r:id="rId90"/>
    <p:sldId id="2147482327" r:id="rId91"/>
    <p:sldId id="2147482324" r:id="rId92"/>
    <p:sldId id="2147482328" r:id="rId93"/>
    <p:sldId id="2147482325" r:id="rId94"/>
    <p:sldId id="2147482329" r:id="rId9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4B802-FB3F-5C99-46F0-D23150D71E99}" name="Yuanxin Xu" initials="YX" userId="S::yuanxin.xu@intelliatx.com::0a1819a6-2077-4c27-97b0-6cfbc7a09c48" providerId="AD"/>
  <p188:author id="{1369430E-5EEF-9577-C3F6-D5DA406B0CD8}" name="Ilia Antonino" initials="IA" userId="S::Ilia.Antonino@intelliatx.com::621b3e44-c16f-4b23-97be-1efbaa12f5db" providerId="AD"/>
  <p188:author id="{FB945312-5E01-975E-DD9D-505ECCD5D53D}" name="Michael Maitland" initials="MM" userId="S::Michael.Maitland@Intelliatx.com::eade2f75-5914-4311-8a15-0a662264a7ba" providerId="AD"/>
  <p188:author id="{D261A817-7188-69D5-B309-51F674DE9966}" name="Carol Loeschorn" initials="CL" userId="S::Carol.Loeschorn@Intelliatx.com::012a8ee4-a499-4e88-ba44-b43caf679209" providerId="AD"/>
  <p188:author id="{DE20A618-C781-9F15-C1B8-D677232B9B16}" name="Laura Sepp-Lorenzino" initials="LSL" userId="S::laura.sepplore@intelliatx.com::9eb2e4b7-6c78-4484-920b-e3ab85de19bf" providerId="AD"/>
  <p188:author id="{D4ECD019-0F9C-0F82-7355-9743F934F9C0}" name="Laura Sepp-Lorenzino" initials="" userId="S::laura.sepplore@Intelliatx.com::9eb2e4b7-6c78-4484-920b-e3ab85de19bf" providerId="AD"/>
  <p188:author id="{0B21E022-F834-2E4D-F9A0-B44D1196EA39}" name="Marissa Igo" initials="MI" userId="S::marissa.igo@Intelliatx.com::6d388462-5a5b-4334-a3e8-31911da03b42" providerId="AD"/>
  <p188:author id="{B1105D2E-6F9A-00B9-25AF-371E99AF9671}" name="Mary Ferguson" initials="MF" userId="S::mary.ferguson@intelliatx.com::7d7fd568-0cbd-420d-92cb-c26a10585ecf" providerId="AD"/>
  <p188:author id="{604FF934-49D3-8A03-09CC-A455B4C5A989}" name="Kunal Sunthankar" initials="KS" userId="S::Kunal.Sunthankar@Intelliatx.com::1fe5d1ad-d0e9-40a6-b5c2-51d99953379c" providerId="AD"/>
  <p188:author id="{9AE1F93E-8381-5B6A-DE2B-23CC0323DDA6}" name="Briana Erickson" initials="BE" userId="Briana Erickson" providerId="None"/>
  <p188:author id="{19FF3E3F-5B9F-D1E8-623D-D57C2863E914}" name="Lina Li" initials="LL" userId="S::Lina.Li@Intelliatx.com::f153992e-1ec4-47ad-ad7c-b232f2e4a99c" providerId="AD"/>
  <p188:author id="{183AE944-85A8-C506-D0BF-ED535D4FF1D3}" name="Ian Karp" initials="IK" userId="S::ian.karp@intelliatx.com::00fc4ff4-b4e6-4c2d-80f3-8e67aa625495" providerId="AD"/>
  <p188:author id="{37089E48-9E06-88C1-9FA3-AFB5BC044A07}" name="Richard Duncan" initials="RD" userId="S::Richard.Duncan@Intelliatx.com::369ac654-f293-41af-a889-8dfa62f99ea5" providerId="AD"/>
  <p188:author id="{DB874761-C277-F2A4-F152-F4A74919AA16}" name="Daniel Lev" initials="DL" userId="S::Daniel.Lev@Intelliatx.com::af0423eb-3c1a-4dc8-9215-6c994f0d4276" providerId="AD"/>
  <p188:author id="{7050FF6D-30C9-3617-EF8E-9E6B4EAFABAC}" name="Nick Vance" initials="NV" userId="S::Nick.Vance@Intelliatx.com::df5b0af1-c632-4f01-b96d-234419075fb5" providerId="AD"/>
  <p188:author id="{FD18CD72-7BC4-9509-31F9-D975FDC9A9B4}" name="Brittany Chaves" initials="BC" userId="S::Brittany.Chaves@Intelliatx.com::ec9f0742-fded-4fea-a555-1c5b4e2a9b32" providerId="AD"/>
  <p188:author id="{92CCBE86-79F8-AB80-6DC1-43E6C9546AB9}" name="Nick Vance" initials="NV" userId="S::nick.vance@intelliatx.com::df5b0af1-c632-4f01-b96d-234419075fb5" providerId="AD"/>
  <p188:author id="{B66EDF8B-5B67-352E-C6D4-D74F5A192516}" name="Liron Walsh" initials="LW" userId="S::Liron.Walsh@Intelliatx.com::4c1ae2df-ac5f-470d-b83c-81b537e0a8cd" providerId="AD"/>
  <p188:author id="{E03F898C-2795-CC2A-575E-F1AC89AE06AF}" name="Yuanxin Xu" initials="YX" userId="S::Yuanxin.Xu@Intelliatx.com::0a1819a6-2077-4c27-97b0-6cfbc7a09c48" providerId="AD"/>
  <p188:author id="{25552991-FBEC-F4F1-A5E7-E12668E364BC}" name="Danny Crawford" initials="DC" userId="S::Danny.Crawford@Intelliatx.com::19dc88f4-a6cd-425b-ad67-25f6f7ffe449" providerId="AD"/>
  <p188:author id="{0B8C359E-050F-BEFE-CC00-F1F3A66AB642}" name="Ian Karp" initials="IK" userId="S::Ian.Karp@Intelliatx.com::00fc4ff4-b4e6-4c2d-80f3-8e67aa625495" providerId="AD"/>
  <p188:author id="{30C5A99F-CD02-DD73-E7F6-DB852900576B}" name="Min Young" initials="MY" userId="S::Min.Young@Intelliatx.com::e1394abd-3ddf-41a6-b656-c292759923a6" providerId="AD"/>
  <p188:author id="{9AC5E8A8-151E-D7EE-67EB-9C5FE493B930}" name="Eliana Clark" initials="EC" userId="S::Eliana.Clark@Intelliatx.com::2e06cf61-4eb1-4f7c-bd96-c2e5c79b468c" providerId="AD"/>
  <p188:author id="{8EA215B6-DF39-8E55-6E31-C10F3F77D87F}" name="Rebecca Lescarbeau" initials="RL" userId="S::Rebecca.Lescarbeau@Intelliatx.com::3784fe7f-ddd6-434c-ba1a-ec91b65cac03" providerId="AD"/>
  <p188:author id="{E6AC37B8-0DCF-23B0-477B-36444F641EE0}" name="David Lebwohl" initials="DL" userId="S::David.Lebwohl@Intelliatx.com::a2afea56-2edd-438b-aeff-d6727911a992" providerId="AD"/>
  <p188:author id="{5F32FBC4-30B1-BB62-5420-E3C36097A169}" name="Marissa Igo" initials="MI" userId="S::marissa.igo@intelliatx.com::6d388462-5a5b-4334-a3e8-31911da03b42" providerId="AD"/>
  <p188:author id="{0B2CF4E0-104F-A572-A9B7-F8462B7BF5A1}" name="Catherine Miller" initials="CM" userId="S::Catherine.Miller@intelliatx.com::ba1ee802-950b-459a-bcde-48629a2d0d43" providerId="AD"/>
  <p188:author id="{36CDCAE3-E01B-23DD-4574-DA1DEEC39161}" name="Adam Amaral" initials="AA" userId="S::Adam.Amaral@Intelliatx.com::7aaa38ad-e98e-4caa-b2c2-da30b9bb5a8c" providerId="AD"/>
  <p188:author id="{270F49E5-9229-1475-EC8C-5542DB9C69EA}" name="Linda Pollitz (Contractor)" initials="LP(" userId="S::Linda.Pollitz@Intelliatx.com::e823a428-af4e-4eee-8ada-a8fa4af49ad9" providerId="AD"/>
  <p188:author id="{3411BCEA-C4FE-BEF0-8576-FEF1C4181656}" name="Emily Williams" initials="EW" userId="S::Emily.Williams@Intelliatx.com::09f86312-7210-422d-9c2e-4a84f708f8cc" providerId="AD"/>
  <p188:author id="{04E815EC-3C4C-39B6-814F-ADE56C3914C8}" name="Brittany Cormier" initials="BC" userId="S::Brittany.Cormier@Intelliatx.com::ec9f0742-fded-4fea-a555-1c5b4e2a9b32" providerId="AD"/>
  <p188:author id="{2BF0B2FD-9FB1-FEDB-C07A-879933ADDB22}" name="Emily Williams" initials="EW" userId="S::emily.williams@intelliatx.com::09f86312-7210-422d-9c2e-4a84f708f8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a Li" initials="LL" lastIdx="274" clrIdx="0">
    <p:extLst>
      <p:ext uri="{19B8F6BF-5375-455C-9EA6-DF929625EA0E}">
        <p15:presenceInfo xmlns:p15="http://schemas.microsoft.com/office/powerpoint/2012/main" userId="S::Lina.Li@Intelliatx.com::f153992e-1ec4-47ad-ad7c-b232f2e4a99c" providerId="AD"/>
      </p:ext>
    </p:extLst>
  </p:cmAuthor>
  <p:cmAuthor id="2" name="Marissa Picerno" initials="MP" lastIdx="6" clrIdx="1">
    <p:extLst>
      <p:ext uri="{19B8F6BF-5375-455C-9EA6-DF929625EA0E}">
        <p15:presenceInfo xmlns:p15="http://schemas.microsoft.com/office/powerpoint/2012/main" userId="S::marissa.picerno@Intelliatx.com::6d388462-5a5b-4334-a3e8-31911da03b42" providerId="AD"/>
      </p:ext>
    </p:extLst>
  </p:cmAuthor>
  <p:cmAuthor id="3" name="Ian Karp" initials="IK" lastIdx="22" clrIdx="2">
    <p:extLst>
      <p:ext uri="{19B8F6BF-5375-455C-9EA6-DF929625EA0E}">
        <p15:presenceInfo xmlns:p15="http://schemas.microsoft.com/office/powerpoint/2012/main" userId="S::Ian.Karp@Intelliatx.com::00fc4ff4-b4e6-4c2d-80f3-8e67aa625495" providerId="AD"/>
      </p:ext>
    </p:extLst>
  </p:cmAuthor>
  <p:cmAuthor id="4" name="Marissa Igo" initials="MI" lastIdx="25" clrIdx="3">
    <p:extLst>
      <p:ext uri="{19B8F6BF-5375-455C-9EA6-DF929625EA0E}">
        <p15:presenceInfo xmlns:p15="http://schemas.microsoft.com/office/powerpoint/2012/main" userId="S::marissa.igo@Intelliatx.com::6d388462-5a5b-4334-a3e8-31911da03b42" providerId="AD"/>
      </p:ext>
    </p:extLst>
  </p:cmAuthor>
  <p:cmAuthor id="5" name="Brittany Cormier" initials="BC" lastIdx="16" clrIdx="4">
    <p:extLst>
      <p:ext uri="{19B8F6BF-5375-455C-9EA6-DF929625EA0E}">
        <p15:presenceInfo xmlns:p15="http://schemas.microsoft.com/office/powerpoint/2012/main" userId="S::Brittany.Cormier@Intelliatx.com::ec9f0742-fded-4fea-a555-1c5b4e2a9b32" providerId="AD"/>
      </p:ext>
    </p:extLst>
  </p:cmAuthor>
  <p:cmAuthor id="6" name="Matt Crenson" initials="MC" lastIdx="13" clrIdx="5">
    <p:extLst>
      <p:ext uri="{19B8F6BF-5375-455C-9EA6-DF929625EA0E}">
        <p15:presenceInfo xmlns:p15="http://schemas.microsoft.com/office/powerpoint/2012/main" userId="S::mcrenson@tenbridgecommunications.com::da58a796-6f64-42bf-8ae1-ce19a2922963" providerId="AD"/>
      </p:ext>
    </p:extLst>
  </p:cmAuthor>
  <p:cmAuthor id="7" name="Nichole Sarkis" initials="NS" lastIdx="14" clrIdx="6">
    <p:extLst>
      <p:ext uri="{19B8F6BF-5375-455C-9EA6-DF929625EA0E}">
        <p15:presenceInfo xmlns:p15="http://schemas.microsoft.com/office/powerpoint/2012/main" userId="S::nichole@tenbridgecommunications.com::4a871c81-576f-4a27-b252-7360824a7dfd" providerId="AD"/>
      </p:ext>
    </p:extLst>
  </p:cmAuthor>
  <p:cmAuthor id="8" name="Laura Sepp-Lorenzino" initials="LS" lastIdx="17" clrIdx="7">
    <p:extLst>
      <p:ext uri="{19B8F6BF-5375-455C-9EA6-DF929625EA0E}">
        <p15:presenceInfo xmlns:p15="http://schemas.microsoft.com/office/powerpoint/2012/main" userId="S::laura.sepplore@intelliatx.com::9eb2e4b7-6c78-4484-920b-e3ab85de19bf" providerId="AD"/>
      </p:ext>
    </p:extLst>
  </p:cmAuthor>
  <p:cmAuthor id="9" name="David Lebwohl" initials="DL" lastIdx="4" clrIdx="8">
    <p:extLst>
      <p:ext uri="{19B8F6BF-5375-455C-9EA6-DF929625EA0E}">
        <p15:presenceInfo xmlns:p15="http://schemas.microsoft.com/office/powerpoint/2012/main" userId="S::David.Lebwohl@Intelliatx.com::a2afea56-2edd-438b-aeff-d6727911a992" providerId="AD"/>
      </p:ext>
    </p:extLst>
  </p:cmAuthor>
  <p:cmAuthor id="10" name="Eliana Clark" initials="EC" lastIdx="2" clrIdx="9">
    <p:extLst>
      <p:ext uri="{19B8F6BF-5375-455C-9EA6-DF929625EA0E}">
        <p15:presenceInfo xmlns:p15="http://schemas.microsoft.com/office/powerpoint/2012/main" userId="S::Eliana.Clark@Intelliatx.com::2e06cf61-4eb1-4f7c-bd96-c2e5c79b468c" providerId="AD"/>
      </p:ext>
    </p:extLst>
  </p:cmAuthor>
  <p:cmAuthor id="11" name="John Leonard" initials="JL" lastIdx="25" clrIdx="10">
    <p:extLst>
      <p:ext uri="{19B8F6BF-5375-455C-9EA6-DF929625EA0E}">
        <p15:presenceInfo xmlns:p15="http://schemas.microsoft.com/office/powerpoint/2012/main" userId="S::johnl@intelliatx.com::9e22bcdb-2a9c-45ec-8283-fd5d53dd3330" providerId="AD"/>
      </p:ext>
    </p:extLst>
  </p:cmAuthor>
  <p:cmAuthor id="12" name="Kunal Sunthankar" initials="KS" lastIdx="2" clrIdx="11">
    <p:extLst>
      <p:ext uri="{19B8F6BF-5375-455C-9EA6-DF929625EA0E}">
        <p15:presenceInfo xmlns:p15="http://schemas.microsoft.com/office/powerpoint/2012/main" userId="S::Kunal.Sunthankar@Intelliatx.com::1fe5d1ad-d0e9-40a6-b5c2-51d99953379c" providerId="AD"/>
      </p:ext>
    </p:extLst>
  </p:cmAuthor>
  <p:cmAuthor id="13" name="Glenn Goddard" initials="GG" lastIdx="15" clrIdx="12">
    <p:extLst>
      <p:ext uri="{19B8F6BF-5375-455C-9EA6-DF929625EA0E}">
        <p15:presenceInfo xmlns:p15="http://schemas.microsoft.com/office/powerpoint/2012/main" userId="S::Glenn.Goddard@Intelliatx.com::2bd7a084-ca67-4356-a877-dc2bd7cf6f27" providerId="AD"/>
      </p:ext>
    </p:extLst>
  </p:cmAuthor>
  <p:cmAuthor id="14" name="James Butler" initials="JB" lastIdx="1" clrIdx="13">
    <p:extLst>
      <p:ext uri="{19B8F6BF-5375-455C-9EA6-DF929625EA0E}">
        <p15:presenceInfo xmlns:p15="http://schemas.microsoft.com/office/powerpoint/2012/main" userId="S::James.Butler@Intelliatx.com::88c5377f-215a-4a44-8f11-6705daa4f7d1" providerId="AD"/>
      </p:ext>
    </p:extLst>
  </p:cmAuthor>
  <p:cmAuthor id="15" name="Nick Vance" initials="NV" lastIdx="19" clrIdx="14">
    <p:extLst>
      <p:ext uri="{19B8F6BF-5375-455C-9EA6-DF929625EA0E}">
        <p15:presenceInfo xmlns:p15="http://schemas.microsoft.com/office/powerpoint/2012/main" userId="S::Nick.Vance@Intelliatx.com::df5b0af1-c632-4f01-b96d-234419075fb5" providerId="AD"/>
      </p:ext>
    </p:extLst>
  </p:cmAuthor>
  <p:cmAuthor id="16" name="Daniel Lev" initials="DL" lastIdx="4" clrIdx="15">
    <p:extLst>
      <p:ext uri="{19B8F6BF-5375-455C-9EA6-DF929625EA0E}">
        <p15:presenceInfo xmlns:p15="http://schemas.microsoft.com/office/powerpoint/2012/main" userId="S::Daniel.Lev@Intelliatx.com::af0423eb-3c1a-4dc8-9215-6c994f0d4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handoutMaster" Target="handoutMasters/handoutMaster1.xml"/><Relationship Id="rId104"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Lescarbeau" userId="3784fe7f-ddd6-434c-ba1a-ec91b65cac03" providerId="ADAL" clId="{EADD4A61-326B-45CB-8D32-11C83D96A36F}"/>
    <pc:docChg chg="undo custSel modSld">
      <pc:chgData name="Rebecca Lescarbeau" userId="3784fe7f-ddd6-434c-ba1a-ec91b65cac03" providerId="ADAL" clId="{EADD4A61-326B-45CB-8D32-11C83D96A36F}" dt="2024-10-04T18:36:37.914" v="102" actId="20577"/>
      <pc:docMkLst>
        <pc:docMk/>
      </pc:docMkLst>
      <pc:sldChg chg="modSp mod">
        <pc:chgData name="Rebecca Lescarbeau" userId="3784fe7f-ddd6-434c-ba1a-ec91b65cac03" providerId="ADAL" clId="{EADD4A61-326B-45CB-8D32-11C83D96A36F}" dt="2024-10-04T17:40:05.501" v="8" actId="20577"/>
        <pc:sldMkLst>
          <pc:docMk/>
          <pc:sldMk cId="1391369080" sldId="2140755464"/>
        </pc:sldMkLst>
        <pc:spChg chg="mod">
          <ac:chgData name="Rebecca Lescarbeau" userId="3784fe7f-ddd6-434c-ba1a-ec91b65cac03" providerId="ADAL" clId="{EADD4A61-326B-45CB-8D32-11C83D96A36F}" dt="2024-10-04T17:40:05.501" v="8" actId="20577"/>
          <ac:spMkLst>
            <pc:docMk/>
            <pc:sldMk cId="1391369080" sldId="2140755464"/>
            <ac:spMk id="59" creationId="{7CA72C6E-9A77-46C1-9857-CD8A688E4AE2}"/>
          </ac:spMkLst>
        </pc:spChg>
      </pc:sldChg>
      <pc:sldChg chg="modSp mod">
        <pc:chgData name="Rebecca Lescarbeau" userId="3784fe7f-ddd6-434c-ba1a-ec91b65cac03" providerId="ADAL" clId="{EADD4A61-326B-45CB-8D32-11C83D96A36F}" dt="2024-10-04T17:42:58.464" v="11" actId="20577"/>
        <pc:sldMkLst>
          <pc:docMk/>
          <pc:sldMk cId="258743686" sldId="2147480871"/>
        </pc:sldMkLst>
        <pc:spChg chg="mod">
          <ac:chgData name="Rebecca Lescarbeau" userId="3784fe7f-ddd6-434c-ba1a-ec91b65cac03" providerId="ADAL" clId="{EADD4A61-326B-45CB-8D32-11C83D96A36F}" dt="2024-10-04T17:42:50.441" v="10" actId="20577"/>
          <ac:spMkLst>
            <pc:docMk/>
            <pc:sldMk cId="258743686" sldId="2147480871"/>
            <ac:spMk id="18" creationId="{E1184A3A-D5DC-DCF4-DB70-4A0FF5824C58}"/>
          </ac:spMkLst>
        </pc:spChg>
        <pc:spChg chg="mod">
          <ac:chgData name="Rebecca Lescarbeau" userId="3784fe7f-ddd6-434c-ba1a-ec91b65cac03" providerId="ADAL" clId="{EADD4A61-326B-45CB-8D32-11C83D96A36F}" dt="2024-10-04T17:42:58.464" v="11" actId="20577"/>
          <ac:spMkLst>
            <pc:docMk/>
            <pc:sldMk cId="258743686" sldId="2147480871"/>
            <ac:spMk id="19" creationId="{9E4EAC1D-8A25-8810-C6AD-B17272FEA520}"/>
          </ac:spMkLst>
        </pc:spChg>
      </pc:sldChg>
      <pc:sldChg chg="modNotesTx">
        <pc:chgData name="Rebecca Lescarbeau" userId="3784fe7f-ddd6-434c-ba1a-ec91b65cac03" providerId="ADAL" clId="{EADD4A61-326B-45CB-8D32-11C83D96A36F}" dt="2024-10-04T17:41:39.488" v="9" actId="20577"/>
        <pc:sldMkLst>
          <pc:docMk/>
          <pc:sldMk cId="2374569971" sldId="2147480874"/>
        </pc:sldMkLst>
      </pc:sldChg>
      <pc:sldChg chg="modNotesTx">
        <pc:chgData name="Rebecca Lescarbeau" userId="3784fe7f-ddd6-434c-ba1a-ec91b65cac03" providerId="ADAL" clId="{EADD4A61-326B-45CB-8D32-11C83D96A36F}" dt="2024-10-04T17:46:10.103" v="17" actId="20577"/>
        <pc:sldMkLst>
          <pc:docMk/>
          <pc:sldMk cId="1546708285" sldId="2147482264"/>
        </pc:sldMkLst>
      </pc:sldChg>
      <pc:sldChg chg="modSp mod">
        <pc:chgData name="Rebecca Lescarbeau" userId="3784fe7f-ddd6-434c-ba1a-ec91b65cac03" providerId="ADAL" clId="{EADD4A61-326B-45CB-8D32-11C83D96A36F}" dt="2024-10-04T17:45:10.521" v="16" actId="20577"/>
        <pc:sldMkLst>
          <pc:docMk/>
          <pc:sldMk cId="4178737839" sldId="2147482266"/>
        </pc:sldMkLst>
        <pc:spChg chg="mod">
          <ac:chgData name="Rebecca Lescarbeau" userId="3784fe7f-ddd6-434c-ba1a-ec91b65cac03" providerId="ADAL" clId="{EADD4A61-326B-45CB-8D32-11C83D96A36F}" dt="2024-10-04T17:44:37.958" v="12" actId="207"/>
          <ac:spMkLst>
            <pc:docMk/>
            <pc:sldMk cId="4178737839" sldId="2147482266"/>
            <ac:spMk id="2" creationId="{42E6CE94-E92E-D65C-52F1-48A0652D60FA}"/>
          </ac:spMkLst>
        </pc:spChg>
        <pc:spChg chg="mod">
          <ac:chgData name="Rebecca Lescarbeau" userId="3784fe7f-ddd6-434c-ba1a-ec91b65cac03" providerId="ADAL" clId="{EADD4A61-326B-45CB-8D32-11C83D96A36F}" dt="2024-10-04T17:45:10.521" v="16" actId="20577"/>
          <ac:spMkLst>
            <pc:docMk/>
            <pc:sldMk cId="4178737839" sldId="2147482266"/>
            <ac:spMk id="3" creationId="{C73A8B43-99E5-5865-FF39-8ECD9DD4D34A}"/>
          </ac:spMkLst>
        </pc:spChg>
      </pc:sldChg>
      <pc:sldChg chg="modSp mod">
        <pc:chgData name="Rebecca Lescarbeau" userId="3784fe7f-ddd6-434c-ba1a-ec91b65cac03" providerId="ADAL" clId="{EADD4A61-326B-45CB-8D32-11C83D96A36F}" dt="2024-10-04T18:06:28.810" v="39" actId="20577"/>
        <pc:sldMkLst>
          <pc:docMk/>
          <pc:sldMk cId="66372913" sldId="2147482268"/>
        </pc:sldMkLst>
        <pc:spChg chg="mod">
          <ac:chgData name="Rebecca Lescarbeau" userId="3784fe7f-ddd6-434c-ba1a-ec91b65cac03" providerId="ADAL" clId="{EADD4A61-326B-45CB-8D32-11C83D96A36F}" dt="2024-10-04T18:06:19.650" v="34" actId="1038"/>
          <ac:spMkLst>
            <pc:docMk/>
            <pc:sldMk cId="66372913" sldId="2147482268"/>
            <ac:spMk id="17" creationId="{DFDFC2B4-6F15-A279-0037-84FE2CBBDD0C}"/>
          </ac:spMkLst>
        </pc:spChg>
        <pc:spChg chg="mod">
          <ac:chgData name="Rebecca Lescarbeau" userId="3784fe7f-ddd6-434c-ba1a-ec91b65cac03" providerId="ADAL" clId="{EADD4A61-326B-45CB-8D32-11C83D96A36F}" dt="2024-10-04T18:06:28.810" v="39" actId="20577"/>
          <ac:spMkLst>
            <pc:docMk/>
            <pc:sldMk cId="66372913" sldId="2147482268"/>
            <ac:spMk id="40" creationId="{6EFA2E7A-DB2D-3E78-B57E-8A70B210A211}"/>
          </ac:spMkLst>
        </pc:spChg>
      </pc:sldChg>
      <pc:sldChg chg="modSp mod modNotesTx">
        <pc:chgData name="Rebecca Lescarbeau" userId="3784fe7f-ddd6-434c-ba1a-ec91b65cac03" providerId="ADAL" clId="{EADD4A61-326B-45CB-8D32-11C83D96A36F}" dt="2024-10-04T18:08:24.820" v="41" actId="207"/>
        <pc:sldMkLst>
          <pc:docMk/>
          <pc:sldMk cId="2505783324" sldId="2147482284"/>
        </pc:sldMkLst>
        <pc:spChg chg="mod">
          <ac:chgData name="Rebecca Lescarbeau" userId="3784fe7f-ddd6-434c-ba1a-ec91b65cac03" providerId="ADAL" clId="{EADD4A61-326B-45CB-8D32-11C83D96A36F}" dt="2024-10-04T18:08:24.820" v="41" actId="207"/>
          <ac:spMkLst>
            <pc:docMk/>
            <pc:sldMk cId="2505783324" sldId="2147482284"/>
            <ac:spMk id="9" creationId="{B6CE224C-3F83-15F7-8817-64AA8FA85586}"/>
          </ac:spMkLst>
        </pc:spChg>
      </pc:sldChg>
      <pc:sldChg chg="modNotesTx">
        <pc:chgData name="Rebecca Lescarbeau" userId="3784fe7f-ddd6-434c-ba1a-ec91b65cac03" providerId="ADAL" clId="{EADD4A61-326B-45CB-8D32-11C83D96A36F}" dt="2024-10-04T18:15:15.794" v="42" actId="20577"/>
        <pc:sldMkLst>
          <pc:docMk/>
          <pc:sldMk cId="2441114730" sldId="2147482295"/>
        </pc:sldMkLst>
      </pc:sldChg>
      <pc:sldChg chg="modNotesTx">
        <pc:chgData name="Rebecca Lescarbeau" userId="3784fe7f-ddd6-434c-ba1a-ec91b65cac03" providerId="ADAL" clId="{EADD4A61-326B-45CB-8D32-11C83D96A36F}" dt="2024-10-04T18:16:20.955" v="43" actId="20577"/>
        <pc:sldMkLst>
          <pc:docMk/>
          <pc:sldMk cId="3313358256" sldId="2147482296"/>
        </pc:sldMkLst>
      </pc:sldChg>
      <pc:sldChg chg="modSp mod modNotesTx">
        <pc:chgData name="Rebecca Lescarbeau" userId="3784fe7f-ddd6-434c-ba1a-ec91b65cac03" providerId="ADAL" clId="{EADD4A61-326B-45CB-8D32-11C83D96A36F}" dt="2024-10-04T18:35:09.926" v="100" actId="1036"/>
        <pc:sldMkLst>
          <pc:docMk/>
          <pc:sldMk cId="1827456826" sldId="2147482299"/>
        </pc:sldMkLst>
        <pc:spChg chg="mod">
          <ac:chgData name="Rebecca Lescarbeau" userId="3784fe7f-ddd6-434c-ba1a-ec91b65cac03" providerId="ADAL" clId="{EADD4A61-326B-45CB-8D32-11C83D96A36F}" dt="2024-10-04T18:17:37.152" v="45" actId="255"/>
          <ac:spMkLst>
            <pc:docMk/>
            <pc:sldMk cId="1827456826" sldId="2147482299"/>
            <ac:spMk id="8" creationId="{9EDBF854-D6A9-08EB-D0F4-A7163FFAC3D1}"/>
          </ac:spMkLst>
        </pc:spChg>
        <pc:spChg chg="mod">
          <ac:chgData name="Rebecca Lescarbeau" userId="3784fe7f-ddd6-434c-ba1a-ec91b65cac03" providerId="ADAL" clId="{EADD4A61-326B-45CB-8D32-11C83D96A36F}" dt="2024-10-04T18:17:37.152" v="45" actId="255"/>
          <ac:spMkLst>
            <pc:docMk/>
            <pc:sldMk cId="1827456826" sldId="2147482299"/>
            <ac:spMk id="9" creationId="{49E5B0F8-CE1B-A551-037D-0497B85F40FA}"/>
          </ac:spMkLst>
        </pc:spChg>
        <pc:spChg chg="mod">
          <ac:chgData name="Rebecca Lescarbeau" userId="3784fe7f-ddd6-434c-ba1a-ec91b65cac03" providerId="ADAL" clId="{EADD4A61-326B-45CB-8D32-11C83D96A36F}" dt="2024-10-04T18:17:37.152" v="45" actId="255"/>
          <ac:spMkLst>
            <pc:docMk/>
            <pc:sldMk cId="1827456826" sldId="2147482299"/>
            <ac:spMk id="16" creationId="{16EF7DCE-C3AA-F82A-E769-A8C45D1CAA23}"/>
          </ac:spMkLst>
        </pc:spChg>
        <pc:spChg chg="mod">
          <ac:chgData name="Rebecca Lescarbeau" userId="3784fe7f-ddd6-434c-ba1a-ec91b65cac03" providerId="ADAL" clId="{EADD4A61-326B-45CB-8D32-11C83D96A36F}" dt="2024-10-04T18:17:37.152" v="45" actId="255"/>
          <ac:spMkLst>
            <pc:docMk/>
            <pc:sldMk cId="1827456826" sldId="2147482299"/>
            <ac:spMk id="17" creationId="{4A1B05C6-C72E-7B0F-6887-2A0C969EC009}"/>
          </ac:spMkLst>
        </pc:spChg>
        <pc:spChg chg="mod">
          <ac:chgData name="Rebecca Lescarbeau" userId="3784fe7f-ddd6-434c-ba1a-ec91b65cac03" providerId="ADAL" clId="{EADD4A61-326B-45CB-8D32-11C83D96A36F}" dt="2024-10-04T18:35:09.926" v="100" actId="1036"/>
          <ac:spMkLst>
            <pc:docMk/>
            <pc:sldMk cId="1827456826" sldId="2147482299"/>
            <ac:spMk id="22" creationId="{B855E86F-8F37-EA67-854B-F646728A1505}"/>
          </ac:spMkLst>
        </pc:spChg>
      </pc:sldChg>
      <pc:sldChg chg="modSp mod">
        <pc:chgData name="Rebecca Lescarbeau" userId="3784fe7f-ddd6-434c-ba1a-ec91b65cac03" providerId="ADAL" clId="{EADD4A61-326B-45CB-8D32-11C83D96A36F}" dt="2024-10-04T18:36:37.914" v="102" actId="20577"/>
        <pc:sldMkLst>
          <pc:docMk/>
          <pc:sldMk cId="1235404061" sldId="2147482313"/>
        </pc:sldMkLst>
        <pc:spChg chg="mod">
          <ac:chgData name="Rebecca Lescarbeau" userId="3784fe7f-ddd6-434c-ba1a-ec91b65cac03" providerId="ADAL" clId="{EADD4A61-326B-45CB-8D32-11C83D96A36F}" dt="2024-10-04T18:36:01.006" v="101" actId="20577"/>
          <ac:spMkLst>
            <pc:docMk/>
            <pc:sldMk cId="1235404061" sldId="2147482313"/>
            <ac:spMk id="2" creationId="{02EAE478-1F51-80E6-E7E2-853746E6620A}"/>
          </ac:spMkLst>
        </pc:spChg>
        <pc:spChg chg="mod">
          <ac:chgData name="Rebecca Lescarbeau" userId="3784fe7f-ddd6-434c-ba1a-ec91b65cac03" providerId="ADAL" clId="{EADD4A61-326B-45CB-8D32-11C83D96A36F}" dt="2024-10-04T18:36:37.914" v="102" actId="20577"/>
          <ac:spMkLst>
            <pc:docMk/>
            <pc:sldMk cId="1235404061" sldId="2147482313"/>
            <ac:spMk id="3" creationId="{97335ED4-AD01-A0BF-D329-C22C0DCBD195}"/>
          </ac:spMkLst>
        </pc:spChg>
      </pc:sldChg>
      <pc:sldChg chg="modSp mod">
        <pc:chgData name="Rebecca Lescarbeau" userId="3784fe7f-ddd6-434c-ba1a-ec91b65cac03" providerId="ADAL" clId="{EADD4A61-326B-45CB-8D32-11C83D96A36F}" dt="2024-10-04T17:40:03.173" v="7" actId="20577"/>
        <pc:sldMkLst>
          <pc:docMk/>
          <pc:sldMk cId="2676875461" sldId="2147482314"/>
        </pc:sldMkLst>
        <pc:spChg chg="mod">
          <ac:chgData name="Rebecca Lescarbeau" userId="3784fe7f-ddd6-434c-ba1a-ec91b65cac03" providerId="ADAL" clId="{EADD4A61-326B-45CB-8D32-11C83D96A36F}" dt="2024-10-04T17:40:03.173" v="7" actId="20577"/>
          <ac:spMkLst>
            <pc:docMk/>
            <pc:sldMk cId="2676875461" sldId="2147482314"/>
            <ac:spMk id="26" creationId="{E1C5C9F4-1F98-4951-B522-1F14DA9BBD39}"/>
          </ac:spMkLst>
        </pc:spChg>
      </pc:sldChg>
      <pc:sldChg chg="modSp mod">
        <pc:chgData name="Rebecca Lescarbeau" userId="3784fe7f-ddd6-434c-ba1a-ec91b65cac03" providerId="ADAL" clId="{EADD4A61-326B-45CB-8D32-11C83D96A36F}" dt="2024-10-04T18:03:43.385" v="29" actId="20577"/>
        <pc:sldMkLst>
          <pc:docMk/>
          <pc:sldMk cId="3376628303" sldId="2147482315"/>
        </pc:sldMkLst>
        <pc:graphicFrameChg chg="modGraphic">
          <ac:chgData name="Rebecca Lescarbeau" userId="3784fe7f-ddd6-434c-ba1a-ec91b65cac03" providerId="ADAL" clId="{EADD4A61-326B-45CB-8D32-11C83D96A36F}" dt="2024-10-04T18:03:43.385" v="29" actId="20577"/>
          <ac:graphicFrameMkLst>
            <pc:docMk/>
            <pc:sldMk cId="3376628303" sldId="2147482315"/>
            <ac:graphicFrameMk id="3" creationId="{B134F733-3B4E-76A2-C8DA-17985A493397}"/>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lessandro%20Toniolo\Desktop\DOCUMENTI\DATI%20RES-01\NNF\LNA%20GAN%20G2%20Antech%20Results%20Breakdown_RP.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lessandro%20Toniolo\Desktop\DOCUMENTI\DATI%20RES-01\GUBRA\TN\23-MUREX-0772%20DIO.xlsx" TargetMode="External"/><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Alessandro%20Toniolo\Desktop\NNF\LNA%20FFD%20Antech%20Results%20Breakdown%20(USS-edited).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Alessandro%20Toniolo\Desktop\DOCUMENTI\DATI%20RES-01\BIDMC\Panella%20-%20EchoMRI.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lessandro%20Toniolo\Desktop\DOCUMENTI\DATI%20RES-01\GUBRA\TN\23-MUREX-0772%20DIO.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lessandro%20Toniolo\Desktop\DOCUMENTI\DATI%20RES-01\GUBRA\TN\23-MUREX-0772%20DI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lessandro%20Toniolo\Desktop\DOCUMENTI\DATI%20RES-01\GUBRA\TN\23-MUREX-0772%20DI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lessandro%20Toniolo\Desktop\EXP9-21%20RP%20Follow%20up%20calculation.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r>
              <a:rPr lang="en-US" b="1" dirty="0">
                <a:latin typeface="+mn-lt"/>
              </a:rPr>
              <a:t>Body weight</a:t>
            </a:r>
          </a:p>
        </c:rich>
      </c:tx>
      <c:layout>
        <c:manualLayout>
          <c:xMode val="edge"/>
          <c:yMode val="edge"/>
          <c:x val="0.38412450254112668"/>
          <c:y val="3.493006194814398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endParaRPr lang="en-US"/>
        </a:p>
      </c:txPr>
    </c:title>
    <c:autoTitleDeleted val="0"/>
    <c:plotArea>
      <c:layout/>
      <c:lineChart>
        <c:grouping val="standard"/>
        <c:varyColors val="0"/>
        <c:ser>
          <c:idx val="0"/>
          <c:order val="0"/>
          <c:tx>
            <c:v>VHL</c:v>
          </c:tx>
          <c:spPr>
            <a:ln w="31750" cap="rnd">
              <a:solidFill>
                <a:schemeClr val="tx1">
                  <a:lumMod val="95000"/>
                  <a:lumOff val="5000"/>
                </a:schemeClr>
              </a:solidFill>
              <a:round/>
            </a:ln>
            <a:effectLst/>
          </c:spPr>
          <c:marker>
            <c:symbol val="circle"/>
            <c:size val="5"/>
            <c:spPr>
              <a:solidFill>
                <a:schemeClr val="tx1">
                  <a:lumMod val="95000"/>
                  <a:lumOff val="5000"/>
                </a:schemeClr>
              </a:solidFill>
              <a:ln w="9525">
                <a:solidFill>
                  <a:schemeClr val="tx1">
                    <a:lumMod val="95000"/>
                    <a:lumOff val="5000"/>
                  </a:schemeClr>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Weight'!$AC$14:$AW$14</c:f>
              <c:numCache>
                <c:formatCode>0.00</c:formatCode>
                <c:ptCount val="21"/>
                <c:pt idx="0">
                  <c:v>7.5083333333333337</c:v>
                </c:pt>
                <c:pt idx="1">
                  <c:v>7.3583333333333334</c:v>
                </c:pt>
                <c:pt idx="2">
                  <c:v>7.2266666666666666</c:v>
                </c:pt>
                <c:pt idx="3">
                  <c:v>7.2416666666666671</c:v>
                </c:pt>
                <c:pt idx="4">
                  <c:v>7.2149999999999999</c:v>
                </c:pt>
                <c:pt idx="5">
                  <c:v>7.1966666666666681</c:v>
                </c:pt>
                <c:pt idx="6">
                  <c:v>7.1566666666666663</c:v>
                </c:pt>
                <c:pt idx="7">
                  <c:v>7.1516666666666673</c:v>
                </c:pt>
                <c:pt idx="8">
                  <c:v>7.23</c:v>
                </c:pt>
                <c:pt idx="9">
                  <c:v>7.2133333333333338</c:v>
                </c:pt>
                <c:pt idx="10">
                  <c:v>7.2666666666666657</c:v>
                </c:pt>
                <c:pt idx="11">
                  <c:v>7.214999999999999</c:v>
                </c:pt>
                <c:pt idx="12">
                  <c:v>7.2216666666666667</c:v>
                </c:pt>
                <c:pt idx="13">
                  <c:v>7.2366666666666672</c:v>
                </c:pt>
                <c:pt idx="14">
                  <c:v>7.1866666666666665</c:v>
                </c:pt>
                <c:pt idx="15">
                  <c:v>7.2816666666666663</c:v>
                </c:pt>
                <c:pt idx="16">
                  <c:v>7.2816666666666663</c:v>
                </c:pt>
                <c:pt idx="17">
                  <c:v>7.3066666666666658</c:v>
                </c:pt>
                <c:pt idx="18">
                  <c:v>7.2833333333333341</c:v>
                </c:pt>
                <c:pt idx="19">
                  <c:v>7.2649999999999997</c:v>
                </c:pt>
                <c:pt idx="20">
                  <c:v>7.2766666666666673</c:v>
                </c:pt>
              </c:numCache>
            </c:numRef>
          </c:val>
          <c:smooth val="0"/>
          <c:extLst>
            <c:ext xmlns:c16="http://schemas.microsoft.com/office/drawing/2014/chart" uri="{C3380CC4-5D6E-409C-BE32-E72D297353CC}">
              <c16:uniqueId val="{00000000-444A-4C78-ACE2-7D346025135D}"/>
            </c:ext>
          </c:extLst>
        </c:ser>
        <c:ser>
          <c:idx val="1"/>
          <c:order val="1"/>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Weight'!$AC$15:$AW$15</c:f>
              <c:numCache>
                <c:formatCode>0.0</c:formatCode>
                <c:ptCount val="21"/>
                <c:pt idx="0">
                  <c:v>9.8000000000000007</c:v>
                </c:pt>
                <c:pt idx="1">
                  <c:v>9.77</c:v>
                </c:pt>
                <c:pt idx="2">
                  <c:v>9.64</c:v>
                </c:pt>
                <c:pt idx="3">
                  <c:v>9.6300000000000008</c:v>
                </c:pt>
                <c:pt idx="4">
                  <c:v>9.6</c:v>
                </c:pt>
                <c:pt idx="5">
                  <c:v>9.42</c:v>
                </c:pt>
                <c:pt idx="6">
                  <c:v>9.24</c:v>
                </c:pt>
                <c:pt idx="7">
                  <c:v>9.0399999999999991</c:v>
                </c:pt>
                <c:pt idx="8">
                  <c:v>8.86</c:v>
                </c:pt>
                <c:pt idx="9">
                  <c:v>8.61</c:v>
                </c:pt>
                <c:pt idx="10">
                  <c:v>8.39</c:v>
                </c:pt>
                <c:pt idx="11">
                  <c:v>8.1999999999999993</c:v>
                </c:pt>
                <c:pt idx="12">
                  <c:v>8.1199999999999992</c:v>
                </c:pt>
                <c:pt idx="13">
                  <c:v>7.92</c:v>
                </c:pt>
                <c:pt idx="14" formatCode="0.00000">
                  <c:v>7.8733333333333331</c:v>
                </c:pt>
                <c:pt idx="15" formatCode="0.00000">
                  <c:v>7.8266666666666662</c:v>
                </c:pt>
                <c:pt idx="16">
                  <c:v>7.78</c:v>
                </c:pt>
                <c:pt idx="17" formatCode="0.000">
                  <c:v>7.76</c:v>
                </c:pt>
                <c:pt idx="18">
                  <c:v>7.74</c:v>
                </c:pt>
                <c:pt idx="19" formatCode="0.000">
                  <c:v>7.66</c:v>
                </c:pt>
                <c:pt idx="20">
                  <c:v>7.58</c:v>
                </c:pt>
              </c:numCache>
            </c:numRef>
          </c:val>
          <c:smooth val="0"/>
          <c:extLst>
            <c:ext xmlns:c16="http://schemas.microsoft.com/office/drawing/2014/chart" uri="{C3380CC4-5D6E-409C-BE32-E72D297353CC}">
              <c16:uniqueId val="{00000001-444A-4C78-ACE2-7D346025135D}"/>
            </c:ext>
          </c:extLst>
        </c:ser>
        <c:ser>
          <c:idx val="2"/>
          <c:order val="2"/>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Weight'!$AC$16:$AW$16</c:f>
              <c:numCache>
                <c:formatCode>0.0</c:formatCode>
                <c:ptCount val="21"/>
                <c:pt idx="0">
                  <c:v>7.63</c:v>
                </c:pt>
                <c:pt idx="1">
                  <c:v>7.45</c:v>
                </c:pt>
                <c:pt idx="2">
                  <c:v>7.21</c:v>
                </c:pt>
                <c:pt idx="3">
                  <c:v>7.12</c:v>
                </c:pt>
                <c:pt idx="4">
                  <c:v>7.18</c:v>
                </c:pt>
                <c:pt idx="5">
                  <c:v>7.17</c:v>
                </c:pt>
                <c:pt idx="6">
                  <c:v>7.02</c:v>
                </c:pt>
                <c:pt idx="7">
                  <c:v>7.2</c:v>
                </c:pt>
                <c:pt idx="8">
                  <c:v>7.36</c:v>
                </c:pt>
                <c:pt idx="9">
                  <c:v>7.2</c:v>
                </c:pt>
                <c:pt idx="10">
                  <c:v>7.11</c:v>
                </c:pt>
                <c:pt idx="11">
                  <c:v>7.19</c:v>
                </c:pt>
                <c:pt idx="12">
                  <c:v>7.24</c:v>
                </c:pt>
                <c:pt idx="13">
                  <c:v>7.12</c:v>
                </c:pt>
                <c:pt idx="14">
                  <c:v>7.03</c:v>
                </c:pt>
                <c:pt idx="15">
                  <c:v>7.02</c:v>
                </c:pt>
                <c:pt idx="16">
                  <c:v>7.01</c:v>
                </c:pt>
                <c:pt idx="17">
                  <c:v>7.11</c:v>
                </c:pt>
                <c:pt idx="18">
                  <c:v>7.02</c:v>
                </c:pt>
                <c:pt idx="19">
                  <c:v>6.8</c:v>
                </c:pt>
                <c:pt idx="20">
                  <c:v>6.93</c:v>
                </c:pt>
              </c:numCache>
            </c:numRef>
          </c:val>
          <c:smooth val="0"/>
          <c:extLst>
            <c:ext xmlns:c16="http://schemas.microsoft.com/office/drawing/2014/chart" uri="{C3380CC4-5D6E-409C-BE32-E72D297353CC}">
              <c16:uniqueId val="{00000002-444A-4C78-ACE2-7D346025135D}"/>
            </c:ext>
          </c:extLst>
        </c:ser>
        <c:ser>
          <c:idx val="3"/>
          <c:order val="3"/>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Weight'!$AC$17:$AW$17</c:f>
              <c:numCache>
                <c:formatCode>0.0</c:formatCode>
                <c:ptCount val="21"/>
                <c:pt idx="0">
                  <c:v>7.15</c:v>
                </c:pt>
                <c:pt idx="1">
                  <c:v>6.9</c:v>
                </c:pt>
                <c:pt idx="2">
                  <c:v>6.64</c:v>
                </c:pt>
                <c:pt idx="3">
                  <c:v>6.67</c:v>
                </c:pt>
                <c:pt idx="4">
                  <c:v>6.72</c:v>
                </c:pt>
                <c:pt idx="5">
                  <c:v>6.73</c:v>
                </c:pt>
                <c:pt idx="6">
                  <c:v>6.53</c:v>
                </c:pt>
                <c:pt idx="7">
                  <c:v>6.57</c:v>
                </c:pt>
                <c:pt idx="8">
                  <c:v>6.77</c:v>
                </c:pt>
                <c:pt idx="9">
                  <c:v>6.73</c:v>
                </c:pt>
                <c:pt idx="10">
                  <c:v>6.81</c:v>
                </c:pt>
                <c:pt idx="11">
                  <c:v>6.91</c:v>
                </c:pt>
                <c:pt idx="12">
                  <c:v>6.95</c:v>
                </c:pt>
                <c:pt idx="13">
                  <c:v>6.98</c:v>
                </c:pt>
                <c:pt idx="14">
                  <c:v>7.01</c:v>
                </c:pt>
                <c:pt idx="15">
                  <c:v>6.98</c:v>
                </c:pt>
                <c:pt idx="16">
                  <c:v>6.99</c:v>
                </c:pt>
                <c:pt idx="17">
                  <c:v>7.11</c:v>
                </c:pt>
                <c:pt idx="18">
                  <c:v>7.09</c:v>
                </c:pt>
                <c:pt idx="19">
                  <c:v>7.06</c:v>
                </c:pt>
                <c:pt idx="20">
                  <c:v>7.19</c:v>
                </c:pt>
              </c:numCache>
            </c:numRef>
          </c:val>
          <c:smooth val="0"/>
          <c:extLst>
            <c:ext xmlns:c16="http://schemas.microsoft.com/office/drawing/2014/chart" uri="{C3380CC4-5D6E-409C-BE32-E72D297353CC}">
              <c16:uniqueId val="{00000003-444A-4C78-ACE2-7D346025135D}"/>
            </c:ext>
          </c:extLst>
        </c:ser>
        <c:ser>
          <c:idx val="4"/>
          <c:order val="4"/>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Weight'!$AC$18:$AW$18</c:f>
              <c:numCache>
                <c:formatCode>0.0</c:formatCode>
                <c:ptCount val="21"/>
                <c:pt idx="0">
                  <c:v>7.05</c:v>
                </c:pt>
                <c:pt idx="1">
                  <c:v>6.95</c:v>
                </c:pt>
                <c:pt idx="2">
                  <c:v>6.83</c:v>
                </c:pt>
                <c:pt idx="3">
                  <c:v>6.87</c:v>
                </c:pt>
                <c:pt idx="4">
                  <c:v>6.67</c:v>
                </c:pt>
                <c:pt idx="5">
                  <c:v>6.65</c:v>
                </c:pt>
                <c:pt idx="6">
                  <c:v>6.54</c:v>
                </c:pt>
                <c:pt idx="7">
                  <c:v>6.87</c:v>
                </c:pt>
                <c:pt idx="8">
                  <c:v>6.83</c:v>
                </c:pt>
                <c:pt idx="9">
                  <c:v>6.78</c:v>
                </c:pt>
                <c:pt idx="10">
                  <c:v>6.74</c:v>
                </c:pt>
                <c:pt idx="11">
                  <c:v>6.77</c:v>
                </c:pt>
                <c:pt idx="12">
                  <c:v>6.75</c:v>
                </c:pt>
                <c:pt idx="13">
                  <c:v>6.7</c:v>
                </c:pt>
                <c:pt idx="14">
                  <c:v>6.57</c:v>
                </c:pt>
                <c:pt idx="15">
                  <c:v>6.59</c:v>
                </c:pt>
                <c:pt idx="16">
                  <c:v>6.56</c:v>
                </c:pt>
                <c:pt idx="17">
                  <c:v>6.64</c:v>
                </c:pt>
                <c:pt idx="18">
                  <c:v>6.64</c:v>
                </c:pt>
                <c:pt idx="19">
                  <c:v>6.54</c:v>
                </c:pt>
                <c:pt idx="20">
                  <c:v>6.68</c:v>
                </c:pt>
              </c:numCache>
            </c:numRef>
          </c:val>
          <c:smooth val="0"/>
          <c:extLst>
            <c:ext xmlns:c16="http://schemas.microsoft.com/office/drawing/2014/chart" uri="{C3380CC4-5D6E-409C-BE32-E72D297353CC}">
              <c16:uniqueId val="{00000004-444A-4C78-ACE2-7D346025135D}"/>
            </c:ext>
          </c:extLst>
        </c:ser>
        <c:ser>
          <c:idx val="5"/>
          <c:order val="5"/>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Weight'!$AC$19:$AW$19</c:f>
              <c:numCache>
                <c:formatCode>0.0</c:formatCode>
                <c:ptCount val="21"/>
                <c:pt idx="0">
                  <c:v>8.25</c:v>
                </c:pt>
                <c:pt idx="1">
                  <c:v>8.2200000000000006</c:v>
                </c:pt>
                <c:pt idx="2">
                  <c:v>8.09</c:v>
                </c:pt>
                <c:pt idx="3">
                  <c:v>7.99</c:v>
                </c:pt>
                <c:pt idx="4">
                  <c:v>8</c:v>
                </c:pt>
                <c:pt idx="5">
                  <c:v>8.02</c:v>
                </c:pt>
                <c:pt idx="6">
                  <c:v>8.19</c:v>
                </c:pt>
                <c:pt idx="7">
                  <c:v>8.0500000000000007</c:v>
                </c:pt>
                <c:pt idx="8">
                  <c:v>8.07</c:v>
                </c:pt>
                <c:pt idx="9">
                  <c:v>8.0399999999999991</c:v>
                </c:pt>
                <c:pt idx="10">
                  <c:v>8.07</c:v>
                </c:pt>
                <c:pt idx="11">
                  <c:v>8.07</c:v>
                </c:pt>
                <c:pt idx="12">
                  <c:v>8.17</c:v>
                </c:pt>
                <c:pt idx="13">
                  <c:v>8.02</c:v>
                </c:pt>
                <c:pt idx="14">
                  <c:v>8.0299999999999994</c:v>
                </c:pt>
                <c:pt idx="15">
                  <c:v>8.07</c:v>
                </c:pt>
                <c:pt idx="16">
                  <c:v>8.0299999999999994</c:v>
                </c:pt>
                <c:pt idx="17">
                  <c:v>8.0299999999999994</c:v>
                </c:pt>
                <c:pt idx="18">
                  <c:v>8.0500000000000007</c:v>
                </c:pt>
                <c:pt idx="19">
                  <c:v>7.95</c:v>
                </c:pt>
                <c:pt idx="20">
                  <c:v>8.09</c:v>
                </c:pt>
              </c:numCache>
            </c:numRef>
          </c:val>
          <c:smooth val="0"/>
          <c:extLst>
            <c:ext xmlns:c16="http://schemas.microsoft.com/office/drawing/2014/chart" uri="{C3380CC4-5D6E-409C-BE32-E72D297353CC}">
              <c16:uniqueId val="{00000005-444A-4C78-ACE2-7D346025135D}"/>
            </c:ext>
          </c:extLst>
        </c:ser>
        <c:ser>
          <c:idx val="6"/>
          <c:order val="6"/>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Weight'!$AC$20:$AW$20</c:f>
              <c:numCache>
                <c:formatCode>0.0</c:formatCode>
                <c:ptCount val="21"/>
                <c:pt idx="0">
                  <c:v>6.21</c:v>
                </c:pt>
                <c:pt idx="1">
                  <c:v>6.62</c:v>
                </c:pt>
                <c:pt idx="2">
                  <c:v>6.37</c:v>
                </c:pt>
                <c:pt idx="3">
                  <c:v>6.49</c:v>
                </c:pt>
                <c:pt idx="4">
                  <c:v>6.4</c:v>
                </c:pt>
                <c:pt idx="5">
                  <c:v>6.43</c:v>
                </c:pt>
                <c:pt idx="6">
                  <c:v>6.51</c:v>
                </c:pt>
                <c:pt idx="7">
                  <c:v>6.2</c:v>
                </c:pt>
                <c:pt idx="8">
                  <c:v>6.2</c:v>
                </c:pt>
                <c:pt idx="9">
                  <c:v>6.03</c:v>
                </c:pt>
                <c:pt idx="10">
                  <c:v>6.03</c:v>
                </c:pt>
                <c:pt idx="11">
                  <c:v>6.02</c:v>
                </c:pt>
                <c:pt idx="12">
                  <c:v>6.12</c:v>
                </c:pt>
                <c:pt idx="13">
                  <c:v>6.02</c:v>
                </c:pt>
                <c:pt idx="14">
                  <c:v>5.93</c:v>
                </c:pt>
                <c:pt idx="15">
                  <c:v>6.01</c:v>
                </c:pt>
                <c:pt idx="16">
                  <c:v>5.93</c:v>
                </c:pt>
                <c:pt idx="17">
                  <c:v>5.91</c:v>
                </c:pt>
                <c:pt idx="18">
                  <c:v>5.9</c:v>
                </c:pt>
                <c:pt idx="19">
                  <c:v>6</c:v>
                </c:pt>
                <c:pt idx="20">
                  <c:v>6.11</c:v>
                </c:pt>
              </c:numCache>
            </c:numRef>
          </c:val>
          <c:smooth val="0"/>
          <c:extLst>
            <c:ext xmlns:c16="http://schemas.microsoft.com/office/drawing/2014/chart" uri="{C3380CC4-5D6E-409C-BE32-E72D297353CC}">
              <c16:uniqueId val="{00000006-444A-4C78-ACE2-7D346025135D}"/>
            </c:ext>
          </c:extLst>
        </c:ser>
        <c:ser>
          <c:idx val="7"/>
          <c:order val="7"/>
          <c:spPr>
            <a:ln w="28575" cap="rnd">
              <a:solidFill>
                <a:srgbClr val="FF0000"/>
              </a:solidFill>
              <a:round/>
            </a:ln>
            <a:effectLst/>
          </c:spPr>
          <c:marker>
            <c:symbol val="circle"/>
            <c:size val="5"/>
            <c:spPr>
              <a:solidFill>
                <a:srgbClr val="FF0000"/>
              </a:solidFill>
              <a:ln w="9525">
                <a:solidFill>
                  <a:srgbClr val="FF0000"/>
                </a:solidFill>
              </a:ln>
              <a:effectLst/>
            </c:spPr>
          </c:marker>
          <c:cat>
            <c:numRef>
              <c:f>'Body Weight'!$AC$3:$AW$3</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'Body Weight'!$AC$21:$AW$21</c:f>
              <c:numCache>
                <c:formatCode>0.0</c:formatCode>
                <c:ptCount val="21"/>
                <c:pt idx="0">
                  <c:v>7.92</c:v>
                </c:pt>
                <c:pt idx="1">
                  <c:v>7.78</c:v>
                </c:pt>
                <c:pt idx="2">
                  <c:v>7.71</c:v>
                </c:pt>
                <c:pt idx="3">
                  <c:v>7.69</c:v>
                </c:pt>
                <c:pt idx="4">
                  <c:v>7.74</c:v>
                </c:pt>
                <c:pt idx="5">
                  <c:v>7.7</c:v>
                </c:pt>
                <c:pt idx="6">
                  <c:v>7.83</c:v>
                </c:pt>
                <c:pt idx="7">
                  <c:v>7.73</c:v>
                </c:pt>
                <c:pt idx="8">
                  <c:v>7.75</c:v>
                </c:pt>
                <c:pt idx="9">
                  <c:v>7.72</c:v>
                </c:pt>
                <c:pt idx="10">
                  <c:v>7.69</c:v>
                </c:pt>
                <c:pt idx="11">
                  <c:v>7.59</c:v>
                </c:pt>
                <c:pt idx="12">
                  <c:v>7.54</c:v>
                </c:pt>
                <c:pt idx="13">
                  <c:v>7.53</c:v>
                </c:pt>
                <c:pt idx="14">
                  <c:v>7.52</c:v>
                </c:pt>
                <c:pt idx="15">
                  <c:v>7.54</c:v>
                </c:pt>
                <c:pt idx="16">
                  <c:v>7.58</c:v>
                </c:pt>
                <c:pt idx="17">
                  <c:v>7.56</c:v>
                </c:pt>
                <c:pt idx="18">
                  <c:v>7.59</c:v>
                </c:pt>
                <c:pt idx="19">
                  <c:v>7.6</c:v>
                </c:pt>
                <c:pt idx="20">
                  <c:v>7.64</c:v>
                </c:pt>
              </c:numCache>
            </c:numRef>
          </c:val>
          <c:smooth val="0"/>
          <c:extLst>
            <c:ext xmlns:c16="http://schemas.microsoft.com/office/drawing/2014/chart" uri="{C3380CC4-5D6E-409C-BE32-E72D297353CC}">
              <c16:uniqueId val="{00000007-444A-4C78-ACE2-7D346025135D}"/>
            </c:ext>
          </c:extLst>
        </c:ser>
        <c:dLbls>
          <c:showLegendKey val="0"/>
          <c:showVal val="0"/>
          <c:showCatName val="0"/>
          <c:showSerName val="0"/>
          <c:showPercent val="0"/>
          <c:showBubbleSize val="0"/>
        </c:dLbls>
        <c:marker val="1"/>
        <c:smooth val="0"/>
        <c:axId val="187022863"/>
        <c:axId val="551363759"/>
        <c:extLst>
          <c:ext xmlns:c15="http://schemas.microsoft.com/office/drawing/2012/chart" uri="{02D57815-91ED-43cb-92C2-25804820EDAC}">
            <c15:filteredLineSeries>
              <c15:ser>
                <c:idx val="8"/>
                <c:order val="8"/>
                <c:tx>
                  <c:v>RES-010</c:v>
                </c:tx>
                <c:spPr>
                  <a:ln w="44450" cap="rnd">
                    <a:solidFill>
                      <a:srgbClr val="FF0000"/>
                    </a:solidFill>
                    <a:round/>
                  </a:ln>
                  <a:effectLst/>
                </c:spPr>
                <c:marker>
                  <c:symbol val="circle"/>
                  <c:size val="5"/>
                  <c:spPr>
                    <a:solidFill>
                      <a:srgbClr val="FF0000"/>
                    </a:solidFill>
                    <a:ln w="9525">
                      <a:solidFill>
                        <a:srgbClr val="FF0000"/>
                      </a:solidFill>
                    </a:ln>
                    <a:effectLst/>
                  </c:spPr>
                </c:marker>
                <c:cat>
                  <c:numRef>
                    <c:extLst>
                      <c:ext uri="{02D57815-91ED-43cb-92C2-25804820EDAC}">
                        <c15:formulaRef>
                          <c15:sqref>'Body Weight'!$AC$3:$AW$3</c15:sqref>
                        </c15:formulaRef>
                      </c:ext>
                    </c:extLst>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extLst>
                      <c:ext uri="{02D57815-91ED-43cb-92C2-25804820EDAC}">
                        <c15:formulaRef>
                          <c15:sqref>'Body Weight'!$AC$22:$AW$22</c15:sqref>
                        </c15:formulaRef>
                      </c:ext>
                    </c:extLst>
                    <c:numCache>
                      <c:formatCode>0.00</c:formatCode>
                      <c:ptCount val="21"/>
                      <c:pt idx="0">
                        <c:v>7.7157142857142853</c:v>
                      </c:pt>
                      <c:pt idx="1">
                        <c:v>7.67</c:v>
                      </c:pt>
                      <c:pt idx="2">
                        <c:v>7.4985714285714282</c:v>
                      </c:pt>
                      <c:pt idx="3">
                        <c:v>7.4942857142857147</c:v>
                      </c:pt>
                      <c:pt idx="4">
                        <c:v>7.4728571428571433</c:v>
                      </c:pt>
                      <c:pt idx="5">
                        <c:v>7.4457142857142857</c:v>
                      </c:pt>
                      <c:pt idx="6">
                        <c:v>7.4085714285714275</c:v>
                      </c:pt>
                      <c:pt idx="7">
                        <c:v>7.3800000000000017</c:v>
                      </c:pt>
                      <c:pt idx="8">
                        <c:v>7.4057142857142866</c:v>
                      </c:pt>
                      <c:pt idx="9">
                        <c:v>7.3014285714285716</c:v>
                      </c:pt>
                      <c:pt idx="10">
                        <c:v>7.2628571428571425</c:v>
                      </c:pt>
                      <c:pt idx="11">
                        <c:v>7.25</c:v>
                      </c:pt>
                      <c:pt idx="12">
                        <c:v>7.2699999999999987</c:v>
                      </c:pt>
                      <c:pt idx="13">
                        <c:v>7.1842857142857133</c:v>
                      </c:pt>
                      <c:pt idx="14">
                        <c:v>7.1376190476190482</c:v>
                      </c:pt>
                      <c:pt idx="15">
                        <c:v>7.1480952380952374</c:v>
                      </c:pt>
                      <c:pt idx="16">
                        <c:v>7.1257142857142854</c:v>
                      </c:pt>
                      <c:pt idx="17">
                        <c:v>7.160000000000001</c:v>
                      </c:pt>
                      <c:pt idx="18">
                        <c:v>7.1471428571428577</c:v>
                      </c:pt>
                      <c:pt idx="19">
                        <c:v>7.0871428571428572</c:v>
                      </c:pt>
                      <c:pt idx="20">
                        <c:v>7.1742857142857144</c:v>
                      </c:pt>
                    </c:numCache>
                  </c:numRef>
                </c:val>
                <c:smooth val="0"/>
                <c:extLst>
                  <c:ext xmlns:c16="http://schemas.microsoft.com/office/drawing/2014/chart" uri="{C3380CC4-5D6E-409C-BE32-E72D297353CC}">
                    <c16:uniqueId val="{00000008-444A-4C78-ACE2-7D346025135D}"/>
                  </c:ext>
                </c:extLst>
              </c15:ser>
            </c15:filteredLineSeries>
          </c:ext>
        </c:extLst>
      </c:lineChart>
      <c:catAx>
        <c:axId val="1870228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r>
                  <a:rPr lang="it-IT" dirty="0"/>
                  <a:t>Weeks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551363759"/>
        <c:crosses val="autoZero"/>
        <c:auto val="1"/>
        <c:lblAlgn val="ctr"/>
        <c:lblOffset val="100"/>
        <c:noMultiLvlLbl val="0"/>
      </c:catAx>
      <c:valAx>
        <c:axId val="551363759"/>
        <c:scaling>
          <c:orientation val="minMax"/>
          <c:max val="12"/>
          <c:min val="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r>
                  <a:rPr lang="it-IT" sz="1200" dirty="0"/>
                  <a:t>Weight, kg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87022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spPr>
            <a:ln w="28575" cap="rnd">
              <a:solidFill>
                <a:schemeClr val="tx1">
                  <a:lumMod val="50000"/>
                  <a:lumOff val="50000"/>
                </a:schemeClr>
              </a:solidFill>
              <a:round/>
            </a:ln>
            <a:effectLst/>
          </c:spPr>
          <c:marker>
            <c:symbol val="circle"/>
            <c:size val="5"/>
            <c:spPr>
              <a:solidFill>
                <a:schemeClr val="tx1"/>
              </a:solidFill>
              <a:ln w="9525">
                <a:solidFill>
                  <a:schemeClr val="tx1">
                    <a:lumMod val="50000"/>
                    <a:lumOff val="50000"/>
                  </a:schemeClr>
                </a:solidFill>
              </a:ln>
              <a:effectLst/>
            </c:spPr>
          </c:marker>
          <c:cat>
            <c:strLit>
              <c:ptCount val="86"/>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pt idx="49">
                <c:v>51</c:v>
              </c:pt>
              <c:pt idx="50">
                <c:v>52</c:v>
              </c:pt>
              <c:pt idx="51">
                <c:v>53</c:v>
              </c:pt>
              <c:pt idx="52">
                <c:v>54</c:v>
              </c:pt>
              <c:pt idx="53">
                <c:v>55</c:v>
              </c:pt>
              <c:pt idx="54">
                <c:v>56</c:v>
              </c:pt>
              <c:pt idx="55">
                <c:v>57</c:v>
              </c:pt>
              <c:pt idx="56">
                <c:v>58</c:v>
              </c:pt>
              <c:pt idx="57">
                <c:v>59</c:v>
              </c:pt>
              <c:pt idx="58">
                <c:v>60</c:v>
              </c:pt>
              <c:pt idx="59">
                <c:v>61</c:v>
              </c:pt>
              <c:pt idx="60">
                <c:v>62</c:v>
              </c:pt>
              <c:pt idx="61">
                <c:v>63</c:v>
              </c:pt>
              <c:pt idx="62">
                <c:v>64</c:v>
              </c:pt>
              <c:pt idx="63">
                <c:v>65</c:v>
              </c:pt>
              <c:pt idx="64">
                <c:v>66</c:v>
              </c:pt>
              <c:pt idx="65">
                <c:v>67</c:v>
              </c:pt>
              <c:pt idx="66">
                <c:v>68</c:v>
              </c:pt>
              <c:pt idx="67">
                <c:v>69</c:v>
              </c:pt>
              <c:pt idx="68">
                <c:v>70</c:v>
              </c:pt>
              <c:pt idx="69">
                <c:v>71</c:v>
              </c:pt>
              <c:pt idx="70">
                <c:v>72</c:v>
              </c:pt>
              <c:pt idx="71">
                <c:v>73</c:v>
              </c:pt>
              <c:pt idx="72">
                <c:v>74</c:v>
              </c:pt>
              <c:pt idx="73">
                <c:v>75</c:v>
              </c:pt>
              <c:pt idx="74">
                <c:v>76</c:v>
              </c:pt>
              <c:pt idx="75">
                <c:v>77</c:v>
              </c:pt>
              <c:pt idx="76">
                <c:v>78</c:v>
              </c:pt>
              <c:pt idx="77">
                <c:v>79</c:v>
              </c:pt>
              <c:pt idx="78">
                <c:v>80</c:v>
              </c:pt>
              <c:pt idx="79">
                <c:v>81</c:v>
              </c:pt>
              <c:pt idx="80">
                <c:v>82</c:v>
              </c:pt>
              <c:pt idx="81">
                <c:v>83</c:v>
              </c:pt>
              <c:pt idx="82">
                <c:v>84</c:v>
              </c:pt>
              <c:pt idx="83">
                <c:v>85</c:v>
              </c:pt>
              <c:pt idx="84">
                <c:v>86</c:v>
              </c:pt>
              <c:pt idx="85">
                <c:v>87</c:v>
              </c:pt>
              <c:extLst>
                <c:ext xmlns:c15="http://schemas.microsoft.com/office/drawing/2012/chart" uri="{02D57815-91ED-43cb-92C2-25804820EDAC}">
                  <c15:autoCat val="1"/>
                </c:ext>
              </c:extLst>
            </c:strLit>
          </c:cat>
          <c:val>
            <c:numRef>
              <c:f>'Body weight relative'!$G$34:$CN$34</c:f>
              <c:numCache>
                <c:formatCode>0.00</c:formatCode>
                <c:ptCount val="86"/>
                <c:pt idx="0">
                  <c:v>100</c:v>
                </c:pt>
                <c:pt idx="1">
                  <c:v>100.27857142857144</c:v>
                </c:pt>
                <c:pt idx="2">
                  <c:v>100.16428571428573</c:v>
                </c:pt>
                <c:pt idx="3">
                  <c:v>100.42142857142858</c:v>
                </c:pt>
                <c:pt idx="4">
                  <c:v>101.04285714285713</c:v>
                </c:pt>
                <c:pt idx="5">
                  <c:v>100.94285714285715</c:v>
                </c:pt>
                <c:pt idx="6">
                  <c:v>100.87857142857145</c:v>
                </c:pt>
                <c:pt idx="7">
                  <c:v>100.77857142857145</c:v>
                </c:pt>
                <c:pt idx="8">
                  <c:v>101.39285714285714</c:v>
                </c:pt>
                <c:pt idx="9">
                  <c:v>102.09285714285714</c:v>
                </c:pt>
                <c:pt idx="10">
                  <c:v>102.20714285714284</c:v>
                </c:pt>
                <c:pt idx="11">
                  <c:v>102.38571428571431</c:v>
                </c:pt>
                <c:pt idx="12">
                  <c:v>102.28571428571426</c:v>
                </c:pt>
                <c:pt idx="13">
                  <c:v>102.07142857142857</c:v>
                </c:pt>
                <c:pt idx="14">
                  <c:v>102.54285714285713</c:v>
                </c:pt>
                <c:pt idx="15">
                  <c:v>102.64285714285714</c:v>
                </c:pt>
                <c:pt idx="16">
                  <c:v>103.41428571428573</c:v>
                </c:pt>
                <c:pt idx="17">
                  <c:v>103.17142857142856</c:v>
                </c:pt>
                <c:pt idx="18">
                  <c:v>103.21428571428571</c:v>
                </c:pt>
                <c:pt idx="19">
                  <c:v>103.36428571428569</c:v>
                </c:pt>
                <c:pt idx="20">
                  <c:v>103.39999999999999</c:v>
                </c:pt>
                <c:pt idx="21">
                  <c:v>104.3</c:v>
                </c:pt>
                <c:pt idx="22">
                  <c:v>104.49285714285715</c:v>
                </c:pt>
                <c:pt idx="23">
                  <c:v>105.24285714285715</c:v>
                </c:pt>
                <c:pt idx="24">
                  <c:v>105.25714285714285</c:v>
                </c:pt>
                <c:pt idx="25">
                  <c:v>105.01428571428571</c:v>
                </c:pt>
                <c:pt idx="26">
                  <c:v>105.96428571428569</c:v>
                </c:pt>
                <c:pt idx="27">
                  <c:v>105.47857142857144</c:v>
                </c:pt>
                <c:pt idx="28">
                  <c:v>105.6</c:v>
                </c:pt>
                <c:pt idx="29">
                  <c:v>106.27142857142856</c:v>
                </c:pt>
                <c:pt idx="30">
                  <c:v>106.60714285714286</c:v>
                </c:pt>
                <c:pt idx="31">
                  <c:v>106.05714285714285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extLst/>
            </c:numRef>
          </c:val>
          <c:smooth val="0"/>
          <c:extLst>
            <c:ext xmlns:c16="http://schemas.microsoft.com/office/drawing/2014/chart" uri="{C3380CC4-5D6E-409C-BE32-E72D297353CC}">
              <c16:uniqueId val="{00000000-A9B8-439C-8E6E-C8551964A8B2}"/>
            </c:ext>
          </c:extLst>
        </c:ser>
        <c:ser>
          <c:idx val="2"/>
          <c:order val="2"/>
          <c:spPr>
            <a:ln w="28575" cap="rnd">
              <a:solidFill>
                <a:srgbClr val="FF0000"/>
              </a:solidFill>
              <a:round/>
            </a:ln>
            <a:effectLst/>
          </c:spPr>
          <c:marker>
            <c:symbol val="circle"/>
            <c:size val="5"/>
            <c:spPr>
              <a:solidFill>
                <a:srgbClr val="FF0000"/>
              </a:solidFill>
              <a:ln w="9525">
                <a:solidFill>
                  <a:srgbClr val="FF0000"/>
                </a:solidFill>
              </a:ln>
              <a:effectLst/>
            </c:spPr>
          </c:marker>
          <c:cat>
            <c:strLit>
              <c:ptCount val="86"/>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pt idx="49">
                <c:v>51</c:v>
              </c:pt>
              <c:pt idx="50">
                <c:v>52</c:v>
              </c:pt>
              <c:pt idx="51">
                <c:v>53</c:v>
              </c:pt>
              <c:pt idx="52">
                <c:v>54</c:v>
              </c:pt>
              <c:pt idx="53">
                <c:v>55</c:v>
              </c:pt>
              <c:pt idx="54">
                <c:v>56</c:v>
              </c:pt>
              <c:pt idx="55">
                <c:v>57</c:v>
              </c:pt>
              <c:pt idx="56">
                <c:v>58</c:v>
              </c:pt>
              <c:pt idx="57">
                <c:v>59</c:v>
              </c:pt>
              <c:pt idx="58">
                <c:v>60</c:v>
              </c:pt>
              <c:pt idx="59">
                <c:v>61</c:v>
              </c:pt>
              <c:pt idx="60">
                <c:v>62</c:v>
              </c:pt>
              <c:pt idx="61">
                <c:v>63</c:v>
              </c:pt>
              <c:pt idx="62">
                <c:v>64</c:v>
              </c:pt>
              <c:pt idx="63">
                <c:v>65</c:v>
              </c:pt>
              <c:pt idx="64">
                <c:v>66</c:v>
              </c:pt>
              <c:pt idx="65">
                <c:v>67</c:v>
              </c:pt>
              <c:pt idx="66">
                <c:v>68</c:v>
              </c:pt>
              <c:pt idx="67">
                <c:v>69</c:v>
              </c:pt>
              <c:pt idx="68">
                <c:v>70</c:v>
              </c:pt>
              <c:pt idx="69">
                <c:v>71</c:v>
              </c:pt>
              <c:pt idx="70">
                <c:v>72</c:v>
              </c:pt>
              <c:pt idx="71">
                <c:v>73</c:v>
              </c:pt>
              <c:pt idx="72">
                <c:v>74</c:v>
              </c:pt>
              <c:pt idx="73">
                <c:v>75</c:v>
              </c:pt>
              <c:pt idx="74">
                <c:v>76</c:v>
              </c:pt>
              <c:pt idx="75">
                <c:v>77</c:v>
              </c:pt>
              <c:pt idx="76">
                <c:v>78</c:v>
              </c:pt>
              <c:pt idx="77">
                <c:v>79</c:v>
              </c:pt>
              <c:pt idx="78">
                <c:v>80</c:v>
              </c:pt>
              <c:pt idx="79">
                <c:v>81</c:v>
              </c:pt>
              <c:pt idx="80">
                <c:v>82</c:v>
              </c:pt>
              <c:pt idx="81">
                <c:v>83</c:v>
              </c:pt>
              <c:pt idx="82">
                <c:v>84</c:v>
              </c:pt>
              <c:pt idx="83">
                <c:v>85</c:v>
              </c:pt>
              <c:pt idx="84">
                <c:v>86</c:v>
              </c:pt>
              <c:pt idx="85">
                <c:v>87</c:v>
              </c:pt>
              <c:extLst>
                <c:ext xmlns:c15="http://schemas.microsoft.com/office/drawing/2012/chart" uri="{02D57815-91ED-43cb-92C2-25804820EDAC}">
                  <c15:autoCat val="1"/>
                </c:ext>
              </c:extLst>
            </c:strLit>
          </c:cat>
          <c:val>
            <c:numRef>
              <c:f>'Body weight relative'!$G$35:$CN$35</c:f>
              <c:numCache>
                <c:formatCode>0.00</c:formatCode>
                <c:ptCount val="86"/>
                <c:pt idx="0">
                  <c:v>100</c:v>
                </c:pt>
                <c:pt idx="1">
                  <c:v>100.32857142857144</c:v>
                </c:pt>
                <c:pt idx="2">
                  <c:v>100.22142857142856</c:v>
                </c:pt>
                <c:pt idx="3">
                  <c:v>100.61428571428571</c:v>
                </c:pt>
                <c:pt idx="4">
                  <c:v>101.30714285714285</c:v>
                </c:pt>
                <c:pt idx="5">
                  <c:v>101.54285714285716</c:v>
                </c:pt>
                <c:pt idx="6">
                  <c:v>100.84285714285714</c:v>
                </c:pt>
                <c:pt idx="7">
                  <c:v>101.33571428571429</c:v>
                </c:pt>
                <c:pt idx="8">
                  <c:v>101.87142857142858</c:v>
                </c:pt>
                <c:pt idx="9">
                  <c:v>102.32857142857142</c:v>
                </c:pt>
                <c:pt idx="10">
                  <c:v>102.80714285714286</c:v>
                </c:pt>
                <c:pt idx="11">
                  <c:v>102.81428571428572</c:v>
                </c:pt>
                <c:pt idx="12">
                  <c:v>102.65</c:v>
                </c:pt>
                <c:pt idx="13">
                  <c:v>102.69285714285714</c:v>
                </c:pt>
                <c:pt idx="14">
                  <c:v>102.56428571428569</c:v>
                </c:pt>
                <c:pt idx="15">
                  <c:v>102.45</c:v>
                </c:pt>
                <c:pt idx="16">
                  <c:v>103.30714285714284</c:v>
                </c:pt>
                <c:pt idx="17">
                  <c:v>103.09285714285714</c:v>
                </c:pt>
                <c:pt idx="18">
                  <c:v>103.15</c:v>
                </c:pt>
                <c:pt idx="19">
                  <c:v>102.94285714285715</c:v>
                </c:pt>
                <c:pt idx="20">
                  <c:v>103.04285714285716</c:v>
                </c:pt>
                <c:pt idx="21">
                  <c:v>103.62857142857142</c:v>
                </c:pt>
                <c:pt idx="22">
                  <c:v>103.54285714285713</c:v>
                </c:pt>
                <c:pt idx="23">
                  <c:v>103.39285714285718</c:v>
                </c:pt>
                <c:pt idx="24">
                  <c:v>104.17142857142856</c:v>
                </c:pt>
                <c:pt idx="25">
                  <c:v>104.07142857142856</c:v>
                </c:pt>
                <c:pt idx="26">
                  <c:v>103.87142857142858</c:v>
                </c:pt>
                <c:pt idx="27">
                  <c:v>103.49285714285715</c:v>
                </c:pt>
                <c:pt idx="28">
                  <c:v>103.01428571428572</c:v>
                </c:pt>
                <c:pt idx="29">
                  <c:v>103.89999999999998</c:v>
                </c:pt>
                <c:pt idx="30">
                  <c:v>103.80714285714286</c:v>
                </c:pt>
                <c:pt idx="31">
                  <c:v>103.77142857142857</c:v>
                </c:pt>
                <c:pt idx="32">
                  <c:v>103.8</c:v>
                </c:pt>
                <c:pt idx="33">
                  <c:v>103.95714285714287</c:v>
                </c:pt>
                <c:pt idx="34">
                  <c:v>103.16428571428571</c:v>
                </c:pt>
                <c:pt idx="35">
                  <c:v>103.77857142857144</c:v>
                </c:pt>
                <c:pt idx="36">
                  <c:v>104.25</c:v>
                </c:pt>
                <c:pt idx="37">
                  <c:v>103.07142857142857</c:v>
                </c:pt>
                <c:pt idx="38">
                  <c:v>103.05714285714285</c:v>
                </c:pt>
                <c:pt idx="39">
                  <c:v>102.12857142857145</c:v>
                </c:pt>
                <c:pt idx="40">
                  <c:v>101.28571428571431</c:v>
                </c:pt>
                <c:pt idx="41">
                  <c:v>101.54285714285712</c:v>
                </c:pt>
                <c:pt idx="42">
                  <c:v>102.39285714285711</c:v>
                </c:pt>
                <c:pt idx="43">
                  <c:v>102.38571428571429</c:v>
                </c:pt>
                <c:pt idx="44">
                  <c:v>102.53571428571429</c:v>
                </c:pt>
                <c:pt idx="45">
                  <c:v>103.10714285714285</c:v>
                </c:pt>
                <c:pt idx="46">
                  <c:v>102.08571428571429</c:v>
                </c:pt>
                <c:pt idx="47">
                  <c:v>102.22857142857143</c:v>
                </c:pt>
                <c:pt idx="48">
                  <c:v>102.38571428571427</c:v>
                </c:pt>
                <c:pt idx="49">
                  <c:v>101.94285714285715</c:v>
                </c:pt>
                <c:pt idx="50">
                  <c:v>102.38571428571426</c:v>
                </c:pt>
                <c:pt idx="51">
                  <c:v>102.6</c:v>
                </c:pt>
                <c:pt idx="52">
                  <c:v>102.57142857142856</c:v>
                </c:pt>
                <c:pt idx="53">
                  <c:v>101.89285714285714</c:v>
                </c:pt>
                <c:pt idx="54">
                  <c:v>101.25714285714287</c:v>
                </c:pt>
                <c:pt idx="55">
                  <c:v>100.10714285714286</c:v>
                </c:pt>
                <c:pt idx="56">
                  <c:v>100.49642857142855</c:v>
                </c:pt>
                <c:pt idx="57">
                  <c:v>100.80714285714285</c:v>
                </c:pt>
                <c:pt idx="58">
                  <c:v>100.39999999999999</c:v>
                </c:pt>
                <c:pt idx="59">
                  <c:v>100.18571428571428</c:v>
                </c:pt>
                <c:pt idx="60">
                  <c:v>99.378571428571419</c:v>
                </c:pt>
                <c:pt idx="61">
                  <c:v>99.146428571428586</c:v>
                </c:pt>
                <c:pt idx="62">
                  <c:v>98.578571428571422</c:v>
                </c:pt>
                <c:pt idx="63">
                  <c:v>99.049999999999983</c:v>
                </c:pt>
                <c:pt idx="64">
                  <c:v>98.585714285714303</c:v>
                </c:pt>
                <c:pt idx="65">
                  <c:v>98.142857142857153</c:v>
                </c:pt>
                <c:pt idx="66">
                  <c:v>98.05</c:v>
                </c:pt>
                <c:pt idx="67">
                  <c:v>97.749999999999986</c:v>
                </c:pt>
                <c:pt idx="68">
                  <c:v>97.242857142857133</c:v>
                </c:pt>
                <c:pt idx="69">
                  <c:v>97.649999999999991</c:v>
                </c:pt>
                <c:pt idx="70">
                  <c:v>97.271428571428558</c:v>
                </c:pt>
                <c:pt idx="71">
                  <c:v>97.05714285714285</c:v>
                </c:pt>
                <c:pt idx="72">
                  <c:v>97.742857142857162</c:v>
                </c:pt>
                <c:pt idx="73">
                  <c:v>97.664285714285725</c:v>
                </c:pt>
                <c:pt idx="74">
                  <c:v>97.678571428571431</c:v>
                </c:pt>
                <c:pt idx="75">
                  <c:v>97.485714285714266</c:v>
                </c:pt>
                <c:pt idx="76">
                  <c:v>97.149999999999991</c:v>
                </c:pt>
                <c:pt idx="77">
                  <c:v>96.999999999999986</c:v>
                </c:pt>
                <c:pt idx="78">
                  <c:v>96.178571428571431</c:v>
                </c:pt>
                <c:pt idx="79">
                  <c:v>96.092857142857156</c:v>
                </c:pt>
                <c:pt idx="80">
                  <c:v>96.142857142857153</c:v>
                </c:pt>
                <c:pt idx="81">
                  <c:v>96.335714285714261</c:v>
                </c:pt>
                <c:pt idx="82">
                  <c:v>95.642857142857125</c:v>
                </c:pt>
                <c:pt idx="83">
                  <c:v>94.95</c:v>
                </c:pt>
                <c:pt idx="84">
                  <c:v>94.999999999999986</c:v>
                </c:pt>
                <c:pt idx="85">
                  <c:v>94.371428571428552</c:v>
                </c:pt>
              </c:numCache>
              <c:extLst/>
            </c:numRef>
          </c:val>
          <c:smooth val="0"/>
          <c:extLst>
            <c:ext xmlns:c16="http://schemas.microsoft.com/office/drawing/2014/chart" uri="{C3380CC4-5D6E-409C-BE32-E72D297353CC}">
              <c16:uniqueId val="{00000001-A9B8-439C-8E6E-C8551964A8B2}"/>
            </c:ext>
          </c:extLst>
        </c:ser>
        <c:dLbls>
          <c:showLegendKey val="0"/>
          <c:showVal val="0"/>
          <c:showCatName val="0"/>
          <c:showSerName val="0"/>
          <c:showPercent val="0"/>
          <c:showBubbleSize val="0"/>
        </c:dLbls>
        <c:marker val="1"/>
        <c:smooth val="0"/>
        <c:axId val="72875039"/>
        <c:axId val="1874427631"/>
        <c:extLst>
          <c:ext xmlns:c15="http://schemas.microsoft.com/office/drawing/2012/chart" uri="{02D57815-91ED-43cb-92C2-25804820EDAC}">
            <c15:filteredLineSeries>
              <c15: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extLst>
                      <c:ext uri="{02D57815-91ED-43cb-92C2-25804820EDAC}">
                        <c15:formulaRef>
                          <c15:sqref>'Body weight relative'!$G$33:$CN$33</c15:sqref>
                        </c15:formulaRef>
                      </c:ext>
                    </c:extLst>
                    <c:numCache>
                      <c:formatCode>0.00</c:formatCode>
                      <c:ptCount val="86"/>
                      <c:pt idx="0">
                        <c:v>100</c:v>
                      </c:pt>
                      <c:pt idx="1">
                        <c:v>100.25384615384617</c:v>
                      </c:pt>
                      <c:pt idx="2">
                        <c:v>100.22307692307693</c:v>
                      </c:pt>
                      <c:pt idx="3">
                        <c:v>100.66153846153847</c:v>
                      </c:pt>
                      <c:pt idx="4">
                        <c:v>101.33076923076922</c:v>
                      </c:pt>
                      <c:pt idx="5">
                        <c:v>101.11538461538461</c:v>
                      </c:pt>
                      <c:pt idx="6">
                        <c:v>101.03076923076924</c:v>
                      </c:pt>
                      <c:pt idx="7">
                        <c:v>100.8846153846154</c:v>
                      </c:pt>
                      <c:pt idx="8">
                        <c:v>101.51538461538462</c:v>
                      </c:pt>
                      <c:pt idx="9">
                        <c:v>102.25384615384615</c:v>
                      </c:pt>
                      <c:pt idx="10">
                        <c:v>102.4076923076923</c:v>
                      </c:pt>
                      <c:pt idx="11">
                        <c:v>102.53846153846156</c:v>
                      </c:pt>
                      <c:pt idx="12">
                        <c:v>102.41538461538461</c:v>
                      </c:pt>
                      <c:pt idx="13">
                        <c:v>102.16923076923078</c:v>
                      </c:pt>
                      <c:pt idx="14">
                        <c:v>102.59230769230768</c:v>
                      </c:pt>
                      <c:pt idx="15">
                        <c:v>102.69999999999999</c:v>
                      </c:pt>
                      <c:pt idx="16">
                        <c:v>103.53076923076924</c:v>
                      </c:pt>
                      <c:pt idx="17">
                        <c:v>103.22307692307692</c:v>
                      </c:pt>
                      <c:pt idx="18">
                        <c:v>103.3153846153846</c:v>
                      </c:pt>
                      <c:pt idx="19">
                        <c:v>103.56153846153845</c:v>
                      </c:pt>
                      <c:pt idx="20">
                        <c:v>103.53076923076922</c:v>
                      </c:pt>
                      <c:pt idx="21">
                        <c:v>104.4076923076923</c:v>
                      </c:pt>
                      <c:pt idx="22">
                        <c:v>104.61538461538461</c:v>
                      </c:pt>
                      <c:pt idx="23">
                        <c:v>105.42307692307692</c:v>
                      </c:pt>
                      <c:pt idx="24">
                        <c:v>105.26153846153845</c:v>
                      </c:pt>
                      <c:pt idx="25">
                        <c:v>105.04615384615384</c:v>
                      </c:pt>
                      <c:pt idx="26">
                        <c:v>106.05384615384614</c:v>
                      </c:pt>
                      <c:pt idx="27">
                        <c:v>105.49230769230772</c:v>
                      </c:pt>
                      <c:pt idx="28">
                        <c:v>105.62307692307692</c:v>
                      </c:pt>
                      <c:pt idx="29">
                        <c:v>106.34615384615383</c:v>
                      </c:pt>
                      <c:pt idx="30">
                        <c:v>107.01538461538462</c:v>
                      </c:pt>
                      <c:pt idx="31">
                        <c:v>106.76153846153845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numRef>
                </c:val>
                <c:smooth val="0"/>
                <c:extLst>
                  <c:ext xmlns:c16="http://schemas.microsoft.com/office/drawing/2014/chart" uri="{C3380CC4-5D6E-409C-BE32-E72D297353CC}">
                    <c16:uniqueId val="{00000002-A9B8-439C-8E6E-C8551964A8B2}"/>
                  </c:ext>
                </c:extLst>
              </c15:ser>
            </c15:filteredLineSeries>
          </c:ext>
        </c:extLst>
      </c:lineChart>
      <c:catAx>
        <c:axId val="72875039"/>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874427631"/>
        <c:crosses val="autoZero"/>
        <c:auto val="1"/>
        <c:lblAlgn val="ctr"/>
        <c:lblOffset val="100"/>
        <c:tickLblSkip val="10"/>
        <c:noMultiLvlLbl val="0"/>
      </c:catAx>
      <c:valAx>
        <c:axId val="1874427631"/>
        <c:scaling>
          <c:orientation val="minMax"/>
          <c:min val="9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7287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rlow Semi Condensed" panose="00000506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r>
              <a:rPr lang="it-IT" b="1" dirty="0">
                <a:solidFill>
                  <a:schemeClr val="tx1"/>
                </a:solidFill>
                <a:latin typeface="+mn-lt"/>
              </a:rPr>
              <a:t>Body weight</a:t>
            </a:r>
          </a:p>
        </c:rich>
      </c:tx>
      <c:layout>
        <c:manualLayout>
          <c:xMode val="edge"/>
          <c:yMode val="edge"/>
          <c:x val="0.43828138644639358"/>
          <c:y val="9.659136615938160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endParaRPr lang="en-US"/>
        </a:p>
      </c:txPr>
    </c:title>
    <c:autoTitleDeleted val="0"/>
    <c:plotArea>
      <c:layout>
        <c:manualLayout>
          <c:layoutTarget val="inner"/>
          <c:xMode val="edge"/>
          <c:yMode val="edge"/>
          <c:x val="0.18044447308988609"/>
          <c:y val="0.18405825869429815"/>
          <c:w val="0.73767195045736034"/>
          <c:h val="0.65576081018878518"/>
        </c:manualLayout>
      </c:layout>
      <c:lineChart>
        <c:grouping val="standard"/>
        <c:varyColors val="0"/>
        <c:ser>
          <c:idx val="1"/>
          <c:order val="0"/>
          <c:tx>
            <c:strRef>
              <c:f>'Body Weight'!$B$7</c:f>
              <c:strCache>
                <c:ptCount val="1"/>
                <c:pt idx="0">
                  <c:v>4</c:v>
                </c:pt>
              </c:strCache>
            </c:strRef>
          </c:tx>
          <c:spPr>
            <a:ln w="28575" cap="rnd">
              <a:solidFill>
                <a:srgbClr val="FF0000"/>
              </a:solidFill>
              <a:round/>
            </a:ln>
            <a:effectLst/>
          </c:spPr>
          <c:marker>
            <c:symbol val="circle"/>
            <c:size val="5"/>
            <c:spPr>
              <a:solidFill>
                <a:srgbClr val="FB0106"/>
              </a:solidFill>
              <a:ln w="9525">
                <a:solidFill>
                  <a:srgbClr val="FF0000"/>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Weight'!$C$7:$BG$7</c:f>
              <c:numCache>
                <c:formatCode>General</c:formatCode>
                <c:ptCount val="25"/>
                <c:pt idx="0">
                  <c:v>10.9</c:v>
                </c:pt>
                <c:pt idx="1">
                  <c:v>10.86</c:v>
                </c:pt>
                <c:pt idx="2">
                  <c:v>10.79</c:v>
                </c:pt>
                <c:pt idx="3">
                  <c:v>10.64</c:v>
                </c:pt>
                <c:pt idx="4">
                  <c:v>10.49</c:v>
                </c:pt>
                <c:pt idx="5">
                  <c:v>10.25</c:v>
                </c:pt>
                <c:pt idx="6">
                  <c:v>9.99</c:v>
                </c:pt>
                <c:pt idx="7">
                  <c:v>9.81</c:v>
                </c:pt>
                <c:pt idx="8">
                  <c:v>9.6199999999999992</c:v>
                </c:pt>
                <c:pt idx="9">
                  <c:v>9.5</c:v>
                </c:pt>
                <c:pt idx="10">
                  <c:v>9.39</c:v>
                </c:pt>
                <c:pt idx="11">
                  <c:v>9.31</c:v>
                </c:pt>
                <c:pt idx="12">
                  <c:v>9.35</c:v>
                </c:pt>
                <c:pt idx="13">
                  <c:v>9.31</c:v>
                </c:pt>
                <c:pt idx="14">
                  <c:v>9.36</c:v>
                </c:pt>
                <c:pt idx="15">
                  <c:v>9.3699999999999992</c:v>
                </c:pt>
                <c:pt idx="16">
                  <c:v>9.44</c:v>
                </c:pt>
                <c:pt idx="17">
                  <c:v>9.6</c:v>
                </c:pt>
                <c:pt idx="18">
                  <c:v>9.68</c:v>
                </c:pt>
                <c:pt idx="19">
                  <c:v>9.77</c:v>
                </c:pt>
                <c:pt idx="20">
                  <c:v>9.77</c:v>
                </c:pt>
                <c:pt idx="21">
                  <c:v>9.81</c:v>
                </c:pt>
                <c:pt idx="22">
                  <c:v>9.92</c:v>
                </c:pt>
                <c:pt idx="23">
                  <c:v>10.01</c:v>
                </c:pt>
                <c:pt idx="24">
                  <c:v>10.050000000000001</c:v>
                </c:pt>
              </c:numCache>
              <c:extLst/>
            </c:numRef>
          </c:val>
          <c:smooth val="0"/>
          <c:extLst>
            <c:ext xmlns:c16="http://schemas.microsoft.com/office/drawing/2014/chart" uri="{C3380CC4-5D6E-409C-BE32-E72D297353CC}">
              <c16:uniqueId val="{00000000-C14C-4704-BAD6-307A926D434A}"/>
            </c:ext>
          </c:extLst>
        </c:ser>
        <c:ser>
          <c:idx val="2"/>
          <c:order val="1"/>
          <c:tx>
            <c:strRef>
              <c:f>'Body Weight'!$B$8</c:f>
              <c:strCache>
                <c:ptCount val="1"/>
                <c:pt idx="0">
                  <c:v>5</c:v>
                </c:pt>
              </c:strCache>
            </c:strRef>
          </c:tx>
          <c:spPr>
            <a:ln w="28575" cap="rnd">
              <a:solidFill>
                <a:srgbClr val="FF0000"/>
              </a:solidFill>
              <a:round/>
            </a:ln>
            <a:effectLst/>
          </c:spPr>
          <c:marker>
            <c:symbol val="circle"/>
            <c:size val="5"/>
            <c:spPr>
              <a:solidFill>
                <a:srgbClr val="FB0106"/>
              </a:solidFill>
              <a:ln w="9525">
                <a:solidFill>
                  <a:srgbClr val="FF0000"/>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Weight'!$C$8:$BG$8</c:f>
              <c:numCache>
                <c:formatCode>General</c:formatCode>
                <c:ptCount val="25"/>
                <c:pt idx="0">
                  <c:v>5.61</c:v>
                </c:pt>
                <c:pt idx="1">
                  <c:v>5.56</c:v>
                </c:pt>
                <c:pt idx="2">
                  <c:v>5.53</c:v>
                </c:pt>
                <c:pt idx="3">
                  <c:v>5.6</c:v>
                </c:pt>
                <c:pt idx="4">
                  <c:v>5.61</c:v>
                </c:pt>
                <c:pt idx="5">
                  <c:v>5.55</c:v>
                </c:pt>
                <c:pt idx="6">
                  <c:v>5.56</c:v>
                </c:pt>
                <c:pt idx="7">
                  <c:v>5.61</c:v>
                </c:pt>
                <c:pt idx="8">
                  <c:v>5.55</c:v>
                </c:pt>
                <c:pt idx="9">
                  <c:v>5.57</c:v>
                </c:pt>
                <c:pt idx="10">
                  <c:v>5.56</c:v>
                </c:pt>
                <c:pt idx="11">
                  <c:v>5.52</c:v>
                </c:pt>
                <c:pt idx="12">
                  <c:v>5.51</c:v>
                </c:pt>
                <c:pt idx="13">
                  <c:v>5.52</c:v>
                </c:pt>
                <c:pt idx="14">
                  <c:v>5.54</c:v>
                </c:pt>
                <c:pt idx="15">
                  <c:v>5.48</c:v>
                </c:pt>
                <c:pt idx="16">
                  <c:v>5.47</c:v>
                </c:pt>
                <c:pt idx="17">
                  <c:v>5.39</c:v>
                </c:pt>
                <c:pt idx="18">
                  <c:v>5.41</c:v>
                </c:pt>
                <c:pt idx="19">
                  <c:v>5.49</c:v>
                </c:pt>
                <c:pt idx="20">
                  <c:v>5.44</c:v>
                </c:pt>
                <c:pt idx="21">
                  <c:v>5.45</c:v>
                </c:pt>
                <c:pt idx="22">
                  <c:v>5.48</c:v>
                </c:pt>
                <c:pt idx="23">
                  <c:v>5.47</c:v>
                </c:pt>
                <c:pt idx="24">
                  <c:v>5.48</c:v>
                </c:pt>
              </c:numCache>
              <c:extLst/>
            </c:numRef>
          </c:val>
          <c:smooth val="0"/>
          <c:extLst>
            <c:ext xmlns:c16="http://schemas.microsoft.com/office/drawing/2014/chart" uri="{C3380CC4-5D6E-409C-BE32-E72D297353CC}">
              <c16:uniqueId val="{00000001-C14C-4704-BAD6-307A926D434A}"/>
            </c:ext>
          </c:extLst>
        </c:ser>
        <c:ser>
          <c:idx val="3"/>
          <c:order val="2"/>
          <c:tx>
            <c:strRef>
              <c:f>'Body Weight'!$B$9</c:f>
              <c:strCache>
                <c:ptCount val="1"/>
                <c:pt idx="0">
                  <c:v>8</c:v>
                </c:pt>
              </c:strCache>
            </c:strRef>
          </c:tx>
          <c:spPr>
            <a:ln w="28575" cap="rnd">
              <a:solidFill>
                <a:srgbClr val="FF0000"/>
              </a:solidFill>
              <a:round/>
            </a:ln>
            <a:effectLst/>
          </c:spPr>
          <c:marker>
            <c:symbol val="circle"/>
            <c:size val="5"/>
            <c:spPr>
              <a:solidFill>
                <a:srgbClr val="FB0106"/>
              </a:solidFill>
              <a:ln w="9525">
                <a:solidFill>
                  <a:srgbClr val="FF0000"/>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Weight'!$C$9:$BG$9</c:f>
              <c:numCache>
                <c:formatCode>General</c:formatCode>
                <c:ptCount val="25"/>
                <c:pt idx="0">
                  <c:v>8.49</c:v>
                </c:pt>
                <c:pt idx="1">
                  <c:v>8.6</c:v>
                </c:pt>
                <c:pt idx="2">
                  <c:v>8.61</c:v>
                </c:pt>
                <c:pt idx="3">
                  <c:v>8.66</c:v>
                </c:pt>
                <c:pt idx="4">
                  <c:v>8.65</c:v>
                </c:pt>
                <c:pt idx="5">
                  <c:v>8.74</c:v>
                </c:pt>
                <c:pt idx="6">
                  <c:v>8.67</c:v>
                </c:pt>
                <c:pt idx="7">
                  <c:v>8.56</c:v>
                </c:pt>
                <c:pt idx="8">
                  <c:v>8.6199999999999992</c:v>
                </c:pt>
                <c:pt idx="9">
                  <c:v>8.51</c:v>
                </c:pt>
                <c:pt idx="10">
                  <c:v>8.48</c:v>
                </c:pt>
                <c:pt idx="11">
                  <c:v>8.59</c:v>
                </c:pt>
                <c:pt idx="12">
                  <c:v>8.6199999999999992</c:v>
                </c:pt>
                <c:pt idx="13">
                  <c:v>8.58</c:v>
                </c:pt>
                <c:pt idx="14">
                  <c:v>8.58</c:v>
                </c:pt>
                <c:pt idx="15">
                  <c:v>8.65</c:v>
                </c:pt>
                <c:pt idx="16">
                  <c:v>8.61</c:v>
                </c:pt>
                <c:pt idx="17">
                  <c:v>8.61</c:v>
                </c:pt>
                <c:pt idx="18">
                  <c:v>8.81</c:v>
                </c:pt>
                <c:pt idx="19">
                  <c:v>9.06</c:v>
                </c:pt>
                <c:pt idx="20">
                  <c:v>9.17</c:v>
                </c:pt>
                <c:pt idx="21">
                  <c:v>9.2200000000000006</c:v>
                </c:pt>
                <c:pt idx="22">
                  <c:v>9.32</c:v>
                </c:pt>
                <c:pt idx="23">
                  <c:v>9.32</c:v>
                </c:pt>
                <c:pt idx="24">
                  <c:v>9.39</c:v>
                </c:pt>
              </c:numCache>
              <c:extLst/>
            </c:numRef>
          </c:val>
          <c:smooth val="0"/>
          <c:extLst>
            <c:ext xmlns:c16="http://schemas.microsoft.com/office/drawing/2014/chart" uri="{C3380CC4-5D6E-409C-BE32-E72D297353CC}">
              <c16:uniqueId val="{00000002-C14C-4704-BAD6-307A926D434A}"/>
            </c:ext>
          </c:extLst>
        </c:ser>
        <c:ser>
          <c:idx val="4"/>
          <c:order val="3"/>
          <c:tx>
            <c:strRef>
              <c:f>'Body Weight'!$B$10</c:f>
              <c:strCache>
                <c:ptCount val="1"/>
                <c:pt idx="0">
                  <c:v>11</c:v>
                </c:pt>
              </c:strCache>
            </c:strRef>
          </c:tx>
          <c:spPr>
            <a:ln w="28575" cap="rnd">
              <a:solidFill>
                <a:srgbClr val="FF0000"/>
              </a:solidFill>
              <a:round/>
            </a:ln>
            <a:effectLst/>
          </c:spPr>
          <c:marker>
            <c:symbol val="circle"/>
            <c:size val="5"/>
            <c:spPr>
              <a:solidFill>
                <a:srgbClr val="FB0106"/>
              </a:solidFill>
              <a:ln w="9525">
                <a:solidFill>
                  <a:srgbClr val="FF0000"/>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Weight'!$C$10:$BG$10</c:f>
              <c:numCache>
                <c:formatCode>General</c:formatCode>
                <c:ptCount val="25"/>
                <c:pt idx="0">
                  <c:v>9.2200000000000006</c:v>
                </c:pt>
                <c:pt idx="1">
                  <c:v>9.1300000000000008</c:v>
                </c:pt>
                <c:pt idx="2">
                  <c:v>9.15</c:v>
                </c:pt>
                <c:pt idx="3">
                  <c:v>9.11</c:v>
                </c:pt>
                <c:pt idx="4">
                  <c:v>9.17</c:v>
                </c:pt>
                <c:pt idx="5">
                  <c:v>9.19</c:v>
                </c:pt>
                <c:pt idx="6">
                  <c:v>9.07</c:v>
                </c:pt>
                <c:pt idx="7">
                  <c:v>9.07</c:v>
                </c:pt>
                <c:pt idx="8">
                  <c:v>9.08</c:v>
                </c:pt>
                <c:pt idx="9">
                  <c:v>9.1199999999999992</c:v>
                </c:pt>
                <c:pt idx="10">
                  <c:v>9.02</c:v>
                </c:pt>
                <c:pt idx="11">
                  <c:v>9</c:v>
                </c:pt>
                <c:pt idx="12">
                  <c:v>9.07</c:v>
                </c:pt>
                <c:pt idx="13">
                  <c:v>8.99</c:v>
                </c:pt>
                <c:pt idx="14">
                  <c:v>9.01</c:v>
                </c:pt>
                <c:pt idx="15">
                  <c:v>9.0399999999999991</c:v>
                </c:pt>
                <c:pt idx="16">
                  <c:v>8.98</c:v>
                </c:pt>
                <c:pt idx="17">
                  <c:v>8.84</c:v>
                </c:pt>
                <c:pt idx="18">
                  <c:v>8.99</c:v>
                </c:pt>
                <c:pt idx="19">
                  <c:v>9.02</c:v>
                </c:pt>
                <c:pt idx="20">
                  <c:v>8.99</c:v>
                </c:pt>
                <c:pt idx="21">
                  <c:v>9.0399999999999991</c:v>
                </c:pt>
                <c:pt idx="22">
                  <c:v>9.01</c:v>
                </c:pt>
                <c:pt idx="23">
                  <c:v>8.83</c:v>
                </c:pt>
                <c:pt idx="24">
                  <c:v>8.81</c:v>
                </c:pt>
              </c:numCache>
              <c:extLst/>
            </c:numRef>
          </c:val>
          <c:smooth val="0"/>
          <c:extLst>
            <c:ext xmlns:c16="http://schemas.microsoft.com/office/drawing/2014/chart" uri="{C3380CC4-5D6E-409C-BE32-E72D297353CC}">
              <c16:uniqueId val="{00000003-C14C-4704-BAD6-307A926D434A}"/>
            </c:ext>
          </c:extLst>
        </c:ser>
        <c:ser>
          <c:idx val="0"/>
          <c:order val="4"/>
          <c:tx>
            <c:strRef>
              <c:f>'Body Weight'!$B$12</c:f>
              <c:strCache>
                <c:ptCount val="1"/>
                <c:pt idx="0">
                  <c:v>VHL</c:v>
                </c:pt>
              </c:strCache>
            </c:strRef>
          </c:tx>
          <c:spPr>
            <a:ln w="28575" cap="rnd">
              <a:solidFill>
                <a:srgbClr val="184175"/>
              </a:solidFill>
              <a:round/>
            </a:ln>
            <a:effectLst/>
          </c:spPr>
          <c:marker>
            <c:symbol val="circle"/>
            <c:size val="5"/>
            <c:spPr>
              <a:solidFill>
                <a:sysClr val="windowText" lastClr="000000"/>
              </a:solidFill>
              <a:ln w="9525">
                <a:solidFill>
                  <a:srgbClr val="184175"/>
                </a:solidFill>
              </a:ln>
              <a:effectLst/>
            </c:spPr>
          </c:marker>
          <c:cat>
            <c:numRef>
              <c:f>'Body Weight'!$C$23:$BG$23</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extLst/>
            </c:numRef>
          </c:cat>
          <c:val>
            <c:numRef>
              <c:f>'Body Weight'!$C$12:$BG$12</c:f>
              <c:numCache>
                <c:formatCode>0.00</c:formatCode>
                <c:ptCount val="25"/>
                <c:pt idx="0">
                  <c:v>9.3333333333333339</c:v>
                </c:pt>
                <c:pt idx="1">
                  <c:v>9.32</c:v>
                </c:pt>
                <c:pt idx="2">
                  <c:v>9.31</c:v>
                </c:pt>
                <c:pt idx="3">
                  <c:v>9.3233333333333324</c:v>
                </c:pt>
                <c:pt idx="4">
                  <c:v>9.3533333333333335</c:v>
                </c:pt>
                <c:pt idx="5">
                  <c:v>9.336666666666666</c:v>
                </c:pt>
                <c:pt idx="6">
                  <c:v>9.3166666666666647</c:v>
                </c:pt>
                <c:pt idx="7">
                  <c:v>9.4166666666666661</c:v>
                </c:pt>
                <c:pt idx="8">
                  <c:v>9.4966666666666679</c:v>
                </c:pt>
                <c:pt idx="9">
                  <c:v>9.4600000000000009</c:v>
                </c:pt>
                <c:pt idx="10">
                  <c:v>9.4700000000000006</c:v>
                </c:pt>
                <c:pt idx="11">
                  <c:v>9.4533333333333331</c:v>
                </c:pt>
                <c:pt idx="12">
                  <c:v>9.5166666666666675</c:v>
                </c:pt>
                <c:pt idx="13">
                  <c:v>9.5333333333333332</c:v>
                </c:pt>
                <c:pt idx="14">
                  <c:v>9.5733333333333324</c:v>
                </c:pt>
                <c:pt idx="15">
                  <c:v>9.5900000000000016</c:v>
                </c:pt>
                <c:pt idx="16">
                  <c:v>9.6199999999999992</c:v>
                </c:pt>
                <c:pt idx="17">
                  <c:v>9.5833333333333339</c:v>
                </c:pt>
                <c:pt idx="18">
                  <c:v>9.6166666666666671</c:v>
                </c:pt>
                <c:pt idx="19">
                  <c:v>9.6133333333333315</c:v>
                </c:pt>
                <c:pt idx="20">
                  <c:v>9.57</c:v>
                </c:pt>
                <c:pt idx="21">
                  <c:v>9.57</c:v>
                </c:pt>
                <c:pt idx="22">
                  <c:v>9.5499999999999989</c:v>
                </c:pt>
                <c:pt idx="23">
                  <c:v>9.52</c:v>
                </c:pt>
                <c:pt idx="24">
                  <c:v>9.5300000000000011</c:v>
                </c:pt>
              </c:numCache>
              <c:extLst/>
            </c:numRef>
          </c:val>
          <c:smooth val="0"/>
          <c:extLst>
            <c:ext xmlns:c16="http://schemas.microsoft.com/office/drawing/2014/chart" uri="{C3380CC4-5D6E-409C-BE32-E72D297353CC}">
              <c16:uniqueId val="{00000004-C14C-4704-BAD6-307A926D434A}"/>
            </c:ext>
          </c:extLst>
        </c:ser>
        <c:dLbls>
          <c:showLegendKey val="0"/>
          <c:showVal val="0"/>
          <c:showCatName val="0"/>
          <c:showSerName val="0"/>
          <c:showPercent val="0"/>
          <c:showBubbleSize val="0"/>
        </c:dLbls>
        <c:marker val="1"/>
        <c:smooth val="0"/>
        <c:axId val="837442864"/>
        <c:axId val="833898592"/>
        <c:extLst>
          <c:ext xmlns:c15="http://schemas.microsoft.com/office/drawing/2012/chart" uri="{02D57815-91ED-43cb-92C2-25804820EDAC}">
            <c15:filteredLineSeries>
              <c15:ser>
                <c:idx val="5"/>
                <c:order val="5"/>
                <c:tx>
                  <c:v>AVER TREATED</c:v>
                </c:tx>
                <c:spPr>
                  <a:ln w="28575" cap="rnd">
                    <a:solidFill>
                      <a:schemeClr val="accent6">
                        <a:lumMod val="75000"/>
                      </a:schemeClr>
                    </a:solidFill>
                    <a:round/>
                  </a:ln>
                  <a:effectLst/>
                </c:spPr>
                <c:marker>
                  <c:symbol val="circle"/>
                  <c:size val="5"/>
                  <c:spPr>
                    <a:solidFill>
                      <a:schemeClr val="accent6">
                        <a:lumMod val="75000"/>
                      </a:schemeClr>
                    </a:solidFill>
                    <a:ln w="9525">
                      <a:solidFill>
                        <a:schemeClr val="accent6">
                          <a:lumMod val="75000"/>
                        </a:schemeClr>
                      </a:solidFill>
                    </a:ln>
                    <a:effectLst/>
                  </c:spPr>
                </c:marker>
                <c:cat>
                  <c:numRef>
                    <c:extLst>
                      <c:ext uri="{02D57815-91ED-43cb-92C2-25804820EDAC}">
                        <c15:formulaRef>
                          <c15:sqref>'Body Weight'!$C$23:$BG$23</c15:sqref>
                        </c15:formulaRef>
                      </c:ext>
                    </c:extLst>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extLst>
                      <c:ext uri="{02D57815-91ED-43cb-92C2-25804820EDAC}">
                        <c15:formulaRef>
                          <c15:sqref>'Body Weight'!$C$11:$BG$11</c15:sqref>
                        </c15:formulaRef>
                      </c:ext>
                    </c:extLst>
                    <c:numCache>
                      <c:formatCode>0.00</c:formatCode>
                      <c:ptCount val="25"/>
                      <c:pt idx="0">
                        <c:v>8.5549999999999997</c:v>
                      </c:pt>
                      <c:pt idx="1">
                        <c:v>8.5374999999999996</c:v>
                      </c:pt>
                      <c:pt idx="2">
                        <c:v>8.52</c:v>
                      </c:pt>
                      <c:pt idx="3">
                        <c:v>8.5025000000000013</c:v>
                      </c:pt>
                      <c:pt idx="4">
                        <c:v>8.48</c:v>
                      </c:pt>
                      <c:pt idx="5">
                        <c:v>8.4324999999999992</c:v>
                      </c:pt>
                      <c:pt idx="6">
                        <c:v>8.3224999999999998</c:v>
                      </c:pt>
                      <c:pt idx="7">
                        <c:v>8.2625000000000011</c:v>
                      </c:pt>
                      <c:pt idx="8">
                        <c:v>8.2174999999999994</c:v>
                      </c:pt>
                      <c:pt idx="9">
                        <c:v>8.1749999999999989</c:v>
                      </c:pt>
                      <c:pt idx="10">
                        <c:v>8.1125000000000007</c:v>
                      </c:pt>
                      <c:pt idx="11">
                        <c:v>8.1050000000000004</c:v>
                      </c:pt>
                      <c:pt idx="12">
                        <c:v>8.1374999999999993</c:v>
                      </c:pt>
                      <c:pt idx="13">
                        <c:v>8.1</c:v>
                      </c:pt>
                      <c:pt idx="14">
                        <c:v>8.1224999999999987</c:v>
                      </c:pt>
                      <c:pt idx="15">
                        <c:v>8.1349999999999998</c:v>
                      </c:pt>
                      <c:pt idx="16">
                        <c:v>8.125</c:v>
                      </c:pt>
                      <c:pt idx="17">
                        <c:v>8.11</c:v>
                      </c:pt>
                      <c:pt idx="18">
                        <c:v>8.2225000000000001</c:v>
                      </c:pt>
                      <c:pt idx="19">
                        <c:v>8.3350000000000009</c:v>
                      </c:pt>
                      <c:pt idx="20">
                        <c:v>8.3425000000000011</c:v>
                      </c:pt>
                      <c:pt idx="21">
                        <c:v>8.3800000000000008</c:v>
                      </c:pt>
                      <c:pt idx="22">
                        <c:v>8.4324999999999992</c:v>
                      </c:pt>
                      <c:pt idx="23">
                        <c:v>8.4075000000000006</c:v>
                      </c:pt>
                      <c:pt idx="24">
                        <c:v>8.432500000000001</c:v>
                      </c:pt>
                    </c:numCache>
                  </c:numRef>
                </c:val>
                <c:smooth val="0"/>
                <c:extLst>
                  <c:ext xmlns:c16="http://schemas.microsoft.com/office/drawing/2014/chart" uri="{C3380CC4-5D6E-409C-BE32-E72D297353CC}">
                    <c16:uniqueId val="{00000005-C14C-4704-BAD6-307A926D434A}"/>
                  </c:ext>
                </c:extLst>
              </c15:ser>
            </c15:filteredLineSeries>
          </c:ext>
        </c:extLst>
      </c:lineChart>
      <c:catAx>
        <c:axId val="837442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r>
                  <a:rPr lang="it-IT" dirty="0"/>
                  <a:t>Weeks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833898592"/>
        <c:crosses val="autoZero"/>
        <c:auto val="1"/>
        <c:lblAlgn val="ctr"/>
        <c:lblOffset val="100"/>
        <c:tickLblSkip val="2"/>
        <c:noMultiLvlLbl val="0"/>
      </c:catAx>
      <c:valAx>
        <c:axId val="833898592"/>
        <c:scaling>
          <c:orientation val="minMax"/>
          <c:min val="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Barlow Semi Condensed" panose="00000506000000000000" pitchFamily="2" charset="0"/>
                    <a:ea typeface="+mn-ea"/>
                    <a:cs typeface="+mn-cs"/>
                  </a:defRPr>
                </a:pPr>
                <a:r>
                  <a:rPr lang="it-IT" sz="1200" b="0">
                    <a:solidFill>
                      <a:schemeClr val="tx1"/>
                    </a:solidFill>
                  </a:rPr>
                  <a:t>Weight, Kg</a:t>
                </a:r>
              </a:p>
            </c:rich>
          </c:tx>
          <c:layout>
            <c:manualLayout>
              <c:xMode val="edge"/>
              <c:yMode val="edge"/>
              <c:x val="5.1931215914146213E-2"/>
              <c:y val="0.3991867837737034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Barlow Semi Condensed" panose="00000506000000000000"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837442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14033954305526"/>
          <c:y val="2.7638865349066802E-2"/>
          <c:w val="0.83068627159042507"/>
          <c:h val="0.90284520059115914"/>
        </c:manualLayout>
      </c:layout>
      <c:barChart>
        <c:barDir val="col"/>
        <c:grouping val="clustered"/>
        <c:varyColors val="0"/>
        <c:ser>
          <c:idx val="0"/>
          <c:order val="0"/>
          <c:spPr>
            <a:solidFill>
              <a:srgbClr val="FFC000"/>
            </a:solidFill>
            <a:ln>
              <a:noFill/>
            </a:ln>
            <a:effectLst/>
          </c:spPr>
          <c:invertIfNegative val="0"/>
          <c:dPt>
            <c:idx val="1"/>
            <c:invertIfNegative val="0"/>
            <c:bubble3D val="0"/>
            <c:spPr>
              <a:solidFill>
                <a:srgbClr val="00B050"/>
              </a:solidFill>
              <a:ln>
                <a:noFill/>
              </a:ln>
              <a:effectLst/>
            </c:spPr>
            <c:extLst>
              <c:ext xmlns:c16="http://schemas.microsoft.com/office/drawing/2014/chart" uri="{C3380CC4-5D6E-409C-BE32-E72D297353CC}">
                <c16:uniqueId val="{00000001-2A44-4987-8F71-5277513E1A94}"/>
              </c:ext>
            </c:extLst>
          </c:dPt>
          <c:dPt>
            <c:idx val="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3-2A44-4987-8F71-5277513E1A94}"/>
              </c:ext>
            </c:extLst>
          </c:dPt>
          <c:dPt>
            <c:idx val="3"/>
            <c:invertIfNegative val="0"/>
            <c:bubble3D val="0"/>
            <c:spPr>
              <a:solidFill>
                <a:schemeClr val="bg1">
                  <a:lumMod val="50000"/>
                </a:schemeClr>
              </a:solidFill>
              <a:ln>
                <a:noFill/>
              </a:ln>
              <a:effectLst/>
            </c:spPr>
            <c:extLst>
              <c:ext xmlns:c16="http://schemas.microsoft.com/office/drawing/2014/chart" uri="{C3380CC4-5D6E-409C-BE32-E72D297353CC}">
                <c16:uniqueId val="{00000005-2A44-4987-8F71-5277513E1A94}"/>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'11.15.23'!$C$28:$F$28</c:f>
              <c:strCache>
                <c:ptCount val="3"/>
                <c:pt idx="0">
                  <c:v>fat mass</c:v>
                </c:pt>
                <c:pt idx="1">
                  <c:v>lean mass</c:v>
                </c:pt>
                <c:pt idx="2">
                  <c:v>body weight</c:v>
                </c:pt>
              </c:strCache>
            </c:strRef>
          </c:cat>
          <c:val>
            <c:numRef>
              <c:f>'11.15.23'!$C$27:$F$27</c:f>
              <c:numCache>
                <c:formatCode>0%</c:formatCode>
                <c:ptCount val="3"/>
                <c:pt idx="0">
                  <c:v>-0.39670090258325558</c:v>
                </c:pt>
                <c:pt idx="1">
                  <c:v>9.6526323391348354E-2</c:v>
                </c:pt>
                <c:pt idx="2">
                  <c:v>-0.119532554257095</c:v>
                </c:pt>
              </c:numCache>
            </c:numRef>
          </c:val>
          <c:extLst>
            <c:ext xmlns:c16="http://schemas.microsoft.com/office/drawing/2014/chart" uri="{C3380CC4-5D6E-409C-BE32-E72D297353CC}">
              <c16:uniqueId val="{00000006-2A44-4987-8F71-5277513E1A94}"/>
            </c:ext>
          </c:extLst>
        </c:ser>
        <c:dLbls>
          <c:showLegendKey val="0"/>
          <c:showVal val="0"/>
          <c:showCatName val="0"/>
          <c:showSerName val="0"/>
          <c:showPercent val="0"/>
          <c:showBubbleSize val="0"/>
        </c:dLbls>
        <c:gapWidth val="219"/>
        <c:overlap val="-27"/>
        <c:axId val="1355531872"/>
        <c:axId val="1473297232"/>
      </c:barChart>
      <c:catAx>
        <c:axId val="1355531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473297232"/>
        <c:crosses val="autoZero"/>
        <c:auto val="1"/>
        <c:lblAlgn val="ctr"/>
        <c:lblOffset val="100"/>
        <c:noMultiLvlLbl val="0"/>
      </c:catAx>
      <c:valAx>
        <c:axId val="14732972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355531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1"/>
          <c:spPr>
            <a:ln w="28575" cap="rnd">
              <a:solidFill>
                <a:srgbClr val="FF0000"/>
              </a:solidFill>
              <a:round/>
            </a:ln>
            <a:effectLst/>
          </c:spPr>
          <c:marker>
            <c:symbol val="circle"/>
            <c:size val="2"/>
            <c:spPr>
              <a:solidFill>
                <a:srgbClr val="FF0000"/>
              </a:solidFill>
              <a:ln w="9525">
                <a:solidFill>
                  <a:srgbClr val="FF0000"/>
                </a:solidFill>
              </a:ln>
              <a:effectLst/>
            </c:spPr>
          </c:marker>
          <c:cat>
            <c:strLit>
              <c:ptCount val="86"/>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pt idx="49">
                <c:v>51</c:v>
              </c:pt>
              <c:pt idx="50">
                <c:v>52</c:v>
              </c:pt>
              <c:pt idx="51">
                <c:v>53</c:v>
              </c:pt>
              <c:pt idx="52">
                <c:v>54</c:v>
              </c:pt>
              <c:pt idx="53">
                <c:v>55</c:v>
              </c:pt>
              <c:pt idx="54">
                <c:v>56</c:v>
              </c:pt>
              <c:pt idx="55">
                <c:v>57</c:v>
              </c:pt>
              <c:pt idx="56">
                <c:v>58</c:v>
              </c:pt>
              <c:pt idx="57">
                <c:v>59</c:v>
              </c:pt>
              <c:pt idx="58">
                <c:v>60</c:v>
              </c:pt>
              <c:pt idx="59">
                <c:v>61</c:v>
              </c:pt>
              <c:pt idx="60">
                <c:v>62</c:v>
              </c:pt>
              <c:pt idx="61">
                <c:v>63</c:v>
              </c:pt>
              <c:pt idx="62">
                <c:v>64</c:v>
              </c:pt>
              <c:pt idx="63">
                <c:v>65</c:v>
              </c:pt>
              <c:pt idx="64">
                <c:v>66</c:v>
              </c:pt>
              <c:pt idx="65">
                <c:v>67</c:v>
              </c:pt>
              <c:pt idx="66">
                <c:v>68</c:v>
              </c:pt>
              <c:pt idx="67">
                <c:v>69</c:v>
              </c:pt>
              <c:pt idx="68">
                <c:v>70</c:v>
              </c:pt>
              <c:pt idx="69">
                <c:v>71</c:v>
              </c:pt>
              <c:pt idx="70">
                <c:v>72</c:v>
              </c:pt>
              <c:pt idx="71">
                <c:v>73</c:v>
              </c:pt>
              <c:pt idx="72">
                <c:v>74</c:v>
              </c:pt>
              <c:pt idx="73">
                <c:v>75</c:v>
              </c:pt>
              <c:pt idx="74">
                <c:v>76</c:v>
              </c:pt>
              <c:pt idx="75">
                <c:v>77</c:v>
              </c:pt>
              <c:pt idx="76">
                <c:v>78</c:v>
              </c:pt>
              <c:pt idx="77">
                <c:v>79</c:v>
              </c:pt>
              <c:pt idx="78">
                <c:v>80</c:v>
              </c:pt>
              <c:pt idx="79">
                <c:v>81</c:v>
              </c:pt>
              <c:pt idx="80">
                <c:v>82</c:v>
              </c:pt>
              <c:pt idx="81">
                <c:v>83</c:v>
              </c:pt>
              <c:pt idx="82">
                <c:v>84</c:v>
              </c:pt>
              <c:pt idx="83">
                <c:v>85</c:v>
              </c:pt>
              <c:pt idx="84">
                <c:v>86</c:v>
              </c:pt>
              <c:pt idx="85">
                <c:v>87</c:v>
              </c:pt>
              <c:extLst>
                <c:ext xmlns:c15="http://schemas.microsoft.com/office/drawing/2012/chart" uri="{02D57815-91ED-43cb-92C2-25804820EDAC}">
                  <c15:autoCat val="1"/>
                </c:ext>
              </c:extLst>
            </c:strLit>
          </c:cat>
          <c:val>
            <c:numRef>
              <c:f>'Body weight relative'!$G$35:$CN$35</c:f>
              <c:numCache>
                <c:formatCode>0.00</c:formatCode>
                <c:ptCount val="86"/>
                <c:pt idx="0">
                  <c:v>100</c:v>
                </c:pt>
                <c:pt idx="1">
                  <c:v>100.32857142857144</c:v>
                </c:pt>
                <c:pt idx="2">
                  <c:v>100.22142857142856</c:v>
                </c:pt>
                <c:pt idx="3">
                  <c:v>100.61428571428571</c:v>
                </c:pt>
                <c:pt idx="4">
                  <c:v>101.30714285714285</c:v>
                </c:pt>
                <c:pt idx="5">
                  <c:v>101.54285714285716</c:v>
                </c:pt>
                <c:pt idx="6">
                  <c:v>100.84285714285714</c:v>
                </c:pt>
                <c:pt idx="7">
                  <c:v>101.33571428571429</c:v>
                </c:pt>
                <c:pt idx="8">
                  <c:v>101.87142857142858</c:v>
                </c:pt>
                <c:pt idx="9">
                  <c:v>102.32857142857142</c:v>
                </c:pt>
                <c:pt idx="10">
                  <c:v>102.80714285714286</c:v>
                </c:pt>
                <c:pt idx="11">
                  <c:v>102.81428571428572</c:v>
                </c:pt>
                <c:pt idx="12">
                  <c:v>102.65</c:v>
                </c:pt>
                <c:pt idx="13">
                  <c:v>102.69285714285714</c:v>
                </c:pt>
                <c:pt idx="14">
                  <c:v>102.56428571428569</c:v>
                </c:pt>
                <c:pt idx="15">
                  <c:v>102.45</c:v>
                </c:pt>
                <c:pt idx="16">
                  <c:v>103.30714285714284</c:v>
                </c:pt>
                <c:pt idx="17">
                  <c:v>103.09285714285714</c:v>
                </c:pt>
                <c:pt idx="18">
                  <c:v>103.15</c:v>
                </c:pt>
                <c:pt idx="19">
                  <c:v>102.94285714285715</c:v>
                </c:pt>
                <c:pt idx="20">
                  <c:v>103.04285714285716</c:v>
                </c:pt>
                <c:pt idx="21">
                  <c:v>103.62857142857142</c:v>
                </c:pt>
                <c:pt idx="22">
                  <c:v>103.54285714285713</c:v>
                </c:pt>
                <c:pt idx="23">
                  <c:v>103.39285714285718</c:v>
                </c:pt>
                <c:pt idx="24">
                  <c:v>104.17142857142856</c:v>
                </c:pt>
                <c:pt idx="25">
                  <c:v>104.07142857142856</c:v>
                </c:pt>
                <c:pt idx="26">
                  <c:v>103.87142857142858</c:v>
                </c:pt>
                <c:pt idx="27">
                  <c:v>103.49285714285715</c:v>
                </c:pt>
                <c:pt idx="28">
                  <c:v>103.01428571428572</c:v>
                </c:pt>
                <c:pt idx="29">
                  <c:v>103.89999999999998</c:v>
                </c:pt>
                <c:pt idx="30">
                  <c:v>103.80714285714286</c:v>
                </c:pt>
                <c:pt idx="31">
                  <c:v>103.77142857142857</c:v>
                </c:pt>
                <c:pt idx="32">
                  <c:v>103.8</c:v>
                </c:pt>
                <c:pt idx="33">
                  <c:v>103.95714285714287</c:v>
                </c:pt>
                <c:pt idx="34">
                  <c:v>103.16428571428571</c:v>
                </c:pt>
                <c:pt idx="35">
                  <c:v>103.77857142857144</c:v>
                </c:pt>
                <c:pt idx="36">
                  <c:v>104.25</c:v>
                </c:pt>
                <c:pt idx="37">
                  <c:v>103.07142857142857</c:v>
                </c:pt>
                <c:pt idx="38">
                  <c:v>103.05714285714285</c:v>
                </c:pt>
                <c:pt idx="39">
                  <c:v>102.12857142857145</c:v>
                </c:pt>
                <c:pt idx="40">
                  <c:v>101.28571428571431</c:v>
                </c:pt>
                <c:pt idx="41">
                  <c:v>101.54285714285712</c:v>
                </c:pt>
                <c:pt idx="42">
                  <c:v>102.39285714285711</c:v>
                </c:pt>
                <c:pt idx="43">
                  <c:v>102.38571428571429</c:v>
                </c:pt>
                <c:pt idx="44">
                  <c:v>102.53571428571429</c:v>
                </c:pt>
                <c:pt idx="45">
                  <c:v>103.10714285714285</c:v>
                </c:pt>
                <c:pt idx="46">
                  <c:v>102.08571428571429</c:v>
                </c:pt>
                <c:pt idx="47">
                  <c:v>102.22857142857143</c:v>
                </c:pt>
                <c:pt idx="48">
                  <c:v>102.38571428571427</c:v>
                </c:pt>
                <c:pt idx="49">
                  <c:v>101.94285714285715</c:v>
                </c:pt>
                <c:pt idx="50">
                  <c:v>102.38571428571426</c:v>
                </c:pt>
                <c:pt idx="51">
                  <c:v>102.6</c:v>
                </c:pt>
                <c:pt idx="52">
                  <c:v>102.57142857142856</c:v>
                </c:pt>
                <c:pt idx="53">
                  <c:v>101.89285714285714</c:v>
                </c:pt>
                <c:pt idx="54">
                  <c:v>101.25714285714287</c:v>
                </c:pt>
                <c:pt idx="55">
                  <c:v>100.10714285714286</c:v>
                </c:pt>
                <c:pt idx="56">
                  <c:v>100.49642857142855</c:v>
                </c:pt>
                <c:pt idx="57">
                  <c:v>100.80714285714285</c:v>
                </c:pt>
                <c:pt idx="58">
                  <c:v>100.39999999999999</c:v>
                </c:pt>
                <c:pt idx="59">
                  <c:v>100.18571428571428</c:v>
                </c:pt>
                <c:pt idx="60">
                  <c:v>99.378571428571419</c:v>
                </c:pt>
                <c:pt idx="61">
                  <c:v>99.146428571428586</c:v>
                </c:pt>
                <c:pt idx="62">
                  <c:v>98.578571428571422</c:v>
                </c:pt>
                <c:pt idx="63">
                  <c:v>99.049999999999983</c:v>
                </c:pt>
                <c:pt idx="64">
                  <c:v>98.585714285714303</c:v>
                </c:pt>
                <c:pt idx="65">
                  <c:v>98.142857142857153</c:v>
                </c:pt>
                <c:pt idx="66">
                  <c:v>98.05</c:v>
                </c:pt>
                <c:pt idx="67">
                  <c:v>97.749999999999986</c:v>
                </c:pt>
                <c:pt idx="68">
                  <c:v>97.242857142857133</c:v>
                </c:pt>
                <c:pt idx="69">
                  <c:v>97.649999999999991</c:v>
                </c:pt>
                <c:pt idx="70">
                  <c:v>97.271428571428558</c:v>
                </c:pt>
                <c:pt idx="71">
                  <c:v>97.05714285714285</c:v>
                </c:pt>
                <c:pt idx="72">
                  <c:v>97.742857142857162</c:v>
                </c:pt>
                <c:pt idx="73">
                  <c:v>97.664285714285725</c:v>
                </c:pt>
                <c:pt idx="74">
                  <c:v>97.678571428571431</c:v>
                </c:pt>
                <c:pt idx="75">
                  <c:v>97.485714285714266</c:v>
                </c:pt>
                <c:pt idx="76">
                  <c:v>97.149999999999991</c:v>
                </c:pt>
                <c:pt idx="77">
                  <c:v>96.999999999999986</c:v>
                </c:pt>
                <c:pt idx="78">
                  <c:v>96.178571428571431</c:v>
                </c:pt>
                <c:pt idx="79">
                  <c:v>96.092857142857156</c:v>
                </c:pt>
                <c:pt idx="80">
                  <c:v>96.142857142857153</c:v>
                </c:pt>
                <c:pt idx="81">
                  <c:v>96.335714285714261</c:v>
                </c:pt>
                <c:pt idx="82">
                  <c:v>95.642857142857125</c:v>
                </c:pt>
                <c:pt idx="83">
                  <c:v>94.95</c:v>
                </c:pt>
                <c:pt idx="84">
                  <c:v>94.999999999999986</c:v>
                </c:pt>
                <c:pt idx="85">
                  <c:v>94.371428571428552</c:v>
                </c:pt>
              </c:numCache>
              <c:extLst/>
            </c:numRef>
          </c:val>
          <c:smooth val="0"/>
          <c:extLst>
            <c:ext xmlns:c16="http://schemas.microsoft.com/office/drawing/2014/chart" uri="{C3380CC4-5D6E-409C-BE32-E72D297353CC}">
              <c16:uniqueId val="{00000001-A9B8-439C-8E6E-C8551964A8B2}"/>
            </c:ext>
          </c:extLst>
        </c:ser>
        <c:dLbls>
          <c:showLegendKey val="0"/>
          <c:showVal val="0"/>
          <c:showCatName val="0"/>
          <c:showSerName val="0"/>
          <c:showPercent val="0"/>
          <c:showBubbleSize val="0"/>
        </c:dLbls>
        <c:marker val="1"/>
        <c:smooth val="0"/>
        <c:axId val="72875039"/>
        <c:axId val="1874427631"/>
        <c:extLst>
          <c:ext xmlns:c15="http://schemas.microsoft.com/office/drawing/2012/chart" uri="{02D57815-91ED-43cb-92C2-25804820EDAC}">
            <c15:filteredLineSeries>
              <c15: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extLst>
                      <c:ext uri="{02D57815-91ED-43cb-92C2-25804820EDAC}">
                        <c15:formulaRef>
                          <c15:sqref>'Body weight relative'!$G$33:$CN$33</c15:sqref>
                        </c15:formulaRef>
                      </c:ext>
                    </c:extLst>
                    <c:numCache>
                      <c:formatCode>0.00</c:formatCode>
                      <c:ptCount val="86"/>
                      <c:pt idx="0">
                        <c:v>100</c:v>
                      </c:pt>
                      <c:pt idx="1">
                        <c:v>100.25384615384617</c:v>
                      </c:pt>
                      <c:pt idx="2">
                        <c:v>100.22307692307693</c:v>
                      </c:pt>
                      <c:pt idx="3">
                        <c:v>100.66153846153847</c:v>
                      </c:pt>
                      <c:pt idx="4">
                        <c:v>101.33076923076922</c:v>
                      </c:pt>
                      <c:pt idx="5">
                        <c:v>101.11538461538461</c:v>
                      </c:pt>
                      <c:pt idx="6">
                        <c:v>101.03076923076924</c:v>
                      </c:pt>
                      <c:pt idx="7">
                        <c:v>100.8846153846154</c:v>
                      </c:pt>
                      <c:pt idx="8">
                        <c:v>101.51538461538462</c:v>
                      </c:pt>
                      <c:pt idx="9">
                        <c:v>102.25384615384615</c:v>
                      </c:pt>
                      <c:pt idx="10">
                        <c:v>102.4076923076923</c:v>
                      </c:pt>
                      <c:pt idx="11">
                        <c:v>102.53846153846156</c:v>
                      </c:pt>
                      <c:pt idx="12">
                        <c:v>102.41538461538461</c:v>
                      </c:pt>
                      <c:pt idx="13">
                        <c:v>102.16923076923078</c:v>
                      </c:pt>
                      <c:pt idx="14">
                        <c:v>102.59230769230768</c:v>
                      </c:pt>
                      <c:pt idx="15">
                        <c:v>102.69999999999999</c:v>
                      </c:pt>
                      <c:pt idx="16">
                        <c:v>103.53076923076924</c:v>
                      </c:pt>
                      <c:pt idx="17">
                        <c:v>103.22307692307692</c:v>
                      </c:pt>
                      <c:pt idx="18">
                        <c:v>103.3153846153846</c:v>
                      </c:pt>
                      <c:pt idx="19">
                        <c:v>103.56153846153845</c:v>
                      </c:pt>
                      <c:pt idx="20">
                        <c:v>103.53076923076922</c:v>
                      </c:pt>
                      <c:pt idx="21">
                        <c:v>104.4076923076923</c:v>
                      </c:pt>
                      <c:pt idx="22">
                        <c:v>104.61538461538461</c:v>
                      </c:pt>
                      <c:pt idx="23">
                        <c:v>105.42307692307692</c:v>
                      </c:pt>
                      <c:pt idx="24">
                        <c:v>105.26153846153845</c:v>
                      </c:pt>
                      <c:pt idx="25">
                        <c:v>105.04615384615384</c:v>
                      </c:pt>
                      <c:pt idx="26">
                        <c:v>106.05384615384614</c:v>
                      </c:pt>
                      <c:pt idx="27">
                        <c:v>105.49230769230772</c:v>
                      </c:pt>
                      <c:pt idx="28">
                        <c:v>105.62307692307692</c:v>
                      </c:pt>
                      <c:pt idx="29">
                        <c:v>106.34615384615383</c:v>
                      </c:pt>
                      <c:pt idx="30">
                        <c:v>107.01538461538462</c:v>
                      </c:pt>
                      <c:pt idx="31">
                        <c:v>106.76153846153845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numRef>
                </c:val>
                <c:smooth val="0"/>
                <c:extLst>
                  <c:ext xmlns:c16="http://schemas.microsoft.com/office/drawing/2014/chart" uri="{C3380CC4-5D6E-409C-BE32-E72D297353CC}">
                    <c16:uniqueId val="{00000002-A9B8-439C-8E6E-C8551964A8B2}"/>
                  </c:ext>
                </c:extLst>
              </c15:ser>
            </c15:filteredLineSeries>
          </c:ext>
        </c:extLst>
      </c:lineChart>
      <c:catAx>
        <c:axId val="72875039"/>
        <c:scaling>
          <c:orientation val="minMax"/>
        </c:scaling>
        <c:delete val="1"/>
        <c:axPos val="b"/>
        <c:numFmt formatCode="General" sourceLinked="0"/>
        <c:majorTickMark val="none"/>
        <c:minorTickMark val="none"/>
        <c:tickLblPos val="nextTo"/>
        <c:crossAx val="1874427631"/>
        <c:crosses val="autoZero"/>
        <c:auto val="1"/>
        <c:lblAlgn val="ctr"/>
        <c:lblOffset val="100"/>
        <c:noMultiLvlLbl val="0"/>
      </c:catAx>
      <c:valAx>
        <c:axId val="1874427631"/>
        <c:scaling>
          <c:orientation val="minMax"/>
          <c:min val="90"/>
        </c:scaling>
        <c:delete val="1"/>
        <c:axPos val="l"/>
        <c:numFmt formatCode="0" sourceLinked="0"/>
        <c:majorTickMark val="none"/>
        <c:minorTickMark val="none"/>
        <c:tickLblPos val="nextTo"/>
        <c:crossAx val="7287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rlow Semi Condensed" panose="00000506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spPr>
            <a:ln w="28575" cap="rnd">
              <a:solidFill>
                <a:schemeClr val="bg2">
                  <a:lumMod val="25000"/>
                </a:schemeClr>
              </a:solidFill>
              <a:round/>
            </a:ln>
            <a:effectLst/>
          </c:spPr>
          <c:marker>
            <c:symbol val="circle"/>
            <c:size val="2"/>
            <c:spPr>
              <a:solidFill>
                <a:schemeClr val="tx1"/>
              </a:solidFill>
              <a:ln w="3175">
                <a:solidFill>
                  <a:schemeClr val="bg2">
                    <a:lumMod val="25000"/>
                  </a:schemeClr>
                </a:solidFill>
              </a:ln>
              <a:effectLst/>
            </c:spPr>
          </c:marker>
          <c:cat>
            <c:strLit>
              <c:ptCount val="86"/>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pt idx="49">
                <c:v>51</c:v>
              </c:pt>
              <c:pt idx="50">
                <c:v>52</c:v>
              </c:pt>
              <c:pt idx="51">
                <c:v>53</c:v>
              </c:pt>
              <c:pt idx="52">
                <c:v>54</c:v>
              </c:pt>
              <c:pt idx="53">
                <c:v>55</c:v>
              </c:pt>
              <c:pt idx="54">
                <c:v>56</c:v>
              </c:pt>
              <c:pt idx="55">
                <c:v>57</c:v>
              </c:pt>
              <c:pt idx="56">
                <c:v>58</c:v>
              </c:pt>
              <c:pt idx="57">
                <c:v>59</c:v>
              </c:pt>
              <c:pt idx="58">
                <c:v>60</c:v>
              </c:pt>
              <c:pt idx="59">
                <c:v>61</c:v>
              </c:pt>
              <c:pt idx="60">
                <c:v>62</c:v>
              </c:pt>
              <c:pt idx="61">
                <c:v>63</c:v>
              </c:pt>
              <c:pt idx="62">
                <c:v>64</c:v>
              </c:pt>
              <c:pt idx="63">
                <c:v>65</c:v>
              </c:pt>
              <c:pt idx="64">
                <c:v>66</c:v>
              </c:pt>
              <c:pt idx="65">
                <c:v>67</c:v>
              </c:pt>
              <c:pt idx="66">
                <c:v>68</c:v>
              </c:pt>
              <c:pt idx="67">
                <c:v>69</c:v>
              </c:pt>
              <c:pt idx="68">
                <c:v>70</c:v>
              </c:pt>
              <c:pt idx="69">
                <c:v>71</c:v>
              </c:pt>
              <c:pt idx="70">
                <c:v>72</c:v>
              </c:pt>
              <c:pt idx="71">
                <c:v>73</c:v>
              </c:pt>
              <c:pt idx="72">
                <c:v>74</c:v>
              </c:pt>
              <c:pt idx="73">
                <c:v>75</c:v>
              </c:pt>
              <c:pt idx="74">
                <c:v>76</c:v>
              </c:pt>
              <c:pt idx="75">
                <c:v>77</c:v>
              </c:pt>
              <c:pt idx="76">
                <c:v>78</c:v>
              </c:pt>
              <c:pt idx="77">
                <c:v>79</c:v>
              </c:pt>
              <c:pt idx="78">
                <c:v>80</c:v>
              </c:pt>
              <c:pt idx="79">
                <c:v>81</c:v>
              </c:pt>
              <c:pt idx="80">
                <c:v>82</c:v>
              </c:pt>
              <c:pt idx="81">
                <c:v>83</c:v>
              </c:pt>
              <c:pt idx="82">
                <c:v>84</c:v>
              </c:pt>
              <c:pt idx="83">
                <c:v>85</c:v>
              </c:pt>
              <c:pt idx="84">
                <c:v>86</c:v>
              </c:pt>
              <c:pt idx="85">
                <c:v>87</c:v>
              </c:pt>
              <c:extLst>
                <c:ext xmlns:c15="http://schemas.microsoft.com/office/drawing/2012/chart" uri="{02D57815-91ED-43cb-92C2-25804820EDAC}">
                  <c15:autoCat val="1"/>
                </c:ext>
              </c:extLst>
            </c:strLit>
          </c:cat>
          <c:val>
            <c:numRef>
              <c:f>'Body weight relative'!$G$34:$CN$34</c:f>
              <c:numCache>
                <c:formatCode>0.00</c:formatCode>
                <c:ptCount val="86"/>
                <c:pt idx="0">
                  <c:v>100</c:v>
                </c:pt>
                <c:pt idx="1">
                  <c:v>100.27857142857144</c:v>
                </c:pt>
                <c:pt idx="2">
                  <c:v>100.16428571428573</c:v>
                </c:pt>
                <c:pt idx="3">
                  <c:v>100.42142857142858</c:v>
                </c:pt>
                <c:pt idx="4">
                  <c:v>101.04285714285713</c:v>
                </c:pt>
                <c:pt idx="5">
                  <c:v>100.94285714285715</c:v>
                </c:pt>
                <c:pt idx="6">
                  <c:v>100.87857142857145</c:v>
                </c:pt>
                <c:pt idx="7">
                  <c:v>100.77857142857145</c:v>
                </c:pt>
                <c:pt idx="8">
                  <c:v>101.39285714285714</c:v>
                </c:pt>
                <c:pt idx="9">
                  <c:v>102.09285714285714</c:v>
                </c:pt>
                <c:pt idx="10">
                  <c:v>102.20714285714284</c:v>
                </c:pt>
                <c:pt idx="11">
                  <c:v>102.38571428571431</c:v>
                </c:pt>
                <c:pt idx="12">
                  <c:v>102.28571428571426</c:v>
                </c:pt>
                <c:pt idx="13">
                  <c:v>102.07142857142857</c:v>
                </c:pt>
                <c:pt idx="14">
                  <c:v>102.54285714285713</c:v>
                </c:pt>
                <c:pt idx="15">
                  <c:v>102.64285714285714</c:v>
                </c:pt>
                <c:pt idx="16">
                  <c:v>103.41428571428573</c:v>
                </c:pt>
                <c:pt idx="17">
                  <c:v>103.17142857142856</c:v>
                </c:pt>
                <c:pt idx="18">
                  <c:v>103.21428571428571</c:v>
                </c:pt>
                <c:pt idx="19">
                  <c:v>103.36428571428569</c:v>
                </c:pt>
                <c:pt idx="20">
                  <c:v>103.39999999999999</c:v>
                </c:pt>
                <c:pt idx="21">
                  <c:v>104.3</c:v>
                </c:pt>
                <c:pt idx="22">
                  <c:v>104.49285714285715</c:v>
                </c:pt>
                <c:pt idx="23">
                  <c:v>105.24285714285715</c:v>
                </c:pt>
                <c:pt idx="24">
                  <c:v>105.25714285714285</c:v>
                </c:pt>
                <c:pt idx="25">
                  <c:v>105.01428571428571</c:v>
                </c:pt>
                <c:pt idx="26">
                  <c:v>105.96428571428569</c:v>
                </c:pt>
                <c:pt idx="27">
                  <c:v>105.47857142857144</c:v>
                </c:pt>
                <c:pt idx="28">
                  <c:v>105.6</c:v>
                </c:pt>
                <c:pt idx="29">
                  <c:v>106.27142857142856</c:v>
                </c:pt>
                <c:pt idx="30">
                  <c:v>106.60714285714286</c:v>
                </c:pt>
                <c:pt idx="31">
                  <c:v>106.05714285714285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extLst/>
            </c:numRef>
          </c:val>
          <c:smooth val="0"/>
          <c:extLst>
            <c:ext xmlns:c16="http://schemas.microsoft.com/office/drawing/2014/chart" uri="{C3380CC4-5D6E-409C-BE32-E72D297353CC}">
              <c16:uniqueId val="{00000000-A9B8-439C-8E6E-C8551964A8B2}"/>
            </c:ext>
          </c:extLst>
        </c:ser>
        <c:dLbls>
          <c:showLegendKey val="0"/>
          <c:showVal val="0"/>
          <c:showCatName val="0"/>
          <c:showSerName val="0"/>
          <c:showPercent val="0"/>
          <c:showBubbleSize val="0"/>
        </c:dLbls>
        <c:marker val="1"/>
        <c:smooth val="0"/>
        <c:axId val="72875039"/>
        <c:axId val="1874427631"/>
        <c:extLst>
          <c:ext xmlns:c15="http://schemas.microsoft.com/office/drawing/2012/chart" uri="{02D57815-91ED-43cb-92C2-25804820EDAC}">
            <c15:filteredLineSeries>
              <c15: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extLst>
                      <c:ext uri="{02D57815-91ED-43cb-92C2-25804820EDAC}">
                        <c15:formulaRef>
                          <c15:sqref>'Body weight relative'!$G$33:$CN$33</c15:sqref>
                        </c15:formulaRef>
                      </c:ext>
                    </c:extLst>
                    <c:numCache>
                      <c:formatCode>0.00</c:formatCode>
                      <c:ptCount val="86"/>
                      <c:pt idx="0">
                        <c:v>100</c:v>
                      </c:pt>
                      <c:pt idx="1">
                        <c:v>100.25384615384617</c:v>
                      </c:pt>
                      <c:pt idx="2">
                        <c:v>100.22307692307693</c:v>
                      </c:pt>
                      <c:pt idx="3">
                        <c:v>100.66153846153847</c:v>
                      </c:pt>
                      <c:pt idx="4">
                        <c:v>101.33076923076922</c:v>
                      </c:pt>
                      <c:pt idx="5">
                        <c:v>101.11538461538461</c:v>
                      </c:pt>
                      <c:pt idx="6">
                        <c:v>101.03076923076924</c:v>
                      </c:pt>
                      <c:pt idx="7">
                        <c:v>100.8846153846154</c:v>
                      </c:pt>
                      <c:pt idx="8">
                        <c:v>101.51538461538462</c:v>
                      </c:pt>
                      <c:pt idx="9">
                        <c:v>102.25384615384615</c:v>
                      </c:pt>
                      <c:pt idx="10">
                        <c:v>102.4076923076923</c:v>
                      </c:pt>
                      <c:pt idx="11">
                        <c:v>102.53846153846156</c:v>
                      </c:pt>
                      <c:pt idx="12">
                        <c:v>102.41538461538461</c:v>
                      </c:pt>
                      <c:pt idx="13">
                        <c:v>102.16923076923078</c:v>
                      </c:pt>
                      <c:pt idx="14">
                        <c:v>102.59230769230768</c:v>
                      </c:pt>
                      <c:pt idx="15">
                        <c:v>102.69999999999999</c:v>
                      </c:pt>
                      <c:pt idx="16">
                        <c:v>103.53076923076924</c:v>
                      </c:pt>
                      <c:pt idx="17">
                        <c:v>103.22307692307692</c:v>
                      </c:pt>
                      <c:pt idx="18">
                        <c:v>103.3153846153846</c:v>
                      </c:pt>
                      <c:pt idx="19">
                        <c:v>103.56153846153845</c:v>
                      </c:pt>
                      <c:pt idx="20">
                        <c:v>103.53076923076922</c:v>
                      </c:pt>
                      <c:pt idx="21">
                        <c:v>104.4076923076923</c:v>
                      </c:pt>
                      <c:pt idx="22">
                        <c:v>104.61538461538461</c:v>
                      </c:pt>
                      <c:pt idx="23">
                        <c:v>105.42307692307692</c:v>
                      </c:pt>
                      <c:pt idx="24">
                        <c:v>105.26153846153845</c:v>
                      </c:pt>
                      <c:pt idx="25">
                        <c:v>105.04615384615384</c:v>
                      </c:pt>
                      <c:pt idx="26">
                        <c:v>106.05384615384614</c:v>
                      </c:pt>
                      <c:pt idx="27">
                        <c:v>105.49230769230772</c:v>
                      </c:pt>
                      <c:pt idx="28">
                        <c:v>105.62307692307692</c:v>
                      </c:pt>
                      <c:pt idx="29">
                        <c:v>106.34615384615383</c:v>
                      </c:pt>
                      <c:pt idx="30">
                        <c:v>107.01538461538462</c:v>
                      </c:pt>
                      <c:pt idx="31">
                        <c:v>106.76153846153845</c:v>
                      </c:pt>
                      <c:pt idx="32">
                        <c:v>107.57692307692308</c:v>
                      </c:pt>
                      <c:pt idx="33">
                        <c:v>107.82307692307691</c:v>
                      </c:pt>
                      <c:pt idx="34">
                        <c:v>108.13846153846154</c:v>
                      </c:pt>
                      <c:pt idx="35">
                        <c:v>108.58461538461539</c:v>
                      </c:pt>
                      <c:pt idx="36">
                        <c:v>109.42307692307692</c:v>
                      </c:pt>
                      <c:pt idx="37">
                        <c:v>107.9923076923077</c:v>
                      </c:pt>
                      <c:pt idx="38">
                        <c:v>108.45384615384614</c:v>
                      </c:pt>
                      <c:pt idx="39">
                        <c:v>107.83076923076922</c:v>
                      </c:pt>
                      <c:pt idx="40">
                        <c:v>107.1846153846154</c:v>
                      </c:pt>
                      <c:pt idx="41">
                        <c:v>108.41538461538462</c:v>
                      </c:pt>
                      <c:pt idx="42">
                        <c:v>108.76153846153846</c:v>
                      </c:pt>
                      <c:pt idx="43">
                        <c:v>109.63076923076922</c:v>
                      </c:pt>
                      <c:pt idx="44">
                        <c:v>109.31538461538463</c:v>
                      </c:pt>
                      <c:pt idx="45">
                        <c:v>110.01538461538463</c:v>
                      </c:pt>
                      <c:pt idx="46">
                        <c:v>109.66923076923075</c:v>
                      </c:pt>
                      <c:pt idx="47">
                        <c:v>109.62307692307694</c:v>
                      </c:pt>
                      <c:pt idx="48">
                        <c:v>110.47692307692309</c:v>
                      </c:pt>
                      <c:pt idx="49">
                        <c:v>110.64615384615385</c:v>
                      </c:pt>
                      <c:pt idx="50">
                        <c:v>110.36153846153844</c:v>
                      </c:pt>
                      <c:pt idx="51">
                        <c:v>110.60769230769232</c:v>
                      </c:pt>
                      <c:pt idx="52">
                        <c:v>110.32307692307691</c:v>
                      </c:pt>
                      <c:pt idx="53">
                        <c:v>110.77692307692308</c:v>
                      </c:pt>
                      <c:pt idx="54">
                        <c:v>110.55384615384614</c:v>
                      </c:pt>
                      <c:pt idx="55">
                        <c:v>109.7076923076923</c:v>
                      </c:pt>
                      <c:pt idx="56">
                        <c:v>110.71538461538459</c:v>
                      </c:pt>
                      <c:pt idx="57">
                        <c:v>111.12307692307692</c:v>
                      </c:pt>
                      <c:pt idx="58">
                        <c:v>110.68461538461537</c:v>
                      </c:pt>
                      <c:pt idx="59">
                        <c:v>110.73076923076925</c:v>
                      </c:pt>
                      <c:pt idx="60">
                        <c:v>110.73846153846155</c:v>
                      </c:pt>
                      <c:pt idx="61">
                        <c:v>111.29230769230769</c:v>
                      </c:pt>
                      <c:pt idx="62">
                        <c:v>111.38461538461537</c:v>
                      </c:pt>
                      <c:pt idx="63">
                        <c:v>111.66923076923078</c:v>
                      </c:pt>
                      <c:pt idx="64">
                        <c:v>111.4076923076923</c:v>
                      </c:pt>
                      <c:pt idx="65">
                        <c:v>110.9076923076923</c:v>
                      </c:pt>
                      <c:pt idx="66">
                        <c:v>110.86153846153846</c:v>
                      </c:pt>
                      <c:pt idx="67">
                        <c:v>110.73846153846151</c:v>
                      </c:pt>
                      <c:pt idx="68">
                        <c:v>110.43846153846152</c:v>
                      </c:pt>
                      <c:pt idx="69">
                        <c:v>111.05384615384615</c:v>
                      </c:pt>
                      <c:pt idx="70">
                        <c:v>111.00769230769232</c:v>
                      </c:pt>
                      <c:pt idx="71">
                        <c:v>111.06153846153846</c:v>
                      </c:pt>
                      <c:pt idx="72">
                        <c:v>111.83076923076922</c:v>
                      </c:pt>
                      <c:pt idx="73">
                        <c:v>111.73846153846155</c:v>
                      </c:pt>
                      <c:pt idx="74">
                        <c:v>111.88461538461537</c:v>
                      </c:pt>
                      <c:pt idx="75">
                        <c:v>111.79999999999998</c:v>
                      </c:pt>
                      <c:pt idx="76">
                        <c:v>111.96153846153847</c:v>
                      </c:pt>
                      <c:pt idx="77">
                        <c:v>112.05384615384614</c:v>
                      </c:pt>
                      <c:pt idx="78">
                        <c:v>111.63076923076922</c:v>
                      </c:pt>
                      <c:pt idx="79">
                        <c:v>111.56153846153848</c:v>
                      </c:pt>
                      <c:pt idx="80">
                        <c:v>111.88461538461539</c:v>
                      </c:pt>
                      <c:pt idx="81">
                        <c:v>112.4</c:v>
                      </c:pt>
                      <c:pt idx="82">
                        <c:v>111.8153846153846</c:v>
                      </c:pt>
                      <c:pt idx="83">
                        <c:v>111.27692307692307</c:v>
                      </c:pt>
                      <c:pt idx="84">
                        <c:v>111.17692307692309</c:v>
                      </c:pt>
                      <c:pt idx="85">
                        <c:v>110.15384615384616</c:v>
                      </c:pt>
                    </c:numCache>
                  </c:numRef>
                </c:val>
                <c:smooth val="0"/>
                <c:extLst>
                  <c:ext xmlns:c16="http://schemas.microsoft.com/office/drawing/2014/chart" uri="{C3380CC4-5D6E-409C-BE32-E72D297353CC}">
                    <c16:uniqueId val="{00000002-A9B8-439C-8E6E-C8551964A8B2}"/>
                  </c:ext>
                </c:extLst>
              </c15:ser>
            </c15:filteredLineSeries>
          </c:ext>
        </c:extLst>
      </c:lineChart>
      <c:catAx>
        <c:axId val="72875039"/>
        <c:scaling>
          <c:orientation val="minMax"/>
        </c:scaling>
        <c:delete val="1"/>
        <c:axPos val="b"/>
        <c:numFmt formatCode="General" sourceLinked="0"/>
        <c:majorTickMark val="none"/>
        <c:minorTickMark val="none"/>
        <c:tickLblPos val="nextTo"/>
        <c:crossAx val="1874427631"/>
        <c:crosses val="autoZero"/>
        <c:auto val="1"/>
        <c:lblAlgn val="ctr"/>
        <c:lblOffset val="100"/>
        <c:noMultiLvlLbl val="0"/>
      </c:catAx>
      <c:valAx>
        <c:axId val="1874427631"/>
        <c:scaling>
          <c:orientation val="minMax"/>
          <c:min val="90"/>
        </c:scaling>
        <c:delete val="1"/>
        <c:axPos val="l"/>
        <c:numFmt formatCode="0" sourceLinked="0"/>
        <c:majorTickMark val="none"/>
        <c:minorTickMark val="none"/>
        <c:tickLblPos val="nextTo"/>
        <c:crossAx val="7287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Barlow Semi Condensed" panose="00000506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r>
              <a:rPr lang="it-IT" b="1" dirty="0" err="1">
                <a:latin typeface="+mn-lt"/>
              </a:rPr>
              <a:t>Normalised</a:t>
            </a:r>
            <a:r>
              <a:rPr lang="it-IT" b="1" dirty="0">
                <a:latin typeface="+mn-lt"/>
              </a:rPr>
              <a:t> Body </a:t>
            </a:r>
            <a:r>
              <a:rPr lang="it-IT" b="1" dirty="0" err="1">
                <a:latin typeface="+mn-lt"/>
              </a:rPr>
              <a:t>Composition</a:t>
            </a:r>
            <a:r>
              <a:rPr lang="it-IT" b="1" dirty="0">
                <a:latin typeface="+mn-lt"/>
              </a:rPr>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Barlow Semi Condensed" panose="00000506000000000000" pitchFamily="2" charset="0"/>
              <a:ea typeface="+mn-ea"/>
              <a:cs typeface="+mn-cs"/>
            </a:defRPr>
          </a:pPr>
          <a:endParaRPr lang="en-US"/>
        </a:p>
      </c:txPr>
    </c:title>
    <c:autoTitleDeleted val="0"/>
    <c:plotArea>
      <c:layout/>
      <c:barChart>
        <c:barDir val="col"/>
        <c:grouping val="clustered"/>
        <c:varyColors val="0"/>
        <c:ser>
          <c:idx val="0"/>
          <c:order val="0"/>
          <c:tx>
            <c:strRef>
              <c:f>'Body Composition'!$A$411</c:f>
              <c:strCache>
                <c:ptCount val="1"/>
                <c:pt idx="0">
                  <c:v>lean mass</c:v>
                </c:pt>
              </c:strCache>
            </c:strRef>
          </c:tx>
          <c:spPr>
            <a:solidFill>
              <a:schemeClr val="accent1">
                <a:lumMod val="60000"/>
                <a:lumOff val="40000"/>
                <a:alpha val="60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'Body Composition'!$B$409:$G$410</c:f>
              <c:multiLvlStrCache>
                <c:ptCount val="6"/>
                <c:lvl>
                  <c:pt idx="0">
                    <c:v>week 0</c:v>
                  </c:pt>
                  <c:pt idx="1">
                    <c:v>week 6</c:v>
                  </c:pt>
                  <c:pt idx="2">
                    <c:v>week 12</c:v>
                  </c:pt>
                  <c:pt idx="3">
                    <c:v>week 0</c:v>
                  </c:pt>
                  <c:pt idx="4">
                    <c:v>week 6</c:v>
                  </c:pt>
                  <c:pt idx="5">
                    <c:v>week 12</c:v>
                  </c:pt>
                </c:lvl>
                <c:lvl>
                  <c:pt idx="0">
                    <c:v>VHL</c:v>
                  </c:pt>
                  <c:pt idx="3">
                    <c:v>RES-010</c:v>
                  </c:pt>
                </c:lvl>
              </c:multiLvlStrCache>
            </c:multiLvlStrRef>
          </c:cat>
          <c:val>
            <c:numRef>
              <c:f>'Body Composition'!$B$411:$G$411</c:f>
              <c:numCache>
                <c:formatCode>0.00</c:formatCode>
                <c:ptCount val="6"/>
                <c:pt idx="0">
                  <c:v>55.310431745474894</c:v>
                </c:pt>
                <c:pt idx="1">
                  <c:v>52.463169402246713</c:v>
                </c:pt>
                <c:pt idx="2">
                  <c:v>51.699302248408941</c:v>
                </c:pt>
                <c:pt idx="3">
                  <c:v>55.38789910813238</c:v>
                </c:pt>
                <c:pt idx="4">
                  <c:v>53.051354910884363</c:v>
                </c:pt>
                <c:pt idx="5">
                  <c:v>56.170514524155699</c:v>
                </c:pt>
              </c:numCache>
            </c:numRef>
          </c:val>
          <c:extLst>
            <c:ext xmlns:c16="http://schemas.microsoft.com/office/drawing/2014/chart" uri="{C3380CC4-5D6E-409C-BE32-E72D297353CC}">
              <c16:uniqueId val="{00000000-8A63-4FFF-93F1-413E0F7F9B9C}"/>
            </c:ext>
          </c:extLst>
        </c:ser>
        <c:ser>
          <c:idx val="1"/>
          <c:order val="1"/>
          <c:tx>
            <c:strRef>
              <c:f>'Body Composition'!$A$412</c:f>
              <c:strCache>
                <c:ptCount val="1"/>
                <c:pt idx="0">
                  <c:v>fat mass</c:v>
                </c:pt>
              </c:strCache>
            </c:strRef>
          </c:tx>
          <c:spPr>
            <a:solidFill>
              <a:srgbClr val="FFC000">
                <a:alpha val="60000"/>
              </a:srgbClr>
            </a:solidFill>
            <a:ln>
              <a:solidFill>
                <a:schemeClr val="accent1"/>
              </a:solidFill>
            </a:ln>
            <a:effectLst/>
          </c:spPr>
          <c:invertIfNegative val="0"/>
          <c:dLbls>
            <c:numFmt formatCode="#,##0"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'Body Composition'!$B$409:$G$410</c:f>
              <c:multiLvlStrCache>
                <c:ptCount val="6"/>
                <c:lvl>
                  <c:pt idx="0">
                    <c:v>week 0</c:v>
                  </c:pt>
                  <c:pt idx="1">
                    <c:v>week 6</c:v>
                  </c:pt>
                  <c:pt idx="2">
                    <c:v>week 12</c:v>
                  </c:pt>
                  <c:pt idx="3">
                    <c:v>week 0</c:v>
                  </c:pt>
                  <c:pt idx="4">
                    <c:v>week 6</c:v>
                  </c:pt>
                  <c:pt idx="5">
                    <c:v>week 12</c:v>
                  </c:pt>
                </c:lvl>
                <c:lvl>
                  <c:pt idx="0">
                    <c:v>VHL</c:v>
                  </c:pt>
                  <c:pt idx="3">
                    <c:v>RES-010</c:v>
                  </c:pt>
                </c:lvl>
              </c:multiLvlStrCache>
            </c:multiLvlStrRef>
          </c:cat>
          <c:val>
            <c:numRef>
              <c:f>'Body Composition'!$B$412:$G$412</c:f>
              <c:numCache>
                <c:formatCode>0.00</c:formatCode>
                <c:ptCount val="6"/>
                <c:pt idx="0">
                  <c:v>44.68956825452512</c:v>
                </c:pt>
                <c:pt idx="1">
                  <c:v>47.536830597753301</c:v>
                </c:pt>
                <c:pt idx="2">
                  <c:v>48.300697751591073</c:v>
                </c:pt>
                <c:pt idx="3">
                  <c:v>44.612100891867613</c:v>
                </c:pt>
                <c:pt idx="4">
                  <c:v>46.94864508911563</c:v>
                </c:pt>
                <c:pt idx="5">
                  <c:v>43.829485475844294</c:v>
                </c:pt>
              </c:numCache>
            </c:numRef>
          </c:val>
          <c:extLst>
            <c:ext xmlns:c16="http://schemas.microsoft.com/office/drawing/2014/chart" uri="{C3380CC4-5D6E-409C-BE32-E72D297353CC}">
              <c16:uniqueId val="{00000001-8A63-4FFF-93F1-413E0F7F9B9C}"/>
            </c:ext>
          </c:extLst>
        </c:ser>
        <c:dLbls>
          <c:showLegendKey val="0"/>
          <c:showVal val="0"/>
          <c:showCatName val="0"/>
          <c:showSerName val="0"/>
          <c:showPercent val="0"/>
          <c:showBubbleSize val="0"/>
        </c:dLbls>
        <c:gapWidth val="150"/>
        <c:axId val="523270880"/>
        <c:axId val="526071056"/>
      </c:barChart>
      <c:catAx>
        <c:axId val="52327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526071056"/>
        <c:crosses val="autoZero"/>
        <c:auto val="1"/>
        <c:lblAlgn val="ctr"/>
        <c:lblOffset val="100"/>
        <c:noMultiLvlLbl val="0"/>
      </c:catAx>
      <c:valAx>
        <c:axId val="526071056"/>
        <c:scaling>
          <c:orientation val="minMax"/>
          <c:max val="60"/>
          <c:min val="4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5232708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Sheet4!$B$19</c:f>
              <c:strCache>
                <c:ptCount val="1"/>
                <c:pt idx="0">
                  <c:v>R17</c:v>
                </c:pt>
              </c:strCache>
            </c:strRef>
          </c:tx>
          <c:spPr>
            <a:ln w="22225" cap="rnd">
              <a:solidFill>
                <a:srgbClr val="FF0000"/>
              </a:solidFill>
              <a:round/>
            </a:ln>
            <a:effectLst/>
          </c:spPr>
          <c:marker>
            <c:symbol val="circle"/>
            <c:size val="3"/>
            <c:spPr>
              <a:solidFill>
                <a:srgbClr val="FF0000"/>
              </a:solidFill>
              <a:ln w="9525">
                <a:solidFill>
                  <a:srgbClr val="FF000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Sheet4!$C$19:$AF$19</c:f>
              <c:numCache>
                <c:formatCode>General</c:formatCode>
                <c:ptCount val="30"/>
                <c:pt idx="0">
                  <c:v>36</c:v>
                </c:pt>
                <c:pt idx="1">
                  <c:v>38</c:v>
                </c:pt>
                <c:pt idx="2">
                  <c:v>38</c:v>
                </c:pt>
                <c:pt idx="3">
                  <c:v>34</c:v>
                </c:pt>
                <c:pt idx="4">
                  <c:v>33</c:v>
                </c:pt>
                <c:pt idx="5">
                  <c:v>33.5</c:v>
                </c:pt>
                <c:pt idx="6">
                  <c:v>32.5</c:v>
                </c:pt>
                <c:pt idx="7">
                  <c:v>33</c:v>
                </c:pt>
                <c:pt idx="8">
                  <c:v>32.5</c:v>
                </c:pt>
                <c:pt idx="9">
                  <c:v>32</c:v>
                </c:pt>
                <c:pt idx="10">
                  <c:v>32</c:v>
                </c:pt>
                <c:pt idx="11">
                  <c:v>32.5</c:v>
                </c:pt>
                <c:pt idx="12">
                  <c:v>32</c:v>
                </c:pt>
                <c:pt idx="13">
                  <c:v>31.5</c:v>
                </c:pt>
                <c:pt idx="14">
                  <c:v>32</c:v>
                </c:pt>
                <c:pt idx="15">
                  <c:v>30.5</c:v>
                </c:pt>
                <c:pt idx="16">
                  <c:v>30.5</c:v>
                </c:pt>
                <c:pt idx="17">
                  <c:v>26</c:v>
                </c:pt>
                <c:pt idx="18">
                  <c:v>25</c:v>
                </c:pt>
                <c:pt idx="19">
                  <c:v>25</c:v>
                </c:pt>
                <c:pt idx="20">
                  <c:v>24.5</c:v>
                </c:pt>
                <c:pt idx="21">
                  <c:v>23.5</c:v>
                </c:pt>
                <c:pt idx="22">
                  <c:v>23</c:v>
                </c:pt>
                <c:pt idx="23">
                  <c:v>21</c:v>
                </c:pt>
                <c:pt idx="24">
                  <c:v>20</c:v>
                </c:pt>
                <c:pt idx="25">
                  <c:v>20.5</c:v>
                </c:pt>
                <c:pt idx="26">
                  <c:v>20</c:v>
                </c:pt>
                <c:pt idx="27">
                  <c:v>19.5</c:v>
                </c:pt>
                <c:pt idx="28">
                  <c:v>20</c:v>
                </c:pt>
                <c:pt idx="29">
                  <c:v>21.5</c:v>
                </c:pt>
              </c:numCache>
            </c:numRef>
          </c:val>
          <c:smooth val="0"/>
          <c:extLst>
            <c:ext xmlns:c16="http://schemas.microsoft.com/office/drawing/2014/chart" uri="{C3380CC4-5D6E-409C-BE32-E72D297353CC}">
              <c16:uniqueId val="{00000000-8B8B-42BA-98CF-E34C20EFAD14}"/>
            </c:ext>
          </c:extLst>
        </c:ser>
        <c:ser>
          <c:idx val="1"/>
          <c:order val="1"/>
          <c:tx>
            <c:strRef>
              <c:f>Sheet4!$B$20</c:f>
              <c:strCache>
                <c:ptCount val="1"/>
                <c:pt idx="0">
                  <c:v>R18</c:v>
                </c:pt>
              </c:strCache>
            </c:strRef>
          </c:tx>
          <c:spPr>
            <a:ln w="22225" cap="rnd">
              <a:solidFill>
                <a:srgbClr val="FF0000"/>
              </a:solidFill>
              <a:round/>
            </a:ln>
            <a:effectLst/>
          </c:spPr>
          <c:marker>
            <c:symbol val="circle"/>
            <c:size val="3"/>
            <c:spPr>
              <a:solidFill>
                <a:srgbClr val="FF0000"/>
              </a:solidFill>
              <a:ln w="9525">
                <a:solidFill>
                  <a:srgbClr val="FF000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Sheet4!$C$20:$AF$20</c:f>
              <c:numCache>
                <c:formatCode>General</c:formatCode>
                <c:ptCount val="30"/>
                <c:pt idx="0">
                  <c:v>30</c:v>
                </c:pt>
                <c:pt idx="1">
                  <c:v>32.5</c:v>
                </c:pt>
                <c:pt idx="2">
                  <c:v>35</c:v>
                </c:pt>
                <c:pt idx="3">
                  <c:v>33.5</c:v>
                </c:pt>
                <c:pt idx="4">
                  <c:v>30</c:v>
                </c:pt>
                <c:pt idx="5">
                  <c:v>31.5</c:v>
                </c:pt>
                <c:pt idx="6">
                  <c:v>31</c:v>
                </c:pt>
                <c:pt idx="7">
                  <c:v>33</c:v>
                </c:pt>
                <c:pt idx="8">
                  <c:v>32.5</c:v>
                </c:pt>
                <c:pt idx="9">
                  <c:v>33</c:v>
                </c:pt>
                <c:pt idx="10">
                  <c:v>33</c:v>
                </c:pt>
                <c:pt idx="11">
                  <c:v>29</c:v>
                </c:pt>
                <c:pt idx="12">
                  <c:v>29.5</c:v>
                </c:pt>
                <c:pt idx="13">
                  <c:v>30.5</c:v>
                </c:pt>
                <c:pt idx="14">
                  <c:v>32</c:v>
                </c:pt>
                <c:pt idx="15">
                  <c:v>28</c:v>
                </c:pt>
                <c:pt idx="16">
                  <c:v>28</c:v>
                </c:pt>
                <c:pt idx="17">
                  <c:v>24.5</c:v>
                </c:pt>
                <c:pt idx="18">
                  <c:v>23</c:v>
                </c:pt>
                <c:pt idx="19">
                  <c:v>22</c:v>
                </c:pt>
                <c:pt idx="20">
                  <c:v>19.5</c:v>
                </c:pt>
                <c:pt idx="21">
                  <c:v>18.5</c:v>
                </c:pt>
                <c:pt idx="22">
                  <c:v>19</c:v>
                </c:pt>
                <c:pt idx="23">
                  <c:v>17</c:v>
                </c:pt>
                <c:pt idx="24">
                  <c:v>17.5</c:v>
                </c:pt>
                <c:pt idx="25">
                  <c:v>18</c:v>
                </c:pt>
                <c:pt idx="26">
                  <c:v>19</c:v>
                </c:pt>
                <c:pt idx="27">
                  <c:v>19.5</c:v>
                </c:pt>
                <c:pt idx="28">
                  <c:v>19</c:v>
                </c:pt>
                <c:pt idx="29">
                  <c:v>18.5</c:v>
                </c:pt>
              </c:numCache>
            </c:numRef>
          </c:val>
          <c:smooth val="0"/>
          <c:extLst>
            <c:ext xmlns:c16="http://schemas.microsoft.com/office/drawing/2014/chart" uri="{C3380CC4-5D6E-409C-BE32-E72D297353CC}">
              <c16:uniqueId val="{00000001-8B8B-42BA-98CF-E34C20EFAD14}"/>
            </c:ext>
          </c:extLst>
        </c:ser>
        <c:ser>
          <c:idx val="2"/>
          <c:order val="2"/>
          <c:tx>
            <c:strRef>
              <c:f>Sheet4!$B$21</c:f>
              <c:strCache>
                <c:ptCount val="1"/>
                <c:pt idx="0">
                  <c:v>R19</c:v>
                </c:pt>
              </c:strCache>
            </c:strRef>
          </c:tx>
          <c:spPr>
            <a:ln w="22225" cap="rnd">
              <a:solidFill>
                <a:srgbClr val="FF0000"/>
              </a:solidFill>
              <a:round/>
            </a:ln>
            <a:effectLst/>
          </c:spPr>
          <c:marker>
            <c:symbol val="circle"/>
            <c:size val="3"/>
            <c:spPr>
              <a:solidFill>
                <a:srgbClr val="FF0000"/>
              </a:solidFill>
              <a:ln w="9525">
                <a:solidFill>
                  <a:srgbClr val="FF000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Sheet4!$C$21:$AF$21</c:f>
              <c:numCache>
                <c:formatCode>General</c:formatCode>
                <c:ptCount val="30"/>
                <c:pt idx="0">
                  <c:v>35</c:v>
                </c:pt>
                <c:pt idx="1">
                  <c:v>36.5</c:v>
                </c:pt>
                <c:pt idx="2">
                  <c:v>36.5</c:v>
                </c:pt>
                <c:pt idx="3">
                  <c:v>34</c:v>
                </c:pt>
                <c:pt idx="4">
                  <c:v>34</c:v>
                </c:pt>
                <c:pt idx="5">
                  <c:v>35</c:v>
                </c:pt>
                <c:pt idx="6">
                  <c:v>34.5</c:v>
                </c:pt>
                <c:pt idx="7">
                  <c:v>36</c:v>
                </c:pt>
                <c:pt idx="8">
                  <c:v>34</c:v>
                </c:pt>
                <c:pt idx="9">
                  <c:v>33.5</c:v>
                </c:pt>
                <c:pt idx="10">
                  <c:v>34</c:v>
                </c:pt>
                <c:pt idx="11">
                  <c:v>35.5</c:v>
                </c:pt>
                <c:pt idx="12">
                  <c:v>35</c:v>
                </c:pt>
                <c:pt idx="13">
                  <c:v>34</c:v>
                </c:pt>
                <c:pt idx="14">
                  <c:v>34.5</c:v>
                </c:pt>
                <c:pt idx="15">
                  <c:v>33.5</c:v>
                </c:pt>
                <c:pt idx="16">
                  <c:v>35.5</c:v>
                </c:pt>
                <c:pt idx="17">
                  <c:v>31.5</c:v>
                </c:pt>
                <c:pt idx="18">
                  <c:v>31</c:v>
                </c:pt>
                <c:pt idx="19">
                  <c:v>30</c:v>
                </c:pt>
                <c:pt idx="20">
                  <c:v>29.5</c:v>
                </c:pt>
                <c:pt idx="21">
                  <c:v>29</c:v>
                </c:pt>
                <c:pt idx="22">
                  <c:v>29</c:v>
                </c:pt>
                <c:pt idx="23">
                  <c:v>27</c:v>
                </c:pt>
                <c:pt idx="24">
                  <c:v>27</c:v>
                </c:pt>
                <c:pt idx="25">
                  <c:v>27.5</c:v>
                </c:pt>
                <c:pt idx="26">
                  <c:v>28.5</c:v>
                </c:pt>
                <c:pt idx="27">
                  <c:v>28.5</c:v>
                </c:pt>
                <c:pt idx="28">
                  <c:v>28.5</c:v>
                </c:pt>
                <c:pt idx="29">
                  <c:v>29.5</c:v>
                </c:pt>
              </c:numCache>
            </c:numRef>
          </c:val>
          <c:smooth val="0"/>
          <c:extLst>
            <c:ext xmlns:c16="http://schemas.microsoft.com/office/drawing/2014/chart" uri="{C3380CC4-5D6E-409C-BE32-E72D297353CC}">
              <c16:uniqueId val="{00000002-8B8B-42BA-98CF-E34C20EFAD14}"/>
            </c:ext>
          </c:extLst>
        </c:ser>
        <c:ser>
          <c:idx val="3"/>
          <c:order val="3"/>
          <c:tx>
            <c:strRef>
              <c:f>Sheet4!$B$22</c:f>
              <c:strCache>
                <c:ptCount val="1"/>
                <c:pt idx="0">
                  <c:v>R20</c:v>
                </c:pt>
              </c:strCache>
            </c:strRef>
          </c:tx>
          <c:spPr>
            <a:ln w="22225" cap="rnd">
              <a:solidFill>
                <a:srgbClr val="FF0000"/>
              </a:solidFill>
              <a:round/>
            </a:ln>
            <a:effectLst/>
          </c:spPr>
          <c:marker>
            <c:symbol val="circle"/>
            <c:size val="3"/>
            <c:spPr>
              <a:solidFill>
                <a:srgbClr val="FF0000"/>
              </a:solidFill>
              <a:ln w="9525">
                <a:solidFill>
                  <a:srgbClr val="FF000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Sheet4!$C$22:$AF$22</c:f>
              <c:numCache>
                <c:formatCode>General</c:formatCode>
                <c:ptCount val="30"/>
                <c:pt idx="0">
                  <c:v>36</c:v>
                </c:pt>
                <c:pt idx="1">
                  <c:v>36</c:v>
                </c:pt>
                <c:pt idx="2">
                  <c:v>38</c:v>
                </c:pt>
                <c:pt idx="3">
                  <c:v>35</c:v>
                </c:pt>
                <c:pt idx="4">
                  <c:v>34.5</c:v>
                </c:pt>
                <c:pt idx="5">
                  <c:v>35</c:v>
                </c:pt>
                <c:pt idx="6">
                  <c:v>34</c:v>
                </c:pt>
                <c:pt idx="7">
                  <c:v>36</c:v>
                </c:pt>
                <c:pt idx="8">
                  <c:v>34.5</c:v>
                </c:pt>
                <c:pt idx="9">
                  <c:v>35</c:v>
                </c:pt>
                <c:pt idx="10">
                  <c:v>36</c:v>
                </c:pt>
                <c:pt idx="11">
                  <c:v>36</c:v>
                </c:pt>
                <c:pt idx="12">
                  <c:v>37</c:v>
                </c:pt>
                <c:pt idx="13">
                  <c:v>36.5</c:v>
                </c:pt>
                <c:pt idx="14">
                  <c:v>36.5</c:v>
                </c:pt>
                <c:pt idx="15">
                  <c:v>35.5</c:v>
                </c:pt>
                <c:pt idx="16">
                  <c:v>35.5</c:v>
                </c:pt>
                <c:pt idx="17">
                  <c:v>35.5</c:v>
                </c:pt>
                <c:pt idx="18">
                  <c:v>35.5</c:v>
                </c:pt>
                <c:pt idx="19">
                  <c:v>33.5</c:v>
                </c:pt>
                <c:pt idx="20">
                  <c:v>32</c:v>
                </c:pt>
                <c:pt idx="21">
                  <c:v>31.5</c:v>
                </c:pt>
                <c:pt idx="22">
                  <c:v>31.5</c:v>
                </c:pt>
                <c:pt idx="23">
                  <c:v>33</c:v>
                </c:pt>
                <c:pt idx="24">
                  <c:v>34</c:v>
                </c:pt>
                <c:pt idx="25">
                  <c:v>33</c:v>
                </c:pt>
                <c:pt idx="26">
                  <c:v>34</c:v>
                </c:pt>
                <c:pt idx="27">
                  <c:v>33.5</c:v>
                </c:pt>
                <c:pt idx="28">
                  <c:v>34.5</c:v>
                </c:pt>
                <c:pt idx="29">
                  <c:v>33.5</c:v>
                </c:pt>
              </c:numCache>
            </c:numRef>
          </c:val>
          <c:smooth val="0"/>
          <c:extLst>
            <c:ext xmlns:c16="http://schemas.microsoft.com/office/drawing/2014/chart" uri="{C3380CC4-5D6E-409C-BE32-E72D297353CC}">
              <c16:uniqueId val="{00000003-8B8B-42BA-98CF-E34C20EFAD14}"/>
            </c:ext>
          </c:extLst>
        </c:ser>
        <c:ser>
          <c:idx val="6"/>
          <c:order val="5"/>
          <c:tx>
            <c:strRef>
              <c:f>Sheet4!$B$25</c:f>
              <c:strCache>
                <c:ptCount val="1"/>
                <c:pt idx="0">
                  <c:v>VHL</c:v>
                </c:pt>
              </c:strCache>
            </c:strRef>
          </c:tx>
          <c:spPr>
            <a:ln w="22225" cap="rnd">
              <a:solidFill>
                <a:schemeClr val="tx1"/>
              </a:solidFill>
              <a:round/>
            </a:ln>
            <a:effectLst/>
          </c:spPr>
          <c:marker>
            <c:symbol val="circle"/>
            <c:size val="3"/>
            <c:spPr>
              <a:solidFill>
                <a:schemeClr val="tx1"/>
              </a:solidFill>
              <a:ln w="3175">
                <a:solidFill>
                  <a:schemeClr val="tx1"/>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Sheet4!$C$25:$AF$25</c:f>
              <c:numCache>
                <c:formatCode>General</c:formatCode>
                <c:ptCount val="30"/>
                <c:pt idx="0">
                  <c:v>38.75</c:v>
                </c:pt>
                <c:pt idx="1">
                  <c:v>41</c:v>
                </c:pt>
                <c:pt idx="2">
                  <c:v>41.875</c:v>
                </c:pt>
                <c:pt idx="3">
                  <c:v>40.25</c:v>
                </c:pt>
                <c:pt idx="4">
                  <c:v>44.5</c:v>
                </c:pt>
                <c:pt idx="5">
                  <c:v>42.625</c:v>
                </c:pt>
                <c:pt idx="6">
                  <c:v>43.5</c:v>
                </c:pt>
                <c:pt idx="7">
                  <c:v>43.25</c:v>
                </c:pt>
                <c:pt idx="8">
                  <c:v>44</c:v>
                </c:pt>
                <c:pt idx="9">
                  <c:v>45.125</c:v>
                </c:pt>
                <c:pt idx="10">
                  <c:v>45.75</c:v>
                </c:pt>
                <c:pt idx="11">
                  <c:v>46</c:v>
                </c:pt>
                <c:pt idx="12">
                  <c:v>46.625</c:v>
                </c:pt>
                <c:pt idx="13">
                  <c:v>46.75</c:v>
                </c:pt>
                <c:pt idx="14">
                  <c:v>46.875</c:v>
                </c:pt>
                <c:pt idx="15">
                  <c:v>48.5</c:v>
                </c:pt>
                <c:pt idx="16">
                  <c:v>50.375</c:v>
                </c:pt>
                <c:pt idx="17">
                  <c:v>54</c:v>
                </c:pt>
                <c:pt idx="18">
                  <c:v>56.125</c:v>
                </c:pt>
                <c:pt idx="19">
                  <c:v>56.5</c:v>
                </c:pt>
                <c:pt idx="20">
                  <c:v>57</c:v>
                </c:pt>
                <c:pt idx="21">
                  <c:v>62.125</c:v>
                </c:pt>
                <c:pt idx="22">
                  <c:v>62.5</c:v>
                </c:pt>
                <c:pt idx="23">
                  <c:v>64.125</c:v>
                </c:pt>
                <c:pt idx="24">
                  <c:v>65.75</c:v>
                </c:pt>
                <c:pt idx="25">
                  <c:v>67.375</c:v>
                </c:pt>
                <c:pt idx="26">
                  <c:v>68.875</c:v>
                </c:pt>
                <c:pt idx="27">
                  <c:v>69.75</c:v>
                </c:pt>
                <c:pt idx="28">
                  <c:v>70.5</c:v>
                </c:pt>
                <c:pt idx="29">
                  <c:v>71.375</c:v>
                </c:pt>
              </c:numCache>
            </c:numRef>
          </c:val>
          <c:smooth val="0"/>
          <c:extLst>
            <c:ext xmlns:c16="http://schemas.microsoft.com/office/drawing/2014/chart" uri="{C3380CC4-5D6E-409C-BE32-E72D297353CC}">
              <c16:uniqueId val="{00000005-8B8B-42BA-98CF-E34C20EFAD14}"/>
            </c:ext>
          </c:extLst>
        </c:ser>
        <c:ser>
          <c:idx val="8"/>
          <c:order val="6"/>
          <c:tx>
            <c:strRef>
              <c:f>Sheet4!$B$27</c:f>
              <c:strCache>
                <c:ptCount val="1"/>
                <c:pt idx="0">
                  <c:v>CR</c:v>
                </c:pt>
              </c:strCache>
            </c:strRef>
          </c:tx>
          <c:spPr>
            <a:ln w="22225" cap="rnd">
              <a:solidFill>
                <a:srgbClr val="00B050"/>
              </a:solidFill>
              <a:round/>
            </a:ln>
            <a:effectLst/>
          </c:spPr>
          <c:marker>
            <c:symbol val="circle"/>
            <c:size val="3"/>
            <c:spPr>
              <a:solidFill>
                <a:srgbClr val="00B050"/>
              </a:solidFill>
              <a:ln w="3175">
                <a:solidFill>
                  <a:srgbClr val="00B050"/>
                </a:solidFill>
              </a:ln>
              <a:effectLst/>
            </c:spPr>
          </c:marker>
          <c:cat>
            <c:numRef>
              <c:f>Sheet4!$C$1:$AF$1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Sheet4!$C$27:$AF$27</c:f>
              <c:numCache>
                <c:formatCode>General</c:formatCode>
                <c:ptCount val="30"/>
                <c:pt idx="0">
                  <c:v>40.125</c:v>
                </c:pt>
                <c:pt idx="1">
                  <c:v>40.125</c:v>
                </c:pt>
                <c:pt idx="2">
                  <c:v>39.625</c:v>
                </c:pt>
                <c:pt idx="3">
                  <c:v>38.625</c:v>
                </c:pt>
                <c:pt idx="4">
                  <c:v>40</c:v>
                </c:pt>
                <c:pt idx="5">
                  <c:v>39.875</c:v>
                </c:pt>
                <c:pt idx="6">
                  <c:v>40.5</c:v>
                </c:pt>
                <c:pt idx="7">
                  <c:v>41.125</c:v>
                </c:pt>
                <c:pt idx="8">
                  <c:v>41.875</c:v>
                </c:pt>
                <c:pt idx="9">
                  <c:v>40.75</c:v>
                </c:pt>
                <c:pt idx="10">
                  <c:v>41.75</c:v>
                </c:pt>
                <c:pt idx="11">
                  <c:v>42.625</c:v>
                </c:pt>
                <c:pt idx="12">
                  <c:v>42.625</c:v>
                </c:pt>
                <c:pt idx="13">
                  <c:v>43</c:v>
                </c:pt>
                <c:pt idx="14">
                  <c:v>42.75</c:v>
                </c:pt>
                <c:pt idx="15">
                  <c:v>43</c:v>
                </c:pt>
                <c:pt idx="16">
                  <c:v>44.125</c:v>
                </c:pt>
                <c:pt idx="17">
                  <c:v>44.125</c:v>
                </c:pt>
                <c:pt idx="18">
                  <c:v>44.75</c:v>
                </c:pt>
                <c:pt idx="19">
                  <c:v>43.375</c:v>
                </c:pt>
                <c:pt idx="20">
                  <c:v>43.625</c:v>
                </c:pt>
                <c:pt idx="21">
                  <c:v>44</c:v>
                </c:pt>
                <c:pt idx="22">
                  <c:v>43.125</c:v>
                </c:pt>
                <c:pt idx="23">
                  <c:v>44.5</c:v>
                </c:pt>
                <c:pt idx="24">
                  <c:v>44.5</c:v>
                </c:pt>
                <c:pt idx="25">
                  <c:v>45.5</c:v>
                </c:pt>
                <c:pt idx="26">
                  <c:v>44.625</c:v>
                </c:pt>
                <c:pt idx="27">
                  <c:v>45.375</c:v>
                </c:pt>
                <c:pt idx="28">
                  <c:v>46.125</c:v>
                </c:pt>
                <c:pt idx="29">
                  <c:v>46.875</c:v>
                </c:pt>
              </c:numCache>
            </c:numRef>
          </c:val>
          <c:smooth val="0"/>
          <c:extLst>
            <c:ext xmlns:c16="http://schemas.microsoft.com/office/drawing/2014/chart" uri="{C3380CC4-5D6E-409C-BE32-E72D297353CC}">
              <c16:uniqueId val="{00000007-8B8B-42BA-98CF-E34C20EFAD14}"/>
            </c:ext>
          </c:extLst>
        </c:ser>
        <c:dLbls>
          <c:showLegendKey val="0"/>
          <c:showVal val="0"/>
          <c:showCatName val="0"/>
          <c:showSerName val="0"/>
          <c:showPercent val="0"/>
          <c:showBubbleSize val="0"/>
        </c:dLbls>
        <c:marker val="1"/>
        <c:smooth val="0"/>
        <c:axId val="1174537840"/>
        <c:axId val="1170077232"/>
        <c:extLst>
          <c:ext xmlns:c15="http://schemas.microsoft.com/office/drawing/2012/chart" uri="{02D57815-91ED-43cb-92C2-25804820EDAC}">
            <c15:filteredLineSeries>
              <c15:ser>
                <c:idx val="4"/>
                <c:order val="4"/>
                <c:tx>
                  <c:strRef>
                    <c:extLst>
                      <c:ext uri="{02D57815-91ED-43cb-92C2-25804820EDAC}">
                        <c15:formulaRef>
                          <c15:sqref>Sheet4!$B$23</c15:sqref>
                        </c15:formulaRef>
                      </c:ext>
                    </c:extLst>
                    <c:strCache>
                      <c:ptCount val="1"/>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extLst>
                      <c:ext uri="{02D57815-91ED-43cb-92C2-25804820EDAC}">
                        <c15:formulaRef>
                          <c15:sqref>Sheet4!$C$1:$AF$1</c15:sqref>
                        </c15:formulaRef>
                      </c:ext>
                    </c:extLst>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extLst>
                      <c:ext uri="{02D57815-91ED-43cb-92C2-25804820EDAC}">
                        <c15:formulaRef>
                          <c15:sqref>Sheet4!$C$23:$AF$23</c15:sqref>
                        </c15:formulaRef>
                      </c:ext>
                    </c:extLst>
                    <c:numCache>
                      <c:formatCode>General</c:formatCode>
                      <c:ptCount val="30"/>
                    </c:numCache>
                  </c:numRef>
                </c:val>
                <c:smooth val="0"/>
                <c:extLst>
                  <c:ext xmlns:c16="http://schemas.microsoft.com/office/drawing/2014/chart" uri="{C3380CC4-5D6E-409C-BE32-E72D297353CC}">
                    <c16:uniqueId val="{00000008-8B8B-42BA-98CF-E34C20EFAD14}"/>
                  </c:ext>
                </c:extLst>
              </c15:ser>
            </c15:filteredLineSeries>
          </c:ext>
        </c:extLst>
      </c:lineChart>
      <c:catAx>
        <c:axId val="117453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170077232"/>
        <c:crosses val="autoZero"/>
        <c:auto val="1"/>
        <c:lblAlgn val="ctr"/>
        <c:lblOffset val="100"/>
        <c:noMultiLvlLbl val="0"/>
      </c:catAx>
      <c:valAx>
        <c:axId val="1170077232"/>
        <c:scaling>
          <c:orientation val="minMax"/>
          <c:max val="7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174537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Barlow Semi Condensed" panose="00000506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2"/>
          <c:order val="0"/>
          <c:tx>
            <c:strRef>
              <c:f>'Body weight relative'!$B$133</c:f>
              <c:strCache>
                <c:ptCount val="1"/>
                <c:pt idx="0">
                  <c:v>DIO-NASH Vehicle G2</c:v>
                </c:pt>
              </c:strCache>
            </c:strRef>
          </c:tx>
          <c:spPr>
            <a:ln w="28575" cap="rnd">
              <a:solidFill>
                <a:schemeClr val="tx1">
                  <a:lumMod val="95000"/>
                  <a:lumOff val="5000"/>
                </a:schemeClr>
              </a:solidFill>
              <a:round/>
            </a:ln>
            <a:effectLst/>
          </c:spPr>
          <c:marker>
            <c:symbol val="none"/>
          </c:marker>
          <c:cat>
            <c:strRef>
              <c:f>'Body weight relative'!$F$1:$FS$1</c:f>
              <c:strCache>
                <c:ptCount val="170"/>
                <c:pt idx="0">
                  <c:v>-3</c:v>
                </c:pt>
                <c:pt idx="1">
                  <c:v>-2</c:v>
                </c:pt>
                <c:pt idx="2">
                  <c:v>-1</c:v>
                </c:pt>
                <c:pt idx="3">
                  <c:v>1</c:v>
                </c:pt>
                <c:pt idx="4">
                  <c:v>2</c:v>
                </c:pt>
                <c:pt idx="5">
                  <c:v>3</c:v>
                </c:pt>
                <c:pt idx="6">
                  <c:v>4</c:v>
                </c:pt>
                <c:pt idx="7">
                  <c:v>5</c:v>
                </c:pt>
                <c:pt idx="8">
                  <c:v>6</c:v>
                </c:pt>
                <c:pt idx="9">
                  <c:v>7</c:v>
                </c:pt>
                <c:pt idx="10">
                  <c:v>8</c:v>
                </c:pt>
                <c:pt idx="11">
                  <c:v>9</c:v>
                </c:pt>
                <c:pt idx="12">
                  <c:v>10</c:v>
                </c:pt>
                <c:pt idx="13">
                  <c:v>11</c:v>
                </c:pt>
                <c:pt idx="14">
                  <c:v>12</c:v>
                </c:pt>
                <c:pt idx="15">
                  <c:v>13</c:v>
                </c:pt>
                <c:pt idx="16">
                  <c:v>14</c:v>
                </c:pt>
                <c:pt idx="17">
                  <c:v>15</c:v>
                </c:pt>
                <c:pt idx="18">
                  <c:v>16</c:v>
                </c:pt>
                <c:pt idx="19">
                  <c:v>17</c:v>
                </c:pt>
                <c:pt idx="20">
                  <c:v>18</c:v>
                </c:pt>
                <c:pt idx="21">
                  <c:v>19</c:v>
                </c:pt>
                <c:pt idx="22">
                  <c:v>20</c:v>
                </c:pt>
                <c:pt idx="23">
                  <c:v>21</c:v>
                </c:pt>
                <c:pt idx="24">
                  <c:v>22</c:v>
                </c:pt>
                <c:pt idx="25">
                  <c:v>23</c:v>
                </c:pt>
                <c:pt idx="26">
                  <c:v>24</c:v>
                </c:pt>
                <c:pt idx="27">
                  <c:v>25</c:v>
                </c:pt>
                <c:pt idx="28">
                  <c:v>26</c:v>
                </c:pt>
                <c:pt idx="29">
                  <c:v>27</c:v>
                </c:pt>
                <c:pt idx="30">
                  <c:v>28</c:v>
                </c:pt>
                <c:pt idx="31">
                  <c:v>29</c:v>
                </c:pt>
                <c:pt idx="32">
                  <c:v>30</c:v>
                </c:pt>
                <c:pt idx="33">
                  <c:v>31</c:v>
                </c:pt>
                <c:pt idx="34">
                  <c:v>32</c:v>
                </c:pt>
                <c:pt idx="35">
                  <c:v>33</c:v>
                </c:pt>
                <c:pt idx="36">
                  <c:v>34</c:v>
                </c:pt>
                <c:pt idx="37">
                  <c:v>35</c:v>
                </c:pt>
                <c:pt idx="38">
                  <c:v>36</c:v>
                </c:pt>
                <c:pt idx="39">
                  <c:v>37</c:v>
                </c:pt>
                <c:pt idx="40">
                  <c:v>38</c:v>
                </c:pt>
                <c:pt idx="41">
                  <c:v>39</c:v>
                </c:pt>
                <c:pt idx="42">
                  <c:v>40</c:v>
                </c:pt>
                <c:pt idx="43">
                  <c:v>41</c:v>
                </c:pt>
                <c:pt idx="44">
                  <c:v>42</c:v>
                </c:pt>
                <c:pt idx="45">
                  <c:v>43</c:v>
                </c:pt>
                <c:pt idx="46">
                  <c:v>44</c:v>
                </c:pt>
                <c:pt idx="47">
                  <c:v>45</c:v>
                </c:pt>
                <c:pt idx="48">
                  <c:v>46</c:v>
                </c:pt>
                <c:pt idx="49">
                  <c:v>47</c:v>
                </c:pt>
                <c:pt idx="50">
                  <c:v>48</c:v>
                </c:pt>
                <c:pt idx="51">
                  <c:v>49</c:v>
                </c:pt>
                <c:pt idx="52">
                  <c:v>50</c:v>
                </c:pt>
                <c:pt idx="53">
                  <c:v>51</c:v>
                </c:pt>
                <c:pt idx="54">
                  <c:v>52</c:v>
                </c:pt>
                <c:pt idx="55">
                  <c:v>53</c:v>
                </c:pt>
                <c:pt idx="56">
                  <c:v>54</c:v>
                </c:pt>
                <c:pt idx="57">
                  <c:v>55</c:v>
                </c:pt>
                <c:pt idx="58">
                  <c:v>56</c:v>
                </c:pt>
                <c:pt idx="59">
                  <c:v>57</c:v>
                </c:pt>
                <c:pt idx="60">
                  <c:v>58</c:v>
                </c:pt>
                <c:pt idx="61">
                  <c:v>59</c:v>
                </c:pt>
                <c:pt idx="62">
                  <c:v>60</c:v>
                </c:pt>
                <c:pt idx="63">
                  <c:v>61</c:v>
                </c:pt>
                <c:pt idx="64">
                  <c:v>62</c:v>
                </c:pt>
                <c:pt idx="65">
                  <c:v>63</c:v>
                </c:pt>
                <c:pt idx="66">
                  <c:v>64</c:v>
                </c:pt>
                <c:pt idx="67">
                  <c:v>65</c:v>
                </c:pt>
                <c:pt idx="68">
                  <c:v>66</c:v>
                </c:pt>
                <c:pt idx="69">
                  <c:v>67</c:v>
                </c:pt>
                <c:pt idx="70">
                  <c:v>68</c:v>
                </c:pt>
                <c:pt idx="71">
                  <c:v>69</c:v>
                </c:pt>
                <c:pt idx="72">
                  <c:v>70</c:v>
                </c:pt>
                <c:pt idx="73">
                  <c:v>71</c:v>
                </c:pt>
                <c:pt idx="74">
                  <c:v>72</c:v>
                </c:pt>
                <c:pt idx="75">
                  <c:v>73</c:v>
                </c:pt>
                <c:pt idx="76">
                  <c:v>74</c:v>
                </c:pt>
                <c:pt idx="77">
                  <c:v>75</c:v>
                </c:pt>
                <c:pt idx="78">
                  <c:v>76</c:v>
                </c:pt>
                <c:pt idx="79">
                  <c:v>77</c:v>
                </c:pt>
                <c:pt idx="80">
                  <c:v>78</c:v>
                </c:pt>
                <c:pt idx="81">
                  <c:v>79</c:v>
                </c:pt>
                <c:pt idx="82">
                  <c:v>80</c:v>
                </c:pt>
                <c:pt idx="83">
                  <c:v>81</c:v>
                </c:pt>
                <c:pt idx="84">
                  <c:v>82</c:v>
                </c:pt>
                <c:pt idx="85">
                  <c:v>83</c:v>
                </c:pt>
                <c:pt idx="86">
                  <c:v>84</c:v>
                </c:pt>
                <c:pt idx="87">
                  <c:v>85</c:v>
                </c:pt>
                <c:pt idx="88">
                  <c:v>86</c:v>
                </c:pt>
                <c:pt idx="89">
                  <c:v>87</c:v>
                </c:pt>
                <c:pt idx="90">
                  <c:v>88</c:v>
                </c:pt>
                <c:pt idx="91">
                  <c:v>89</c:v>
                </c:pt>
                <c:pt idx="92">
                  <c:v>90</c:v>
                </c:pt>
                <c:pt idx="93">
                  <c:v>91</c:v>
                </c:pt>
                <c:pt idx="94">
                  <c:v>92</c:v>
                </c:pt>
                <c:pt idx="95">
                  <c:v>93</c:v>
                </c:pt>
                <c:pt idx="96">
                  <c:v>94</c:v>
                </c:pt>
                <c:pt idx="97">
                  <c:v>95</c:v>
                </c:pt>
                <c:pt idx="98">
                  <c:v>96</c:v>
                </c:pt>
                <c:pt idx="99">
                  <c:v>97</c:v>
                </c:pt>
                <c:pt idx="100">
                  <c:v>98</c:v>
                </c:pt>
                <c:pt idx="101">
                  <c:v>99</c:v>
                </c:pt>
                <c:pt idx="102">
                  <c:v>100</c:v>
                </c:pt>
                <c:pt idx="103">
                  <c:v>101</c:v>
                </c:pt>
                <c:pt idx="104">
                  <c:v>102</c:v>
                </c:pt>
                <c:pt idx="105">
                  <c:v>103</c:v>
                </c:pt>
                <c:pt idx="106">
                  <c:v>104</c:v>
                </c:pt>
                <c:pt idx="107">
                  <c:v>105</c:v>
                </c:pt>
                <c:pt idx="108">
                  <c:v>106</c:v>
                </c:pt>
                <c:pt idx="109">
                  <c:v>107</c:v>
                </c:pt>
                <c:pt idx="110">
                  <c:v>108</c:v>
                </c:pt>
                <c:pt idx="111">
                  <c:v>109</c:v>
                </c:pt>
                <c:pt idx="112">
                  <c:v>110</c:v>
                </c:pt>
                <c:pt idx="113">
                  <c:v>111</c:v>
                </c:pt>
                <c:pt idx="114">
                  <c:v>112</c:v>
                </c:pt>
                <c:pt idx="115">
                  <c:v>113</c:v>
                </c:pt>
                <c:pt idx="116">
                  <c:v>114</c:v>
                </c:pt>
                <c:pt idx="117">
                  <c:v>115</c:v>
                </c:pt>
                <c:pt idx="118">
                  <c:v>116</c:v>
                </c:pt>
                <c:pt idx="119">
                  <c:v>117</c:v>
                </c:pt>
                <c:pt idx="120">
                  <c:v>118</c:v>
                </c:pt>
                <c:pt idx="121">
                  <c:v>119</c:v>
                </c:pt>
                <c:pt idx="122">
                  <c:v>120</c:v>
                </c:pt>
                <c:pt idx="123">
                  <c:v>121</c:v>
                </c:pt>
                <c:pt idx="124">
                  <c:v>122</c:v>
                </c:pt>
                <c:pt idx="125">
                  <c:v>123</c:v>
                </c:pt>
                <c:pt idx="126">
                  <c:v>124</c:v>
                </c:pt>
                <c:pt idx="127">
                  <c:v>125</c:v>
                </c:pt>
                <c:pt idx="128">
                  <c:v>126</c:v>
                </c:pt>
                <c:pt idx="129">
                  <c:v>127</c:v>
                </c:pt>
                <c:pt idx="130">
                  <c:v>128</c:v>
                </c:pt>
                <c:pt idx="131">
                  <c:v>129</c:v>
                </c:pt>
                <c:pt idx="132">
                  <c:v>130</c:v>
                </c:pt>
                <c:pt idx="133">
                  <c:v>131</c:v>
                </c:pt>
                <c:pt idx="134">
                  <c:v>132</c:v>
                </c:pt>
                <c:pt idx="135">
                  <c:v>133</c:v>
                </c:pt>
                <c:pt idx="136">
                  <c:v>134</c:v>
                </c:pt>
                <c:pt idx="137">
                  <c:v>135</c:v>
                </c:pt>
                <c:pt idx="138">
                  <c:v>136</c:v>
                </c:pt>
                <c:pt idx="139">
                  <c:v>137</c:v>
                </c:pt>
                <c:pt idx="140">
                  <c:v>138</c:v>
                </c:pt>
                <c:pt idx="141">
                  <c:v>139</c:v>
                </c:pt>
                <c:pt idx="142">
                  <c:v>140</c:v>
                </c:pt>
                <c:pt idx="143">
                  <c:v>141</c:v>
                </c:pt>
                <c:pt idx="144">
                  <c:v>142</c:v>
                </c:pt>
                <c:pt idx="145">
                  <c:v>143</c:v>
                </c:pt>
                <c:pt idx="146">
                  <c:v>144</c:v>
                </c:pt>
                <c:pt idx="147">
                  <c:v>145</c:v>
                </c:pt>
                <c:pt idx="148">
                  <c:v>146</c:v>
                </c:pt>
                <c:pt idx="149">
                  <c:v>147</c:v>
                </c:pt>
                <c:pt idx="150">
                  <c:v>148</c:v>
                </c:pt>
                <c:pt idx="151">
                  <c:v>149</c:v>
                </c:pt>
                <c:pt idx="152">
                  <c:v>150</c:v>
                </c:pt>
                <c:pt idx="153">
                  <c:v>151</c:v>
                </c:pt>
                <c:pt idx="154">
                  <c:v>152</c:v>
                </c:pt>
                <c:pt idx="155">
                  <c:v>153</c:v>
                </c:pt>
                <c:pt idx="156">
                  <c:v>154</c:v>
                </c:pt>
                <c:pt idx="157">
                  <c:v>155</c:v>
                </c:pt>
                <c:pt idx="158">
                  <c:v>156</c:v>
                </c:pt>
                <c:pt idx="159">
                  <c:v>157</c:v>
                </c:pt>
                <c:pt idx="160">
                  <c:v>158</c:v>
                </c:pt>
                <c:pt idx="161">
                  <c:v>159</c:v>
                </c:pt>
                <c:pt idx="162">
                  <c:v>160</c:v>
                </c:pt>
                <c:pt idx="163">
                  <c:v>161</c:v>
                </c:pt>
                <c:pt idx="164">
                  <c:v>162</c:v>
                </c:pt>
                <c:pt idx="165">
                  <c:v>163</c:v>
                </c:pt>
                <c:pt idx="166">
                  <c:v>164</c:v>
                </c:pt>
                <c:pt idx="167">
                  <c:v>165</c:v>
                </c:pt>
                <c:pt idx="168">
                  <c:v>166</c:v>
                </c:pt>
                <c:pt idx="169">
                  <c:v>167</c:v>
                </c:pt>
              </c:strCache>
            </c:strRef>
          </c:cat>
          <c:val>
            <c:numRef>
              <c:f>'Body weight relative'!$F$267:$FS$267</c:f>
              <c:numCache>
                <c:formatCode>0.00</c:formatCode>
                <c:ptCount val="170"/>
                <c:pt idx="0">
                  <c:v>100.58910482797732</c:v>
                </c:pt>
                <c:pt idx="1">
                  <c:v>100.29106711347376</c:v>
                </c:pt>
                <c:pt idx="2">
                  <c:v>100.08859339640451</c:v>
                </c:pt>
                <c:pt idx="3">
                  <c:v>99.892225120412078</c:v>
                </c:pt>
                <c:pt idx="4">
                  <c:v>100.02296382888771</c:v>
                </c:pt>
                <c:pt idx="5">
                  <c:v>100.2068436356334</c:v>
                </c:pt>
                <c:pt idx="6">
                  <c:v>100.41418164022014</c:v>
                </c:pt>
                <c:pt idx="7">
                  <c:v>100.31199899967686</c:v>
                </c:pt>
                <c:pt idx="8">
                  <c:v>100.34595936171031</c:v>
                </c:pt>
                <c:pt idx="9">
                  <c:v>100.15476452959292</c:v>
                </c:pt>
                <c:pt idx="10">
                  <c:v>100.11229128937539</c:v>
                </c:pt>
                <c:pt idx="11">
                  <c:v>100.07983185069325</c:v>
                </c:pt>
                <c:pt idx="12">
                  <c:v>100.44591260364199</c:v>
                </c:pt>
                <c:pt idx="13">
                  <c:v>100.86539702165742</c:v>
                </c:pt>
                <c:pt idx="14">
                  <c:v>101.35812303462883</c:v>
                </c:pt>
                <c:pt idx="15">
                  <c:v>101.62582995010428</c:v>
                </c:pt>
                <c:pt idx="16">
                  <c:v>102.13850106193406</c:v>
                </c:pt>
                <c:pt idx="17">
                  <c:v>102.22082412567268</c:v>
                </c:pt>
                <c:pt idx="18">
                  <c:v>102.432469296563</c:v>
                </c:pt>
                <c:pt idx="19">
                  <c:v>102.49701245948582</c:v>
                </c:pt>
                <c:pt idx="20">
                  <c:v>102.95297483305261</c:v>
                </c:pt>
                <c:pt idx="21">
                  <c:v>103.15646893031078</c:v>
                </c:pt>
                <c:pt idx="22">
                  <c:v>103.32884168398114</c:v>
                </c:pt>
                <c:pt idx="23">
                  <c:v>103.37425273994755</c:v>
                </c:pt>
                <c:pt idx="24">
                  <c:v>103.91058890794159</c:v>
                </c:pt>
                <c:pt idx="25">
                  <c:v>104.23989675270813</c:v>
                </c:pt>
                <c:pt idx="26">
                  <c:v>104.53472637375842</c:v>
                </c:pt>
                <c:pt idx="27">
                  <c:v>104.57478847406975</c:v>
                </c:pt>
                <c:pt idx="28">
                  <c:v>104.61737756328584</c:v>
                </c:pt>
                <c:pt idx="29">
                  <c:v>104.84886306494343</c:v>
                </c:pt>
                <c:pt idx="30">
                  <c:v>104.96066234436739</c:v>
                </c:pt>
                <c:pt idx="31">
                  <c:v>105.28513819590721</c:v>
                </c:pt>
                <c:pt idx="32">
                  <c:v>105.57869737843009</c:v>
                </c:pt>
                <c:pt idx="33">
                  <c:v>106.21730334928209</c:v>
                </c:pt>
                <c:pt idx="34">
                  <c:v>106.68534048101465</c:v>
                </c:pt>
                <c:pt idx="35">
                  <c:v>107.13104822219093</c:v>
                </c:pt>
                <c:pt idx="36">
                  <c:v>107.3347867627816</c:v>
                </c:pt>
                <c:pt idx="37">
                  <c:v>107.80678209530681</c:v>
                </c:pt>
                <c:pt idx="38">
                  <c:v>108.20583385573475</c:v>
                </c:pt>
                <c:pt idx="39">
                  <c:v>108.42710734677854</c:v>
                </c:pt>
                <c:pt idx="40">
                  <c:v>108.12041871292455</c:v>
                </c:pt>
                <c:pt idx="41">
                  <c:v>107.74211859263532</c:v>
                </c:pt>
                <c:pt idx="42">
                  <c:v>107.09717302026422</c:v>
                </c:pt>
                <c:pt idx="43">
                  <c:v>106.98610239934254</c:v>
                </c:pt>
                <c:pt idx="44">
                  <c:v>106.94059389657708</c:v>
                </c:pt>
                <c:pt idx="45">
                  <c:v>107.37077119347754</c:v>
                </c:pt>
                <c:pt idx="46">
                  <c:v>107.65999100561265</c:v>
                </c:pt>
                <c:pt idx="47">
                  <c:v>107.78856314004544</c:v>
                </c:pt>
                <c:pt idx="48">
                  <c:v>107.61328452406742</c:v>
                </c:pt>
                <c:pt idx="49">
                  <c:v>107.36010741057771</c:v>
                </c:pt>
                <c:pt idx="50">
                  <c:v>107.09125758509224</c:v>
                </c:pt>
                <c:pt idx="51">
                  <c:v>106.96387820428055</c:v>
                </c:pt>
                <c:pt idx="52">
                  <c:v>106.87138689299975</c:v>
                </c:pt>
                <c:pt idx="53">
                  <c:v>107.06208171104542</c:v>
                </c:pt>
                <c:pt idx="54">
                  <c:v>107.61168143093205</c:v>
                </c:pt>
                <c:pt idx="55">
                  <c:v>108.09227938935676</c:v>
                </c:pt>
                <c:pt idx="56">
                  <c:v>108.04858039970266</c:v>
                </c:pt>
                <c:pt idx="57">
                  <c:v>107.5326105601584</c:v>
                </c:pt>
                <c:pt idx="58">
                  <c:v>107.17932341808984</c:v>
                </c:pt>
                <c:pt idx="59">
                  <c:v>107.41146231184611</c:v>
                </c:pt>
                <c:pt idx="60">
                  <c:v>107.4736559692703</c:v>
                </c:pt>
                <c:pt idx="61">
                  <c:v>107.77951115020686</c:v>
                </c:pt>
                <c:pt idx="62">
                  <c:v>107.87709188417114</c:v>
                </c:pt>
                <c:pt idx="63">
                  <c:v>108.22066448663089</c:v>
                </c:pt>
                <c:pt idx="64">
                  <c:v>108.51208235146699</c:v>
                </c:pt>
                <c:pt idx="65">
                  <c:v>108.77325508235167</c:v>
                </c:pt>
                <c:pt idx="66">
                  <c:v>108.95532792010177</c:v>
                </c:pt>
                <c:pt idx="67">
                  <c:v>108.95507914961922</c:v>
                </c:pt>
                <c:pt idx="68">
                  <c:v>109.23833372758185</c:v>
                </c:pt>
                <c:pt idx="69">
                  <c:v>109.71416803805737</c:v>
                </c:pt>
                <c:pt idx="70">
                  <c:v>110.19924723762243</c:v>
                </c:pt>
                <c:pt idx="71">
                  <c:v>110.41514553735362</c:v>
                </c:pt>
                <c:pt idx="72">
                  <c:v>110.69229325852211</c:v>
                </c:pt>
                <c:pt idx="73">
                  <c:v>111.03142346875676</c:v>
                </c:pt>
                <c:pt idx="74">
                  <c:v>111.58204214865277</c:v>
                </c:pt>
                <c:pt idx="75">
                  <c:v>111.77236360211667</c:v>
                </c:pt>
                <c:pt idx="76">
                  <c:v>111.86845917985424</c:v>
                </c:pt>
                <c:pt idx="77">
                  <c:v>111.72259384500035</c:v>
                </c:pt>
                <c:pt idx="78">
                  <c:v>111.7798723844524</c:v>
                </c:pt>
                <c:pt idx="79">
                  <c:v>111.41814388488346</c:v>
                </c:pt>
                <c:pt idx="80">
                  <c:v>111.06575955673596</c:v>
                </c:pt>
                <c:pt idx="81">
                  <c:v>110.94462046997292</c:v>
                </c:pt>
                <c:pt idx="82">
                  <c:v>110.96002538788004</c:v>
                </c:pt>
                <c:pt idx="83">
                  <c:v>111.21325088937162</c:v>
                </c:pt>
                <c:pt idx="84">
                  <c:v>111.01164440869849</c:v>
                </c:pt>
                <c:pt idx="85">
                  <c:v>111.08041105172492</c:v>
                </c:pt>
                <c:pt idx="86">
                  <c:v>111.08004597531396</c:v>
                </c:pt>
                <c:pt idx="87">
                  <c:v>111.50683398457404</c:v>
                </c:pt>
                <c:pt idx="88">
                  <c:v>111.97480099269738</c:v>
                </c:pt>
                <c:pt idx="89">
                  <c:v>112.38255679548814</c:v>
                </c:pt>
                <c:pt idx="90">
                  <c:v>112.88110781686528</c:v>
                </c:pt>
                <c:pt idx="91">
                  <c:v>113.028481004933</c:v>
                </c:pt>
                <c:pt idx="92">
                  <c:v>113.24144728202587</c:v>
                </c:pt>
                <c:pt idx="93">
                  <c:v>113.13661149731462</c:v>
                </c:pt>
                <c:pt idx="94">
                  <c:v>113.34305135552177</c:v>
                </c:pt>
                <c:pt idx="95">
                  <c:v>113.51667582880201</c:v>
                </c:pt>
                <c:pt idx="96">
                  <c:v>113.76052918159144</c:v>
                </c:pt>
                <c:pt idx="97">
                  <c:v>113.8562438287327</c:v>
                </c:pt>
                <c:pt idx="98">
                  <c:v>113.80223426517176</c:v>
                </c:pt>
                <c:pt idx="99">
                  <c:v>113.72385738394946</c:v>
                </c:pt>
                <c:pt idx="100">
                  <c:v>113.62646202865928</c:v>
                </c:pt>
                <c:pt idx="101">
                  <c:v>113.54918093465869</c:v>
                </c:pt>
                <c:pt idx="102">
                  <c:v>113.69372504417693</c:v>
                </c:pt>
                <c:pt idx="103">
                  <c:v>113.88229257220338</c:v>
                </c:pt>
                <c:pt idx="104">
                  <c:v>114.15422127730311</c:v>
                </c:pt>
                <c:pt idx="105">
                  <c:v>113.92923682059914</c:v>
                </c:pt>
                <c:pt idx="106">
                  <c:v>113.5775911798135</c:v>
                </c:pt>
                <c:pt idx="107">
                  <c:v>113.27287201124341</c:v>
                </c:pt>
                <c:pt idx="108">
                  <c:v>113.21023406232314</c:v>
                </c:pt>
                <c:pt idx="109">
                  <c:v>113.47074634526625</c:v>
                </c:pt>
                <c:pt idx="110">
                  <c:v>113.37821052639224</c:v>
                </c:pt>
                <c:pt idx="111">
                  <c:v>113.25841016974617</c:v>
                </c:pt>
                <c:pt idx="112">
                  <c:v>113.0346428322526</c:v>
                </c:pt>
                <c:pt idx="113">
                  <c:v>112.93067083773535</c:v>
                </c:pt>
                <c:pt idx="114">
                  <c:v>112.73661475490333</c:v>
                </c:pt>
                <c:pt idx="115">
                  <c:v>112.74463150618955</c:v>
                </c:pt>
                <c:pt idx="116">
                  <c:v>112.94331140670033</c:v>
                </c:pt>
                <c:pt idx="117">
                  <c:v>113.05424428676305</c:v>
                </c:pt>
                <c:pt idx="118">
                  <c:v>112.90290543869266</c:v>
                </c:pt>
                <c:pt idx="119">
                  <c:v>112.7911788992525</c:v>
                </c:pt>
                <c:pt idx="120">
                  <c:v>112.60472153620445</c:v>
                </c:pt>
                <c:pt idx="121">
                  <c:v>112.35273214841088</c:v>
                </c:pt>
                <c:pt idx="122">
                  <c:v>111.97301203825516</c:v>
                </c:pt>
                <c:pt idx="123">
                  <c:v>111.75904385288332</c:v>
                </c:pt>
                <c:pt idx="124">
                  <c:v>111.7814512091951</c:v>
                </c:pt>
                <c:pt idx="125">
                  <c:v>111.81006813306128</c:v>
                </c:pt>
                <c:pt idx="126">
                  <c:v>111.84249781282999</c:v>
                </c:pt>
                <c:pt idx="127">
                  <c:v>111.57150244680258</c:v>
                </c:pt>
                <c:pt idx="128">
                  <c:v>111.37907577541121</c:v>
                </c:pt>
                <c:pt idx="129">
                  <c:v>111.01426327549564</c:v>
                </c:pt>
                <c:pt idx="130">
                  <c:v>111.32920997873538</c:v>
                </c:pt>
                <c:pt idx="131">
                  <c:v>111.40179080115492</c:v>
                </c:pt>
                <c:pt idx="132">
                  <c:v>111.64479661562198</c:v>
                </c:pt>
                <c:pt idx="133">
                  <c:v>111.39343115866093</c:v>
                </c:pt>
                <c:pt idx="134">
                  <c:v>111.42672624668101</c:v>
                </c:pt>
                <c:pt idx="135">
                  <c:v>111.4458213267871</c:v>
                </c:pt>
                <c:pt idx="136">
                  <c:v>111.48684693554094</c:v>
                </c:pt>
                <c:pt idx="137">
                  <c:v>111.35784325783048</c:v>
                </c:pt>
                <c:pt idx="138">
                  <c:v>111.42493667471287</c:v>
                </c:pt>
                <c:pt idx="139">
                  <c:v>111.33603549667772</c:v>
                </c:pt>
                <c:pt idx="140">
                  <c:v>111.24816267859897</c:v>
                </c:pt>
                <c:pt idx="141">
                  <c:v>111.00251083203462</c:v>
                </c:pt>
                <c:pt idx="142">
                  <c:v>111.08134161505654</c:v>
                </c:pt>
                <c:pt idx="143">
                  <c:v>111.1286390637534</c:v>
                </c:pt>
                <c:pt idx="144">
                  <c:v>111.09714106842603</c:v>
                </c:pt>
                <c:pt idx="145">
                  <c:v>110.77273118448029</c:v>
                </c:pt>
                <c:pt idx="146">
                  <c:v>110.47271665499034</c:v>
                </c:pt>
                <c:pt idx="147">
                  <c:v>110.20070592009783</c:v>
                </c:pt>
                <c:pt idx="148">
                  <c:v>110.22062752021048</c:v>
                </c:pt>
                <c:pt idx="149">
                  <c:v>110.04012910304965</c:v>
                </c:pt>
                <c:pt idx="150">
                  <c:v>110.1872257201651</c:v>
                </c:pt>
                <c:pt idx="151">
                  <c:v>109.98994634747199</c:v>
                </c:pt>
                <c:pt idx="152">
                  <c:v>110.29749710113549</c:v>
                </c:pt>
                <c:pt idx="153">
                  <c:v>110.12643645927714</c:v>
                </c:pt>
                <c:pt idx="154">
                  <c:v>109.95534642079325</c:v>
                </c:pt>
                <c:pt idx="155">
                  <c:v>109.68159447973215</c:v>
                </c:pt>
                <c:pt idx="156">
                  <c:v>109.48302437821724</c:v>
                </c:pt>
                <c:pt idx="157">
                  <c:v>109.92736534954594</c:v>
                </c:pt>
                <c:pt idx="158">
                  <c:v>110.1100586694704</c:v>
                </c:pt>
                <c:pt idx="159">
                  <c:v>110.4642702430782</c:v>
                </c:pt>
                <c:pt idx="160">
                  <c:v>110.42986736022465</c:v>
                </c:pt>
                <c:pt idx="161">
                  <c:v>110.46365041518793</c:v>
                </c:pt>
                <c:pt idx="162">
                  <c:v>110.53981441828155</c:v>
                </c:pt>
                <c:pt idx="163">
                  <c:v>110.3648784464044</c:v>
                </c:pt>
                <c:pt idx="164">
                  <c:v>110.14274723193425</c:v>
                </c:pt>
                <c:pt idx="165">
                  <c:v>109.51402375837876</c:v>
                </c:pt>
                <c:pt idx="166">
                  <c:v>109.54096507933905</c:v>
                </c:pt>
                <c:pt idx="167">
                  <c:v>109.5020490484297</c:v>
                </c:pt>
                <c:pt idx="168">
                  <c:v>109.78093215063235</c:v>
                </c:pt>
                <c:pt idx="169">
                  <c:v>109.43813058187853</c:v>
                </c:pt>
              </c:numCache>
            </c:numRef>
          </c:val>
          <c:smooth val="0"/>
          <c:extLst>
            <c:ext xmlns:c16="http://schemas.microsoft.com/office/drawing/2014/chart" uri="{C3380CC4-5D6E-409C-BE32-E72D297353CC}">
              <c16:uniqueId val="{00000001-2A38-4C33-BB71-26892EF7963C}"/>
            </c:ext>
          </c:extLst>
        </c:ser>
        <c:ser>
          <c:idx val="1"/>
          <c:order val="3"/>
          <c:tx>
            <c:strRef>
              <c:f>'Body weight relative'!$B$233</c:f>
              <c:strCache>
                <c:ptCount val="1"/>
                <c:pt idx="0">
                  <c:v>Semaglutide G3</c:v>
                </c:pt>
              </c:strCache>
            </c:strRef>
          </c:tx>
          <c:spPr>
            <a:ln w="28575" cap="rnd">
              <a:solidFill>
                <a:srgbClr val="3590F3">
                  <a:lumMod val="75000"/>
                </a:srgbClr>
              </a:solidFill>
              <a:round/>
            </a:ln>
            <a:effectLst/>
          </c:spPr>
          <c:marker>
            <c:symbol val="none"/>
          </c:marker>
          <c:cat>
            <c:strRef>
              <c:f>'Body weight relative'!$F$1:$FS$1</c:f>
              <c:strCache>
                <c:ptCount val="170"/>
                <c:pt idx="0">
                  <c:v>-3</c:v>
                </c:pt>
                <c:pt idx="1">
                  <c:v>-2</c:v>
                </c:pt>
                <c:pt idx="2">
                  <c:v>-1</c:v>
                </c:pt>
                <c:pt idx="3">
                  <c:v>1</c:v>
                </c:pt>
                <c:pt idx="4">
                  <c:v>2</c:v>
                </c:pt>
                <c:pt idx="5">
                  <c:v>3</c:v>
                </c:pt>
                <c:pt idx="6">
                  <c:v>4</c:v>
                </c:pt>
                <c:pt idx="7">
                  <c:v>5</c:v>
                </c:pt>
                <c:pt idx="8">
                  <c:v>6</c:v>
                </c:pt>
                <c:pt idx="9">
                  <c:v>7</c:v>
                </c:pt>
                <c:pt idx="10">
                  <c:v>8</c:v>
                </c:pt>
                <c:pt idx="11">
                  <c:v>9</c:v>
                </c:pt>
                <c:pt idx="12">
                  <c:v>10</c:v>
                </c:pt>
                <c:pt idx="13">
                  <c:v>11</c:v>
                </c:pt>
                <c:pt idx="14">
                  <c:v>12</c:v>
                </c:pt>
                <c:pt idx="15">
                  <c:v>13</c:v>
                </c:pt>
                <c:pt idx="16">
                  <c:v>14</c:v>
                </c:pt>
                <c:pt idx="17">
                  <c:v>15</c:v>
                </c:pt>
                <c:pt idx="18">
                  <c:v>16</c:v>
                </c:pt>
                <c:pt idx="19">
                  <c:v>17</c:v>
                </c:pt>
                <c:pt idx="20">
                  <c:v>18</c:v>
                </c:pt>
                <c:pt idx="21">
                  <c:v>19</c:v>
                </c:pt>
                <c:pt idx="22">
                  <c:v>20</c:v>
                </c:pt>
                <c:pt idx="23">
                  <c:v>21</c:v>
                </c:pt>
                <c:pt idx="24">
                  <c:v>22</c:v>
                </c:pt>
                <c:pt idx="25">
                  <c:v>23</c:v>
                </c:pt>
                <c:pt idx="26">
                  <c:v>24</c:v>
                </c:pt>
                <c:pt idx="27">
                  <c:v>25</c:v>
                </c:pt>
                <c:pt idx="28">
                  <c:v>26</c:v>
                </c:pt>
                <c:pt idx="29">
                  <c:v>27</c:v>
                </c:pt>
                <c:pt idx="30">
                  <c:v>28</c:v>
                </c:pt>
                <c:pt idx="31">
                  <c:v>29</c:v>
                </c:pt>
                <c:pt idx="32">
                  <c:v>30</c:v>
                </c:pt>
                <c:pt idx="33">
                  <c:v>31</c:v>
                </c:pt>
                <c:pt idx="34">
                  <c:v>32</c:v>
                </c:pt>
                <c:pt idx="35">
                  <c:v>33</c:v>
                </c:pt>
                <c:pt idx="36">
                  <c:v>34</c:v>
                </c:pt>
                <c:pt idx="37">
                  <c:v>35</c:v>
                </c:pt>
                <c:pt idx="38">
                  <c:v>36</c:v>
                </c:pt>
                <c:pt idx="39">
                  <c:v>37</c:v>
                </c:pt>
                <c:pt idx="40">
                  <c:v>38</c:v>
                </c:pt>
                <c:pt idx="41">
                  <c:v>39</c:v>
                </c:pt>
                <c:pt idx="42">
                  <c:v>40</c:v>
                </c:pt>
                <c:pt idx="43">
                  <c:v>41</c:v>
                </c:pt>
                <c:pt idx="44">
                  <c:v>42</c:v>
                </c:pt>
                <c:pt idx="45">
                  <c:v>43</c:v>
                </c:pt>
                <c:pt idx="46">
                  <c:v>44</c:v>
                </c:pt>
                <c:pt idx="47">
                  <c:v>45</c:v>
                </c:pt>
                <c:pt idx="48">
                  <c:v>46</c:v>
                </c:pt>
                <c:pt idx="49">
                  <c:v>47</c:v>
                </c:pt>
                <c:pt idx="50">
                  <c:v>48</c:v>
                </c:pt>
                <c:pt idx="51">
                  <c:v>49</c:v>
                </c:pt>
                <c:pt idx="52">
                  <c:v>50</c:v>
                </c:pt>
                <c:pt idx="53">
                  <c:v>51</c:v>
                </c:pt>
                <c:pt idx="54">
                  <c:v>52</c:v>
                </c:pt>
                <c:pt idx="55">
                  <c:v>53</c:v>
                </c:pt>
                <c:pt idx="56">
                  <c:v>54</c:v>
                </c:pt>
                <c:pt idx="57">
                  <c:v>55</c:v>
                </c:pt>
                <c:pt idx="58">
                  <c:v>56</c:v>
                </c:pt>
                <c:pt idx="59">
                  <c:v>57</c:v>
                </c:pt>
                <c:pt idx="60">
                  <c:v>58</c:v>
                </c:pt>
                <c:pt idx="61">
                  <c:v>59</c:v>
                </c:pt>
                <c:pt idx="62">
                  <c:v>60</c:v>
                </c:pt>
                <c:pt idx="63">
                  <c:v>61</c:v>
                </c:pt>
                <c:pt idx="64">
                  <c:v>62</c:v>
                </c:pt>
                <c:pt idx="65">
                  <c:v>63</c:v>
                </c:pt>
                <c:pt idx="66">
                  <c:v>64</c:v>
                </c:pt>
                <c:pt idx="67">
                  <c:v>65</c:v>
                </c:pt>
                <c:pt idx="68">
                  <c:v>66</c:v>
                </c:pt>
                <c:pt idx="69">
                  <c:v>67</c:v>
                </c:pt>
                <c:pt idx="70">
                  <c:v>68</c:v>
                </c:pt>
                <c:pt idx="71">
                  <c:v>69</c:v>
                </c:pt>
                <c:pt idx="72">
                  <c:v>70</c:v>
                </c:pt>
                <c:pt idx="73">
                  <c:v>71</c:v>
                </c:pt>
                <c:pt idx="74">
                  <c:v>72</c:v>
                </c:pt>
                <c:pt idx="75">
                  <c:v>73</c:v>
                </c:pt>
                <c:pt idx="76">
                  <c:v>74</c:v>
                </c:pt>
                <c:pt idx="77">
                  <c:v>75</c:v>
                </c:pt>
                <c:pt idx="78">
                  <c:v>76</c:v>
                </c:pt>
                <c:pt idx="79">
                  <c:v>77</c:v>
                </c:pt>
                <c:pt idx="80">
                  <c:v>78</c:v>
                </c:pt>
                <c:pt idx="81">
                  <c:v>79</c:v>
                </c:pt>
                <c:pt idx="82">
                  <c:v>80</c:v>
                </c:pt>
                <c:pt idx="83">
                  <c:v>81</c:v>
                </c:pt>
                <c:pt idx="84">
                  <c:v>82</c:v>
                </c:pt>
                <c:pt idx="85">
                  <c:v>83</c:v>
                </c:pt>
                <c:pt idx="86">
                  <c:v>84</c:v>
                </c:pt>
                <c:pt idx="87">
                  <c:v>85</c:v>
                </c:pt>
                <c:pt idx="88">
                  <c:v>86</c:v>
                </c:pt>
                <c:pt idx="89">
                  <c:v>87</c:v>
                </c:pt>
                <c:pt idx="90">
                  <c:v>88</c:v>
                </c:pt>
                <c:pt idx="91">
                  <c:v>89</c:v>
                </c:pt>
                <c:pt idx="92">
                  <c:v>90</c:v>
                </c:pt>
                <c:pt idx="93">
                  <c:v>91</c:v>
                </c:pt>
                <c:pt idx="94">
                  <c:v>92</c:v>
                </c:pt>
                <c:pt idx="95">
                  <c:v>93</c:v>
                </c:pt>
                <c:pt idx="96">
                  <c:v>94</c:v>
                </c:pt>
                <c:pt idx="97">
                  <c:v>95</c:v>
                </c:pt>
                <c:pt idx="98">
                  <c:v>96</c:v>
                </c:pt>
                <c:pt idx="99">
                  <c:v>97</c:v>
                </c:pt>
                <c:pt idx="100">
                  <c:v>98</c:v>
                </c:pt>
                <c:pt idx="101">
                  <c:v>99</c:v>
                </c:pt>
                <c:pt idx="102">
                  <c:v>100</c:v>
                </c:pt>
                <c:pt idx="103">
                  <c:v>101</c:v>
                </c:pt>
                <c:pt idx="104">
                  <c:v>102</c:v>
                </c:pt>
                <c:pt idx="105">
                  <c:v>103</c:v>
                </c:pt>
                <c:pt idx="106">
                  <c:v>104</c:v>
                </c:pt>
                <c:pt idx="107">
                  <c:v>105</c:v>
                </c:pt>
                <c:pt idx="108">
                  <c:v>106</c:v>
                </c:pt>
                <c:pt idx="109">
                  <c:v>107</c:v>
                </c:pt>
                <c:pt idx="110">
                  <c:v>108</c:v>
                </c:pt>
                <c:pt idx="111">
                  <c:v>109</c:v>
                </c:pt>
                <c:pt idx="112">
                  <c:v>110</c:v>
                </c:pt>
                <c:pt idx="113">
                  <c:v>111</c:v>
                </c:pt>
                <c:pt idx="114">
                  <c:v>112</c:v>
                </c:pt>
                <c:pt idx="115">
                  <c:v>113</c:v>
                </c:pt>
                <c:pt idx="116">
                  <c:v>114</c:v>
                </c:pt>
                <c:pt idx="117">
                  <c:v>115</c:v>
                </c:pt>
                <c:pt idx="118">
                  <c:v>116</c:v>
                </c:pt>
                <c:pt idx="119">
                  <c:v>117</c:v>
                </c:pt>
                <c:pt idx="120">
                  <c:v>118</c:v>
                </c:pt>
                <c:pt idx="121">
                  <c:v>119</c:v>
                </c:pt>
                <c:pt idx="122">
                  <c:v>120</c:v>
                </c:pt>
                <c:pt idx="123">
                  <c:v>121</c:v>
                </c:pt>
                <c:pt idx="124">
                  <c:v>122</c:v>
                </c:pt>
                <c:pt idx="125">
                  <c:v>123</c:v>
                </c:pt>
                <c:pt idx="126">
                  <c:v>124</c:v>
                </c:pt>
                <c:pt idx="127">
                  <c:v>125</c:v>
                </c:pt>
                <c:pt idx="128">
                  <c:v>126</c:v>
                </c:pt>
                <c:pt idx="129">
                  <c:v>127</c:v>
                </c:pt>
                <c:pt idx="130">
                  <c:v>128</c:v>
                </c:pt>
                <c:pt idx="131">
                  <c:v>129</c:v>
                </c:pt>
                <c:pt idx="132">
                  <c:v>130</c:v>
                </c:pt>
                <c:pt idx="133">
                  <c:v>131</c:v>
                </c:pt>
                <c:pt idx="134">
                  <c:v>132</c:v>
                </c:pt>
                <c:pt idx="135">
                  <c:v>133</c:v>
                </c:pt>
                <c:pt idx="136">
                  <c:v>134</c:v>
                </c:pt>
                <c:pt idx="137">
                  <c:v>135</c:v>
                </c:pt>
                <c:pt idx="138">
                  <c:v>136</c:v>
                </c:pt>
                <c:pt idx="139">
                  <c:v>137</c:v>
                </c:pt>
                <c:pt idx="140">
                  <c:v>138</c:v>
                </c:pt>
                <c:pt idx="141">
                  <c:v>139</c:v>
                </c:pt>
                <c:pt idx="142">
                  <c:v>140</c:v>
                </c:pt>
                <c:pt idx="143">
                  <c:v>141</c:v>
                </c:pt>
                <c:pt idx="144">
                  <c:v>142</c:v>
                </c:pt>
                <c:pt idx="145">
                  <c:v>143</c:v>
                </c:pt>
                <c:pt idx="146">
                  <c:v>144</c:v>
                </c:pt>
                <c:pt idx="147">
                  <c:v>145</c:v>
                </c:pt>
                <c:pt idx="148">
                  <c:v>146</c:v>
                </c:pt>
                <c:pt idx="149">
                  <c:v>147</c:v>
                </c:pt>
                <c:pt idx="150">
                  <c:v>148</c:v>
                </c:pt>
                <c:pt idx="151">
                  <c:v>149</c:v>
                </c:pt>
                <c:pt idx="152">
                  <c:v>150</c:v>
                </c:pt>
                <c:pt idx="153">
                  <c:v>151</c:v>
                </c:pt>
                <c:pt idx="154">
                  <c:v>152</c:v>
                </c:pt>
                <c:pt idx="155">
                  <c:v>153</c:v>
                </c:pt>
                <c:pt idx="156">
                  <c:v>154</c:v>
                </c:pt>
                <c:pt idx="157">
                  <c:v>155</c:v>
                </c:pt>
                <c:pt idx="158">
                  <c:v>156</c:v>
                </c:pt>
                <c:pt idx="159">
                  <c:v>157</c:v>
                </c:pt>
                <c:pt idx="160">
                  <c:v>158</c:v>
                </c:pt>
                <c:pt idx="161">
                  <c:v>159</c:v>
                </c:pt>
                <c:pt idx="162">
                  <c:v>160</c:v>
                </c:pt>
                <c:pt idx="163">
                  <c:v>161</c:v>
                </c:pt>
                <c:pt idx="164">
                  <c:v>162</c:v>
                </c:pt>
                <c:pt idx="165">
                  <c:v>163</c:v>
                </c:pt>
                <c:pt idx="166">
                  <c:v>164</c:v>
                </c:pt>
                <c:pt idx="167">
                  <c:v>165</c:v>
                </c:pt>
                <c:pt idx="168">
                  <c:v>166</c:v>
                </c:pt>
                <c:pt idx="169">
                  <c:v>167</c:v>
                </c:pt>
              </c:strCache>
            </c:strRef>
          </c:cat>
          <c:val>
            <c:numRef>
              <c:f>'Body weight relative'!$F$274:$FT$274</c:f>
              <c:numCache>
                <c:formatCode>0.00</c:formatCode>
                <c:ptCount val="171"/>
                <c:pt idx="0">
                  <c:v>99.2222222222222</c:v>
                </c:pt>
                <c:pt idx="1">
                  <c:v>99.074999999999989</c:v>
                </c:pt>
                <c:pt idx="2">
                  <c:v>99.301851851851836</c:v>
                </c:pt>
                <c:pt idx="3">
                  <c:v>99.561111111111117</c:v>
                </c:pt>
                <c:pt idx="4">
                  <c:v>98.985185185185173</c:v>
                </c:pt>
                <c:pt idx="5">
                  <c:v>97.43703703703703</c:v>
                </c:pt>
                <c:pt idx="6">
                  <c:v>95.042592592592584</c:v>
                </c:pt>
                <c:pt idx="7">
                  <c:v>92.764814814814812</c:v>
                </c:pt>
                <c:pt idx="8">
                  <c:v>90.264814814814812</c:v>
                </c:pt>
                <c:pt idx="9">
                  <c:v>87.874074074074073</c:v>
                </c:pt>
                <c:pt idx="10">
                  <c:v>85.787037037037024</c:v>
                </c:pt>
                <c:pt idx="11">
                  <c:v>84.007407407407413</c:v>
                </c:pt>
                <c:pt idx="12">
                  <c:v>82.340740740740742</c:v>
                </c:pt>
                <c:pt idx="13">
                  <c:v>80.959259259259269</c:v>
                </c:pt>
                <c:pt idx="14">
                  <c:v>80.13333333333334</c:v>
                </c:pt>
                <c:pt idx="15">
                  <c:v>79.711111111111123</c:v>
                </c:pt>
                <c:pt idx="16">
                  <c:v>79.522222222222226</c:v>
                </c:pt>
                <c:pt idx="17">
                  <c:v>79.229629629629628</c:v>
                </c:pt>
                <c:pt idx="18">
                  <c:v>79.046296296296291</c:v>
                </c:pt>
                <c:pt idx="19">
                  <c:v>78.742592592592587</c:v>
                </c:pt>
                <c:pt idx="20">
                  <c:v>78.490740740740748</c:v>
                </c:pt>
                <c:pt idx="21">
                  <c:v>78.529629629629639</c:v>
                </c:pt>
                <c:pt idx="22">
                  <c:v>78.516666666666666</c:v>
                </c:pt>
                <c:pt idx="23">
                  <c:v>78.564814814814824</c:v>
                </c:pt>
                <c:pt idx="24">
                  <c:v>79.364814814814807</c:v>
                </c:pt>
                <c:pt idx="25">
                  <c:v>79.751851851851853</c:v>
                </c:pt>
                <c:pt idx="26">
                  <c:v>80.11666666666666</c:v>
                </c:pt>
                <c:pt idx="27">
                  <c:v>79.43703703703703</c:v>
                </c:pt>
                <c:pt idx="28">
                  <c:v>79.214814814814829</c:v>
                </c:pt>
                <c:pt idx="29">
                  <c:v>78.896296296296313</c:v>
                </c:pt>
                <c:pt idx="30">
                  <c:v>78.725925925925921</c:v>
                </c:pt>
                <c:pt idx="31">
                  <c:v>78.612962962962953</c:v>
                </c:pt>
                <c:pt idx="32">
                  <c:v>79.044444444444437</c:v>
                </c:pt>
                <c:pt idx="33">
                  <c:v>79.559259259259264</c:v>
                </c:pt>
                <c:pt idx="34">
                  <c:v>79.975925925925935</c:v>
                </c:pt>
                <c:pt idx="35">
                  <c:v>79.848148148148155</c:v>
                </c:pt>
                <c:pt idx="36">
                  <c:v>79.55740740740741</c:v>
                </c:pt>
                <c:pt idx="37">
                  <c:v>79.311111111111117</c:v>
                </c:pt>
                <c:pt idx="38">
                  <c:v>79.240740740740748</c:v>
                </c:pt>
                <c:pt idx="39">
                  <c:v>79.229629629629642</c:v>
                </c:pt>
                <c:pt idx="40">
                  <c:v>79.329629629629636</c:v>
                </c:pt>
                <c:pt idx="41">
                  <c:v>79.520370370370372</c:v>
                </c:pt>
                <c:pt idx="42">
                  <c:v>79.559259259259264</c:v>
                </c:pt>
                <c:pt idx="43">
                  <c:v>79.600000000000009</c:v>
                </c:pt>
                <c:pt idx="44">
                  <c:v>79.550000000000011</c:v>
                </c:pt>
                <c:pt idx="45">
                  <c:v>79.266666666666666</c:v>
                </c:pt>
                <c:pt idx="46">
                  <c:v>79.227777777777774</c:v>
                </c:pt>
                <c:pt idx="47">
                  <c:v>79.175925925925924</c:v>
                </c:pt>
                <c:pt idx="48">
                  <c:v>79.546296296296291</c:v>
                </c:pt>
                <c:pt idx="49">
                  <c:v>79.561111111111089</c:v>
                </c:pt>
                <c:pt idx="50">
                  <c:v>79.666666666666643</c:v>
                </c:pt>
                <c:pt idx="51">
                  <c:v>79.696296296296282</c:v>
                </c:pt>
                <c:pt idx="52">
                  <c:v>79.596296296296288</c:v>
                </c:pt>
                <c:pt idx="53">
                  <c:v>79.699999999999989</c:v>
                </c:pt>
                <c:pt idx="54">
                  <c:v>79.777777777777771</c:v>
                </c:pt>
                <c:pt idx="55">
                  <c:v>80.029629629629639</c:v>
                </c:pt>
                <c:pt idx="56">
                  <c:v>79.853703703703715</c:v>
                </c:pt>
                <c:pt idx="57">
                  <c:v>79.672222222222231</c:v>
                </c:pt>
                <c:pt idx="58">
                  <c:v>79.766666666666666</c:v>
                </c:pt>
                <c:pt idx="59">
                  <c:v>80.007407407407413</c:v>
                </c:pt>
                <c:pt idx="60">
                  <c:v>80.18148148148147</c:v>
                </c:pt>
                <c:pt idx="61">
                  <c:v>80.146296296296285</c:v>
                </c:pt>
                <c:pt idx="62">
                  <c:v>80.05</c:v>
                </c:pt>
                <c:pt idx="63">
                  <c:v>80.088888888888889</c:v>
                </c:pt>
                <c:pt idx="64">
                  <c:v>80.088888888888889</c:v>
                </c:pt>
                <c:pt idx="65">
                  <c:v>80.166666666666643</c:v>
                </c:pt>
                <c:pt idx="66">
                  <c:v>80.111111111111114</c:v>
                </c:pt>
                <c:pt idx="67">
                  <c:v>80.212962962962948</c:v>
                </c:pt>
                <c:pt idx="68">
                  <c:v>81.207407407407402</c:v>
                </c:pt>
                <c:pt idx="69">
                  <c:v>81.56296296296297</c:v>
                </c:pt>
                <c:pt idx="70">
                  <c:v>81.62777777777778</c:v>
                </c:pt>
                <c:pt idx="71">
                  <c:v>80.82037037037037</c:v>
                </c:pt>
                <c:pt idx="72">
                  <c:v>80.662962962962965</c:v>
                </c:pt>
                <c:pt idx="73">
                  <c:v>80.62222222222222</c:v>
                </c:pt>
                <c:pt idx="74">
                  <c:v>80.759259259259267</c:v>
                </c:pt>
                <c:pt idx="75">
                  <c:v>80.855555555555554</c:v>
                </c:pt>
                <c:pt idx="76">
                  <c:v>80.848148148148141</c:v>
                </c:pt>
                <c:pt idx="77">
                  <c:v>80.611111111111128</c:v>
                </c:pt>
                <c:pt idx="78">
                  <c:v>80.631481481481487</c:v>
                </c:pt>
                <c:pt idx="79">
                  <c:v>81.050000000000011</c:v>
                </c:pt>
                <c:pt idx="80">
                  <c:v>81.42962962962963</c:v>
                </c:pt>
                <c:pt idx="81">
                  <c:v>81.798148148148144</c:v>
                </c:pt>
                <c:pt idx="82">
                  <c:v>81.862962962962968</c:v>
                </c:pt>
                <c:pt idx="83">
                  <c:v>82.029629629629625</c:v>
                </c:pt>
                <c:pt idx="84">
                  <c:v>81.883333333333326</c:v>
                </c:pt>
                <c:pt idx="85">
                  <c:v>81.862962962962953</c:v>
                </c:pt>
                <c:pt idx="86">
                  <c:v>81.759259259259252</c:v>
                </c:pt>
                <c:pt idx="87">
                  <c:v>81.844444444444449</c:v>
                </c:pt>
                <c:pt idx="88">
                  <c:v>81.892592592592607</c:v>
                </c:pt>
                <c:pt idx="89">
                  <c:v>81.805555555555543</c:v>
                </c:pt>
                <c:pt idx="90">
                  <c:v>81.62777777777778</c:v>
                </c:pt>
                <c:pt idx="91">
                  <c:v>81.659259259259258</c:v>
                </c:pt>
                <c:pt idx="92">
                  <c:v>82.455555555555563</c:v>
                </c:pt>
                <c:pt idx="93">
                  <c:v>83.137037037037032</c:v>
                </c:pt>
                <c:pt idx="94">
                  <c:v>83.427777777777763</c:v>
                </c:pt>
                <c:pt idx="95">
                  <c:v>83.092592592592595</c:v>
                </c:pt>
                <c:pt idx="96">
                  <c:v>83.107407407407422</c:v>
                </c:pt>
                <c:pt idx="97">
                  <c:v>83.375925925925927</c:v>
                </c:pt>
                <c:pt idx="98">
                  <c:v>83.459259259259255</c:v>
                </c:pt>
                <c:pt idx="99">
                  <c:v>83.346296296296302</c:v>
                </c:pt>
                <c:pt idx="100">
                  <c:v>83.066666666666663</c:v>
                </c:pt>
                <c:pt idx="101">
                  <c:v>82.909259259259258</c:v>
                </c:pt>
                <c:pt idx="102">
                  <c:v>83.277777777777786</c:v>
                </c:pt>
                <c:pt idx="103">
                  <c:v>83.777777777777786</c:v>
                </c:pt>
                <c:pt idx="104">
                  <c:v>84.064814814814824</c:v>
                </c:pt>
                <c:pt idx="105">
                  <c:v>83.881481481481472</c:v>
                </c:pt>
                <c:pt idx="106">
                  <c:v>83.524074074074065</c:v>
                </c:pt>
                <c:pt idx="107">
                  <c:v>83.437037037037044</c:v>
                </c:pt>
                <c:pt idx="108">
                  <c:v>83.474074074074096</c:v>
                </c:pt>
                <c:pt idx="109">
                  <c:v>84.109259259259275</c:v>
                </c:pt>
                <c:pt idx="110">
                  <c:v>84.718518518518522</c:v>
                </c:pt>
                <c:pt idx="111">
                  <c:v>84.925925925925924</c:v>
                </c:pt>
                <c:pt idx="112">
                  <c:v>84.67962962962963</c:v>
                </c:pt>
                <c:pt idx="113">
                  <c:v>84.244444444444454</c:v>
                </c:pt>
                <c:pt idx="114">
                  <c:v>84.053703703703704</c:v>
                </c:pt>
                <c:pt idx="115">
                  <c:v>83.770370370370372</c:v>
                </c:pt>
                <c:pt idx="116">
                  <c:v>83.864814814814807</c:v>
                </c:pt>
                <c:pt idx="117">
                  <c:v>83.811111111111117</c:v>
                </c:pt>
                <c:pt idx="118">
                  <c:v>83.964814814814815</c:v>
                </c:pt>
                <c:pt idx="119">
                  <c:v>84.327777777777769</c:v>
                </c:pt>
                <c:pt idx="120">
                  <c:v>84.553703703703704</c:v>
                </c:pt>
                <c:pt idx="121">
                  <c:v>84.605555555555554</c:v>
                </c:pt>
                <c:pt idx="122">
                  <c:v>84.531481481481492</c:v>
                </c:pt>
                <c:pt idx="123">
                  <c:v>84.762962962962987</c:v>
                </c:pt>
                <c:pt idx="124">
                  <c:v>85.087037037037035</c:v>
                </c:pt>
                <c:pt idx="125">
                  <c:v>85.19074074074075</c:v>
                </c:pt>
                <c:pt idx="126">
                  <c:v>85.090740740740742</c:v>
                </c:pt>
                <c:pt idx="127">
                  <c:v>84.829629629629622</c:v>
                </c:pt>
                <c:pt idx="128">
                  <c:v>84.525925925925932</c:v>
                </c:pt>
                <c:pt idx="129">
                  <c:v>84.140740740740753</c:v>
                </c:pt>
                <c:pt idx="130">
                  <c:v>84.025925925925932</c:v>
                </c:pt>
                <c:pt idx="131">
                  <c:v>84.105555555555569</c:v>
                </c:pt>
                <c:pt idx="132">
                  <c:v>84.561111111111131</c:v>
                </c:pt>
                <c:pt idx="133">
                  <c:v>84.953703703703709</c:v>
                </c:pt>
                <c:pt idx="134">
                  <c:v>85.031481481481492</c:v>
                </c:pt>
                <c:pt idx="135">
                  <c:v>84.983333333333348</c:v>
                </c:pt>
                <c:pt idx="136">
                  <c:v>84.751851851851853</c:v>
                </c:pt>
                <c:pt idx="137">
                  <c:v>85.074074074074076</c:v>
                </c:pt>
                <c:pt idx="138">
                  <c:v>85.585185185185182</c:v>
                </c:pt>
                <c:pt idx="139">
                  <c:v>85.859259259259261</c:v>
                </c:pt>
                <c:pt idx="140">
                  <c:v>85.75</c:v>
                </c:pt>
                <c:pt idx="141">
                  <c:v>85.435185185185176</c:v>
                </c:pt>
                <c:pt idx="142">
                  <c:v>85.218518518518522</c:v>
                </c:pt>
                <c:pt idx="143">
                  <c:v>84.853703703703715</c:v>
                </c:pt>
                <c:pt idx="144">
                  <c:v>84.720370370370361</c:v>
                </c:pt>
                <c:pt idx="145">
                  <c:v>84.446296296296296</c:v>
                </c:pt>
                <c:pt idx="146">
                  <c:v>84.44259259259259</c:v>
                </c:pt>
                <c:pt idx="147">
                  <c:v>84.261111111111106</c:v>
                </c:pt>
                <c:pt idx="148">
                  <c:v>84.461111111111109</c:v>
                </c:pt>
                <c:pt idx="149">
                  <c:v>84.644444444444446</c:v>
                </c:pt>
                <c:pt idx="150">
                  <c:v>85.022222222222226</c:v>
                </c:pt>
                <c:pt idx="151">
                  <c:v>84.968518518518522</c:v>
                </c:pt>
                <c:pt idx="152">
                  <c:v>85.061111111111117</c:v>
                </c:pt>
                <c:pt idx="153">
                  <c:v>84.774074074074079</c:v>
                </c:pt>
                <c:pt idx="154">
                  <c:v>84.862962962962982</c:v>
                </c:pt>
                <c:pt idx="155">
                  <c:v>84.616666666666674</c:v>
                </c:pt>
                <c:pt idx="156">
                  <c:v>84.512962962962959</c:v>
                </c:pt>
                <c:pt idx="157">
                  <c:v>84.846296296296302</c:v>
                </c:pt>
                <c:pt idx="158">
                  <c:v>85.411111111111111</c:v>
                </c:pt>
                <c:pt idx="159">
                  <c:v>85.598148148148141</c:v>
                </c:pt>
                <c:pt idx="160">
                  <c:v>85.468518518518508</c:v>
                </c:pt>
                <c:pt idx="161">
                  <c:v>85.09999999999998</c:v>
                </c:pt>
                <c:pt idx="162">
                  <c:v>85.07037037037037</c:v>
                </c:pt>
                <c:pt idx="163">
                  <c:v>85.111111111111128</c:v>
                </c:pt>
                <c:pt idx="164">
                  <c:v>85.490740740740748</c:v>
                </c:pt>
                <c:pt idx="165">
                  <c:v>85.666666666666671</c:v>
                </c:pt>
                <c:pt idx="166">
                  <c:v>85.835185185185196</c:v>
                </c:pt>
                <c:pt idx="167">
                  <c:v>85.744444444444468</c:v>
                </c:pt>
                <c:pt idx="168">
                  <c:v>86.172222222222231</c:v>
                </c:pt>
                <c:pt idx="169">
                  <c:v>86.062962962962956</c:v>
                </c:pt>
                <c:pt idx="170">
                  <c:v>85.56851851851853</c:v>
                </c:pt>
              </c:numCache>
            </c:numRef>
          </c:val>
          <c:smooth val="0"/>
          <c:extLst>
            <c:ext xmlns:c16="http://schemas.microsoft.com/office/drawing/2014/chart" uri="{C3380CC4-5D6E-409C-BE32-E72D297353CC}">
              <c16:uniqueId val="{00000005-2A38-4C33-BB71-26892EF7963C}"/>
            </c:ext>
          </c:extLst>
        </c:ser>
        <c:ser>
          <c:idx val="5"/>
          <c:order val="4"/>
          <c:tx>
            <c:strRef>
              <c:f>'Body weight relative'!$B$134</c:f>
              <c:strCache>
                <c:ptCount val="1"/>
                <c:pt idx="0">
                  <c:v>RES-010 G2</c:v>
                </c:pt>
              </c:strCache>
            </c:strRef>
          </c:tx>
          <c:spPr>
            <a:ln w="28575" cap="rnd">
              <a:solidFill>
                <a:srgbClr val="FF0000"/>
              </a:solidFill>
              <a:round/>
            </a:ln>
            <a:effectLst/>
          </c:spPr>
          <c:marker>
            <c:symbol val="none"/>
          </c:marker>
          <c:val>
            <c:numRef>
              <c:f>'Body weight relative'!$F$269:$FS$269</c:f>
              <c:numCache>
                <c:formatCode>0.00</c:formatCode>
                <c:ptCount val="170"/>
                <c:pt idx="0">
                  <c:v>99.879273020903881</c:v>
                </c:pt>
                <c:pt idx="1">
                  <c:v>99.550318771459388</c:v>
                </c:pt>
                <c:pt idx="2">
                  <c:v>99.392283718844098</c:v>
                </c:pt>
                <c:pt idx="3">
                  <c:v>99.432526045209485</c:v>
                </c:pt>
                <c:pt idx="4">
                  <c:v>99.710925494132383</c:v>
                </c:pt>
                <c:pt idx="5">
                  <c:v>100.08123801107899</c:v>
                </c:pt>
                <c:pt idx="6">
                  <c:v>100.31647355752254</c:v>
                </c:pt>
                <c:pt idx="7">
                  <c:v>100.37593009504253</c:v>
                </c:pt>
                <c:pt idx="8">
                  <c:v>100.55314913059918</c:v>
                </c:pt>
                <c:pt idx="9">
                  <c:v>100.42914294608907</c:v>
                </c:pt>
                <c:pt idx="10">
                  <c:v>100.37822009412839</c:v>
                </c:pt>
                <c:pt idx="11">
                  <c:v>100.25970091361525</c:v>
                </c:pt>
                <c:pt idx="12">
                  <c:v>100.63096618503675</c:v>
                </c:pt>
                <c:pt idx="13">
                  <c:v>100.99179980536093</c:v>
                </c:pt>
                <c:pt idx="14">
                  <c:v>101.18990143861861</c:v>
                </c:pt>
                <c:pt idx="15">
                  <c:v>101.00889283593386</c:v>
                </c:pt>
                <c:pt idx="16">
                  <c:v>101.00966744533405</c:v>
                </c:pt>
                <c:pt idx="17">
                  <c:v>101.19767383528546</c:v>
                </c:pt>
                <c:pt idx="18">
                  <c:v>101.61834293220352</c:v>
                </c:pt>
                <c:pt idx="19">
                  <c:v>101.7299089799069</c:v>
                </c:pt>
                <c:pt idx="20">
                  <c:v>101.86144664590343</c:v>
                </c:pt>
                <c:pt idx="21">
                  <c:v>101.75457373368408</c:v>
                </c:pt>
                <c:pt idx="22">
                  <c:v>101.85978436374585</c:v>
                </c:pt>
                <c:pt idx="23">
                  <c:v>101.86740174730606</c:v>
                </c:pt>
                <c:pt idx="24">
                  <c:v>102.48440380429712</c:v>
                </c:pt>
                <c:pt idx="25">
                  <c:v>102.8859027019078</c:v>
                </c:pt>
                <c:pt idx="26">
                  <c:v>103.48045816459428</c:v>
                </c:pt>
                <c:pt idx="27">
                  <c:v>103.59850597886039</c:v>
                </c:pt>
                <c:pt idx="28">
                  <c:v>103.6991920716174</c:v>
                </c:pt>
                <c:pt idx="29">
                  <c:v>103.86547937386702</c:v>
                </c:pt>
                <c:pt idx="30">
                  <c:v>103.88388833697864</c:v>
                </c:pt>
                <c:pt idx="31">
                  <c:v>104.07866298820011</c:v>
                </c:pt>
                <c:pt idx="32">
                  <c:v>104.00780271586495</c:v>
                </c:pt>
                <c:pt idx="33">
                  <c:v>104.29851084343834</c:v>
                </c:pt>
                <c:pt idx="34">
                  <c:v>104.66676012683966</c:v>
                </c:pt>
                <c:pt idx="35">
                  <c:v>105.03579075937178</c:v>
                </c:pt>
                <c:pt idx="36">
                  <c:v>104.86998362998831</c:v>
                </c:pt>
                <c:pt idx="37">
                  <c:v>104.98348728305189</c:v>
                </c:pt>
                <c:pt idx="38">
                  <c:v>105.1741839886423</c:v>
                </c:pt>
                <c:pt idx="39">
                  <c:v>105.62714864969699</c:v>
                </c:pt>
                <c:pt idx="40">
                  <c:v>105.56581270706704</c:v>
                </c:pt>
                <c:pt idx="41">
                  <c:v>105.24367096851556</c:v>
                </c:pt>
                <c:pt idx="42">
                  <c:v>104.71815225191233</c:v>
                </c:pt>
                <c:pt idx="43">
                  <c:v>104.37246673834811</c:v>
                </c:pt>
                <c:pt idx="44">
                  <c:v>104.34730762165036</c:v>
                </c:pt>
                <c:pt idx="45">
                  <c:v>104.54118119054294</c:v>
                </c:pt>
                <c:pt idx="46">
                  <c:v>104.77197835601471</c:v>
                </c:pt>
                <c:pt idx="47">
                  <c:v>104.68251699652369</c:v>
                </c:pt>
                <c:pt idx="48">
                  <c:v>104.47805737698299</c:v>
                </c:pt>
                <c:pt idx="49">
                  <c:v>104.0814432465681</c:v>
                </c:pt>
                <c:pt idx="50">
                  <c:v>103.69216236987108</c:v>
                </c:pt>
                <c:pt idx="51">
                  <c:v>103.53672176645217</c:v>
                </c:pt>
                <c:pt idx="52">
                  <c:v>103.3519169291237</c:v>
                </c:pt>
                <c:pt idx="53">
                  <c:v>103.47760956208246</c:v>
                </c:pt>
                <c:pt idx="54">
                  <c:v>103.81613216892765</c:v>
                </c:pt>
                <c:pt idx="55">
                  <c:v>104.0204845842873</c:v>
                </c:pt>
                <c:pt idx="56">
                  <c:v>104.07891063906389</c:v>
                </c:pt>
                <c:pt idx="57">
                  <c:v>103.81937526997717</c:v>
                </c:pt>
                <c:pt idx="58">
                  <c:v>104.05816689626509</c:v>
                </c:pt>
                <c:pt idx="59">
                  <c:v>104.29313986998996</c:v>
                </c:pt>
                <c:pt idx="60">
                  <c:v>104.1529560596136</c:v>
                </c:pt>
                <c:pt idx="61">
                  <c:v>104.02091318313624</c:v>
                </c:pt>
                <c:pt idx="62">
                  <c:v>103.90325745118584</c:v>
                </c:pt>
                <c:pt idx="63">
                  <c:v>103.99555860092221</c:v>
                </c:pt>
                <c:pt idx="64">
                  <c:v>104.10088617737819</c:v>
                </c:pt>
                <c:pt idx="65">
                  <c:v>104.07159609712743</c:v>
                </c:pt>
                <c:pt idx="66">
                  <c:v>104.01133539190921</c:v>
                </c:pt>
                <c:pt idx="67">
                  <c:v>103.97665471529574</c:v>
                </c:pt>
                <c:pt idx="68">
                  <c:v>104.20353322246221</c:v>
                </c:pt>
                <c:pt idx="69">
                  <c:v>104.57110237986886</c:v>
                </c:pt>
                <c:pt idx="70">
                  <c:v>104.90443315673893</c:v>
                </c:pt>
                <c:pt idx="71">
                  <c:v>104.80858400296518</c:v>
                </c:pt>
                <c:pt idx="72">
                  <c:v>104.84730103496878</c:v>
                </c:pt>
                <c:pt idx="73">
                  <c:v>105.05830091372563</c:v>
                </c:pt>
                <c:pt idx="74">
                  <c:v>105.25849364943765</c:v>
                </c:pt>
                <c:pt idx="75">
                  <c:v>105.34206680940662</c:v>
                </c:pt>
                <c:pt idx="76">
                  <c:v>104.9971232238501</c:v>
                </c:pt>
                <c:pt idx="77">
                  <c:v>104.83725708972933</c:v>
                </c:pt>
                <c:pt idx="78">
                  <c:v>104.58013874902305</c:v>
                </c:pt>
                <c:pt idx="79">
                  <c:v>104.25675865092957</c:v>
                </c:pt>
                <c:pt idx="80">
                  <c:v>103.89768585795552</c:v>
                </c:pt>
                <c:pt idx="81">
                  <c:v>103.83579764379387</c:v>
                </c:pt>
                <c:pt idx="82">
                  <c:v>103.77682380075917</c:v>
                </c:pt>
                <c:pt idx="83">
                  <c:v>103.98609741952384</c:v>
                </c:pt>
                <c:pt idx="84">
                  <c:v>103.69587173502175</c:v>
                </c:pt>
                <c:pt idx="85">
                  <c:v>103.50775217886894</c:v>
                </c:pt>
                <c:pt idx="86">
                  <c:v>103.32068271396106</c:v>
                </c:pt>
                <c:pt idx="87">
                  <c:v>103.52405727135698</c:v>
                </c:pt>
                <c:pt idx="88">
                  <c:v>103.89734336094513</c:v>
                </c:pt>
                <c:pt idx="89">
                  <c:v>104.17680124625451</c:v>
                </c:pt>
                <c:pt idx="90">
                  <c:v>104.44709283666508</c:v>
                </c:pt>
                <c:pt idx="91">
                  <c:v>104.28821105313921</c:v>
                </c:pt>
                <c:pt idx="92">
                  <c:v>104.21099807163279</c:v>
                </c:pt>
                <c:pt idx="93">
                  <c:v>103.7271596889463</c:v>
                </c:pt>
                <c:pt idx="94">
                  <c:v>103.58149781480779</c:v>
                </c:pt>
                <c:pt idx="95">
                  <c:v>103.33319225173587</c:v>
                </c:pt>
                <c:pt idx="96">
                  <c:v>103.3564623386247</c:v>
                </c:pt>
                <c:pt idx="97">
                  <c:v>103.3311986258223</c:v>
                </c:pt>
                <c:pt idx="98">
                  <c:v>103.13717045166305</c:v>
                </c:pt>
                <c:pt idx="99">
                  <c:v>102.97883057154763</c:v>
                </c:pt>
                <c:pt idx="100">
                  <c:v>102.76370412944236</c:v>
                </c:pt>
                <c:pt idx="101">
                  <c:v>102.63113934210985</c:v>
                </c:pt>
                <c:pt idx="102">
                  <c:v>102.59514242346158</c:v>
                </c:pt>
                <c:pt idx="103">
                  <c:v>102.67053186174462</c:v>
                </c:pt>
                <c:pt idx="104">
                  <c:v>102.85448590619103</c:v>
                </c:pt>
                <c:pt idx="105">
                  <c:v>102.75527389709281</c:v>
                </c:pt>
                <c:pt idx="106">
                  <c:v>102.75703313992513</c:v>
                </c:pt>
                <c:pt idx="107">
                  <c:v>102.70734579791808</c:v>
                </c:pt>
                <c:pt idx="108">
                  <c:v>102.77200293038713</c:v>
                </c:pt>
                <c:pt idx="109">
                  <c:v>102.9011768140188</c:v>
                </c:pt>
                <c:pt idx="110">
                  <c:v>102.81478658652095</c:v>
                </c:pt>
                <c:pt idx="111">
                  <c:v>102.7826182417712</c:v>
                </c:pt>
                <c:pt idx="112">
                  <c:v>102.47801300376921</c:v>
                </c:pt>
                <c:pt idx="113">
                  <c:v>102.52273480611746</c:v>
                </c:pt>
                <c:pt idx="114">
                  <c:v>102.43712767769158</c:v>
                </c:pt>
                <c:pt idx="115">
                  <c:v>102.77640511097593</c:v>
                </c:pt>
                <c:pt idx="116">
                  <c:v>103.02755003196158</c:v>
                </c:pt>
                <c:pt idx="117">
                  <c:v>103.1314041893325</c:v>
                </c:pt>
                <c:pt idx="118">
                  <c:v>102.93206455680762</c:v>
                </c:pt>
                <c:pt idx="119">
                  <c:v>102.89137007478375</c:v>
                </c:pt>
                <c:pt idx="120">
                  <c:v>102.82976462510122</c:v>
                </c:pt>
                <c:pt idx="121">
                  <c:v>102.7649637309965</c:v>
                </c:pt>
                <c:pt idx="122">
                  <c:v>102.27405170927737</c:v>
                </c:pt>
                <c:pt idx="123">
                  <c:v>102.09463016064778</c:v>
                </c:pt>
                <c:pt idx="124">
                  <c:v>101.93836601802951</c:v>
                </c:pt>
                <c:pt idx="125">
                  <c:v>102.02587043278304</c:v>
                </c:pt>
                <c:pt idx="126">
                  <c:v>102.10537014203074</c:v>
                </c:pt>
                <c:pt idx="127">
                  <c:v>102.16430967483279</c:v>
                </c:pt>
                <c:pt idx="128">
                  <c:v>102.01460585638013</c:v>
                </c:pt>
                <c:pt idx="129">
                  <c:v>101.78239408584341</c:v>
                </c:pt>
                <c:pt idx="130">
                  <c:v>102.06098159353986</c:v>
                </c:pt>
                <c:pt idx="131">
                  <c:v>102.20064470159525</c:v>
                </c:pt>
                <c:pt idx="132">
                  <c:v>102.32966904709139</c:v>
                </c:pt>
                <c:pt idx="133">
                  <c:v>101.86622879359504</c:v>
                </c:pt>
                <c:pt idx="134">
                  <c:v>101.73838393619825</c:v>
                </c:pt>
                <c:pt idx="135">
                  <c:v>101.56245126599215</c:v>
                </c:pt>
                <c:pt idx="136">
                  <c:v>101.47724371315199</c:v>
                </c:pt>
                <c:pt idx="137">
                  <c:v>101.29425924446552</c:v>
                </c:pt>
                <c:pt idx="138">
                  <c:v>101.35533982476134</c:v>
                </c:pt>
                <c:pt idx="139">
                  <c:v>101.10989855796099</c:v>
                </c:pt>
                <c:pt idx="140">
                  <c:v>101.14113668293594</c:v>
                </c:pt>
                <c:pt idx="141">
                  <c:v>100.85358751985956</c:v>
                </c:pt>
                <c:pt idx="142">
                  <c:v>101.45393644409434</c:v>
                </c:pt>
                <c:pt idx="143">
                  <c:v>101.66312313326394</c:v>
                </c:pt>
                <c:pt idx="144">
                  <c:v>101.87869090271084</c:v>
                </c:pt>
                <c:pt idx="145">
                  <c:v>101.65642712848187</c:v>
                </c:pt>
                <c:pt idx="146">
                  <c:v>101.61998400621614</c:v>
                </c:pt>
                <c:pt idx="147">
                  <c:v>101.55146442580035</c:v>
                </c:pt>
                <c:pt idx="148">
                  <c:v>101.49843521020007</c:v>
                </c:pt>
                <c:pt idx="149">
                  <c:v>101.02081988784381</c:v>
                </c:pt>
                <c:pt idx="150">
                  <c:v>100.91313398042898</c:v>
                </c:pt>
                <c:pt idx="151">
                  <c:v>100.4299983195407</c:v>
                </c:pt>
                <c:pt idx="152">
                  <c:v>100.51094457319009</c:v>
                </c:pt>
                <c:pt idx="153">
                  <c:v>100.37065050824411</c:v>
                </c:pt>
                <c:pt idx="154">
                  <c:v>100.29122410205694</c:v>
                </c:pt>
                <c:pt idx="155">
                  <c:v>99.909775312648776</c:v>
                </c:pt>
                <c:pt idx="156">
                  <c:v>99.285658504428739</c:v>
                </c:pt>
                <c:pt idx="157">
                  <c:v>99.405449997498508</c:v>
                </c:pt>
                <c:pt idx="158">
                  <c:v>99.526683876229114</c:v>
                </c:pt>
                <c:pt idx="159">
                  <c:v>100.02347856454783</c:v>
                </c:pt>
                <c:pt idx="160">
                  <c:v>99.862996467368006</c:v>
                </c:pt>
                <c:pt idx="161">
                  <c:v>99.859299347339928</c:v>
                </c:pt>
                <c:pt idx="162">
                  <c:v>99.867726751988201</c:v>
                </c:pt>
                <c:pt idx="163">
                  <c:v>99.631802344826141</c:v>
                </c:pt>
                <c:pt idx="164">
                  <c:v>99.308691372942505</c:v>
                </c:pt>
                <c:pt idx="165">
                  <c:v>98.650891256581929</c:v>
                </c:pt>
                <c:pt idx="166">
                  <c:v>98.722694888198461</c:v>
                </c:pt>
                <c:pt idx="167">
                  <c:v>98.670141249122608</c:v>
                </c:pt>
                <c:pt idx="168">
                  <c:v>98.906253421245154</c:v>
                </c:pt>
                <c:pt idx="169">
                  <c:v>98.6170742588519</c:v>
                </c:pt>
              </c:numCache>
            </c:numRef>
          </c:val>
          <c:smooth val="0"/>
          <c:extLst>
            <c:ext xmlns:c16="http://schemas.microsoft.com/office/drawing/2014/chart" uri="{C3380CC4-5D6E-409C-BE32-E72D297353CC}">
              <c16:uniqueId val="{00000006-2A38-4C33-BB71-26892EF7963C}"/>
            </c:ext>
          </c:extLst>
        </c:ser>
        <c:ser>
          <c:idx val="4"/>
          <c:order val="5"/>
          <c:tx>
            <c:strRef>
              <c:f>'Body weight relative'!$B$234</c:f>
              <c:strCache>
                <c:ptCount val="1"/>
                <c:pt idx="0">
                  <c:v>RES-010 + Semaglutide G3</c:v>
                </c:pt>
              </c:strCache>
            </c:strRef>
          </c:tx>
          <c:spPr>
            <a:ln w="28575" cap="rnd">
              <a:solidFill>
                <a:srgbClr val="FFC000"/>
              </a:solidFill>
              <a:round/>
            </a:ln>
            <a:effectLst/>
          </c:spPr>
          <c:marker>
            <c:symbol val="none"/>
          </c:marker>
          <c:val>
            <c:numRef>
              <c:f>'Body weight relative'!$F$275:$FT$275</c:f>
              <c:numCache>
                <c:formatCode>0.00</c:formatCode>
                <c:ptCount val="171"/>
                <c:pt idx="0">
                  <c:v>98.90555555555558</c:v>
                </c:pt>
                <c:pt idx="1">
                  <c:v>98.858333333333348</c:v>
                </c:pt>
                <c:pt idx="2">
                  <c:v>98.844444444444449</c:v>
                </c:pt>
                <c:pt idx="3">
                  <c:v>99.209259259259269</c:v>
                </c:pt>
                <c:pt idx="4">
                  <c:v>98.503703703703692</c:v>
                </c:pt>
                <c:pt idx="5">
                  <c:v>97.138888888888872</c:v>
                </c:pt>
                <c:pt idx="6">
                  <c:v>94.577777777777783</c:v>
                </c:pt>
                <c:pt idx="7">
                  <c:v>92.516666666666666</c:v>
                </c:pt>
                <c:pt idx="8">
                  <c:v>90.30925925925925</c:v>
                </c:pt>
                <c:pt idx="9">
                  <c:v>88.188888888888869</c:v>
                </c:pt>
                <c:pt idx="10">
                  <c:v>86.035185185185185</c:v>
                </c:pt>
                <c:pt idx="11">
                  <c:v>84.688888888888883</c:v>
                </c:pt>
                <c:pt idx="12">
                  <c:v>83.659259259259258</c:v>
                </c:pt>
                <c:pt idx="13">
                  <c:v>83.125925925925927</c:v>
                </c:pt>
                <c:pt idx="14">
                  <c:v>82.69259259259259</c:v>
                </c:pt>
                <c:pt idx="15">
                  <c:v>82.379629629629633</c:v>
                </c:pt>
                <c:pt idx="16">
                  <c:v>82.044444444444451</c:v>
                </c:pt>
                <c:pt idx="17">
                  <c:v>81.561111111111117</c:v>
                </c:pt>
                <c:pt idx="18">
                  <c:v>81.338888888888903</c:v>
                </c:pt>
                <c:pt idx="19">
                  <c:v>81.264814814814827</c:v>
                </c:pt>
                <c:pt idx="20">
                  <c:v>81.438888888888883</c:v>
                </c:pt>
                <c:pt idx="21">
                  <c:v>81.775925925925932</c:v>
                </c:pt>
                <c:pt idx="22">
                  <c:v>81.851851851851848</c:v>
                </c:pt>
                <c:pt idx="23">
                  <c:v>81.62777777777778</c:v>
                </c:pt>
                <c:pt idx="24">
                  <c:v>81.525925925925918</c:v>
                </c:pt>
                <c:pt idx="25">
                  <c:v>81.618518518518513</c:v>
                </c:pt>
                <c:pt idx="26">
                  <c:v>81.522222222222226</c:v>
                </c:pt>
                <c:pt idx="27">
                  <c:v>81.127777777777794</c:v>
                </c:pt>
                <c:pt idx="28">
                  <c:v>80.811111111111117</c:v>
                </c:pt>
                <c:pt idx="29">
                  <c:v>80.527777777777786</c:v>
                </c:pt>
                <c:pt idx="30">
                  <c:v>80.246296296296293</c:v>
                </c:pt>
                <c:pt idx="31">
                  <c:v>79.80740740740741</c:v>
                </c:pt>
                <c:pt idx="32">
                  <c:v>79.792592592592584</c:v>
                </c:pt>
                <c:pt idx="33">
                  <c:v>80.118518518518513</c:v>
                </c:pt>
                <c:pt idx="34">
                  <c:v>80.366666666666674</c:v>
                </c:pt>
                <c:pt idx="35">
                  <c:v>80.094444444444449</c:v>
                </c:pt>
                <c:pt idx="36">
                  <c:v>79.590740740740742</c:v>
                </c:pt>
                <c:pt idx="37">
                  <c:v>79.081481481481489</c:v>
                </c:pt>
                <c:pt idx="38">
                  <c:v>78.931481481481498</c:v>
                </c:pt>
                <c:pt idx="39">
                  <c:v>79.038888888888906</c:v>
                </c:pt>
                <c:pt idx="40">
                  <c:v>79.27222222222224</c:v>
                </c:pt>
                <c:pt idx="41">
                  <c:v>79.56851851851853</c:v>
                </c:pt>
                <c:pt idx="42">
                  <c:v>79.507407407407428</c:v>
                </c:pt>
                <c:pt idx="43">
                  <c:v>79.401851851851859</c:v>
                </c:pt>
                <c:pt idx="44">
                  <c:v>79.196296296296296</c:v>
                </c:pt>
                <c:pt idx="45">
                  <c:v>79.025925925925918</c:v>
                </c:pt>
                <c:pt idx="46">
                  <c:v>79.044444444444437</c:v>
                </c:pt>
                <c:pt idx="47">
                  <c:v>79.427777777777763</c:v>
                </c:pt>
                <c:pt idx="48">
                  <c:v>79.764814814814812</c:v>
                </c:pt>
                <c:pt idx="49">
                  <c:v>79.851851851851848</c:v>
                </c:pt>
                <c:pt idx="50">
                  <c:v>79.579629629629636</c:v>
                </c:pt>
                <c:pt idx="51">
                  <c:v>79.433333333333351</c:v>
                </c:pt>
                <c:pt idx="52">
                  <c:v>79.427777777777791</c:v>
                </c:pt>
                <c:pt idx="53">
                  <c:v>79.574074074074076</c:v>
                </c:pt>
                <c:pt idx="54">
                  <c:v>79.685185185185176</c:v>
                </c:pt>
                <c:pt idx="55">
                  <c:v>79.753703703703692</c:v>
                </c:pt>
                <c:pt idx="56">
                  <c:v>79.749999999999986</c:v>
                </c:pt>
                <c:pt idx="57">
                  <c:v>79.542592592592598</c:v>
                </c:pt>
                <c:pt idx="58">
                  <c:v>79.850000000000009</c:v>
                </c:pt>
                <c:pt idx="59">
                  <c:v>80.12777777777778</c:v>
                </c:pt>
                <c:pt idx="60">
                  <c:v>80.520370370370372</c:v>
                </c:pt>
                <c:pt idx="61">
                  <c:v>80.36666666666666</c:v>
                </c:pt>
                <c:pt idx="62">
                  <c:v>80.148148148148152</c:v>
                </c:pt>
                <c:pt idx="63">
                  <c:v>79.957407407407402</c:v>
                </c:pt>
                <c:pt idx="64">
                  <c:v>79.829629629629622</c:v>
                </c:pt>
                <c:pt idx="65">
                  <c:v>79.883333333333326</c:v>
                </c:pt>
                <c:pt idx="66">
                  <c:v>79.675925925925924</c:v>
                </c:pt>
                <c:pt idx="67">
                  <c:v>79.69259259259259</c:v>
                </c:pt>
                <c:pt idx="68">
                  <c:v>79.800000000000011</c:v>
                </c:pt>
                <c:pt idx="69">
                  <c:v>80.183333333333337</c:v>
                </c:pt>
                <c:pt idx="70">
                  <c:v>80.385185185185193</c:v>
                </c:pt>
                <c:pt idx="71">
                  <c:v>80.172222222222217</c:v>
                </c:pt>
                <c:pt idx="72">
                  <c:v>79.938888888888883</c:v>
                </c:pt>
                <c:pt idx="73">
                  <c:v>79.664814814814818</c:v>
                </c:pt>
                <c:pt idx="74">
                  <c:v>79.464814814814829</c:v>
                </c:pt>
                <c:pt idx="75">
                  <c:v>79.225925925925935</c:v>
                </c:pt>
                <c:pt idx="76">
                  <c:v>79.112962962962968</c:v>
                </c:pt>
                <c:pt idx="77">
                  <c:v>79.07037037037037</c:v>
                </c:pt>
                <c:pt idx="78">
                  <c:v>79.348148148148141</c:v>
                </c:pt>
                <c:pt idx="79">
                  <c:v>79.916666666666671</c:v>
                </c:pt>
                <c:pt idx="80">
                  <c:v>80.335185185185182</c:v>
                </c:pt>
                <c:pt idx="81">
                  <c:v>80.629629629629619</c:v>
                </c:pt>
                <c:pt idx="82">
                  <c:v>80.612962962962953</c:v>
                </c:pt>
                <c:pt idx="83">
                  <c:v>80.827777777777769</c:v>
                </c:pt>
                <c:pt idx="84">
                  <c:v>80.61666666666666</c:v>
                </c:pt>
                <c:pt idx="85">
                  <c:v>80.444444444444443</c:v>
                </c:pt>
                <c:pt idx="86">
                  <c:v>80.022222222222226</c:v>
                </c:pt>
                <c:pt idx="87">
                  <c:v>79.912962962962965</c:v>
                </c:pt>
                <c:pt idx="88">
                  <c:v>79.964814814814815</c:v>
                </c:pt>
                <c:pt idx="89">
                  <c:v>80.131481481481487</c:v>
                </c:pt>
                <c:pt idx="90">
                  <c:v>80.214814814814815</c:v>
                </c:pt>
                <c:pt idx="91">
                  <c:v>80.455555555555563</c:v>
                </c:pt>
                <c:pt idx="92">
                  <c:v>80.92962962962963</c:v>
                </c:pt>
                <c:pt idx="93">
                  <c:v>81.592592592592595</c:v>
                </c:pt>
                <c:pt idx="94">
                  <c:v>81.648148148148152</c:v>
                </c:pt>
                <c:pt idx="95">
                  <c:v>81.561111111111117</c:v>
                </c:pt>
                <c:pt idx="96">
                  <c:v>81.616666666666674</c:v>
                </c:pt>
                <c:pt idx="97">
                  <c:v>81.851851851851848</c:v>
                </c:pt>
                <c:pt idx="98">
                  <c:v>81.811111111111117</c:v>
                </c:pt>
                <c:pt idx="99">
                  <c:v>81.420370370370378</c:v>
                </c:pt>
                <c:pt idx="100">
                  <c:v>81.157407407407405</c:v>
                </c:pt>
                <c:pt idx="101">
                  <c:v>81.033333333333317</c:v>
                </c:pt>
                <c:pt idx="102">
                  <c:v>81.222222222222229</c:v>
                </c:pt>
                <c:pt idx="103">
                  <c:v>81.340740740740742</c:v>
                </c:pt>
                <c:pt idx="104">
                  <c:v>81.298148148148144</c:v>
                </c:pt>
                <c:pt idx="105">
                  <c:v>81.30185185185185</c:v>
                </c:pt>
                <c:pt idx="106">
                  <c:v>81.227777777777789</c:v>
                </c:pt>
                <c:pt idx="107">
                  <c:v>81.403703703703698</c:v>
                </c:pt>
                <c:pt idx="108">
                  <c:v>81.292592592592598</c:v>
                </c:pt>
                <c:pt idx="109">
                  <c:v>81.662962962962965</c:v>
                </c:pt>
                <c:pt idx="110">
                  <c:v>81.69814814814815</c:v>
                </c:pt>
                <c:pt idx="111">
                  <c:v>81.670370370370378</c:v>
                </c:pt>
                <c:pt idx="112">
                  <c:v>81.216666666666654</c:v>
                </c:pt>
                <c:pt idx="113">
                  <c:v>80.964814814814815</c:v>
                </c:pt>
                <c:pt idx="114">
                  <c:v>80.735185185185188</c:v>
                </c:pt>
                <c:pt idx="115">
                  <c:v>80.442592592592604</c:v>
                </c:pt>
                <c:pt idx="116">
                  <c:v>80.44259259259259</c:v>
                </c:pt>
                <c:pt idx="117">
                  <c:v>80.314814814814824</c:v>
                </c:pt>
                <c:pt idx="118">
                  <c:v>80.590740740740742</c:v>
                </c:pt>
                <c:pt idx="119">
                  <c:v>80.7</c:v>
                </c:pt>
                <c:pt idx="120">
                  <c:v>80.981481481481509</c:v>
                </c:pt>
                <c:pt idx="121">
                  <c:v>80.824074074074076</c:v>
                </c:pt>
                <c:pt idx="122">
                  <c:v>80.940740740740736</c:v>
                </c:pt>
                <c:pt idx="123">
                  <c:v>81.077777777777769</c:v>
                </c:pt>
                <c:pt idx="124">
                  <c:v>81.294444444444437</c:v>
                </c:pt>
                <c:pt idx="125">
                  <c:v>81.231481481481481</c:v>
                </c:pt>
                <c:pt idx="126">
                  <c:v>80.885185185185193</c:v>
                </c:pt>
                <c:pt idx="127">
                  <c:v>80.537037037037024</c:v>
                </c:pt>
                <c:pt idx="128">
                  <c:v>80.19814814814815</c:v>
                </c:pt>
                <c:pt idx="129">
                  <c:v>80.042592592592598</c:v>
                </c:pt>
                <c:pt idx="130">
                  <c:v>80.207407407407416</c:v>
                </c:pt>
                <c:pt idx="131">
                  <c:v>80.546296296296305</c:v>
                </c:pt>
                <c:pt idx="132">
                  <c:v>81.020370370370372</c:v>
                </c:pt>
                <c:pt idx="133">
                  <c:v>81.183333333333351</c:v>
                </c:pt>
                <c:pt idx="134">
                  <c:v>81.044444444444466</c:v>
                </c:pt>
                <c:pt idx="135">
                  <c:v>80.848148148148155</c:v>
                </c:pt>
                <c:pt idx="136">
                  <c:v>80.672222222222217</c:v>
                </c:pt>
                <c:pt idx="137">
                  <c:v>80.8</c:v>
                </c:pt>
                <c:pt idx="138">
                  <c:v>81.392592592592607</c:v>
                </c:pt>
                <c:pt idx="139">
                  <c:v>81.553703703703704</c:v>
                </c:pt>
                <c:pt idx="140">
                  <c:v>81.779629629629639</c:v>
                </c:pt>
                <c:pt idx="141">
                  <c:v>81.496296296296293</c:v>
                </c:pt>
                <c:pt idx="142">
                  <c:v>81.325925925925915</c:v>
                </c:pt>
                <c:pt idx="143">
                  <c:v>80.857407407407393</c:v>
                </c:pt>
                <c:pt idx="144">
                  <c:v>80.275925925925932</c:v>
                </c:pt>
                <c:pt idx="145">
                  <c:v>79.896296296296313</c:v>
                </c:pt>
                <c:pt idx="146">
                  <c:v>79.805555555555557</c:v>
                </c:pt>
                <c:pt idx="147">
                  <c:v>80.035185185185185</c:v>
                </c:pt>
                <c:pt idx="148">
                  <c:v>80.151851851851859</c:v>
                </c:pt>
                <c:pt idx="149">
                  <c:v>80.494444444444454</c:v>
                </c:pt>
                <c:pt idx="150">
                  <c:v>80.605555555555569</c:v>
                </c:pt>
                <c:pt idx="151">
                  <c:v>80.903703703703698</c:v>
                </c:pt>
                <c:pt idx="152">
                  <c:v>80.846296296296302</c:v>
                </c:pt>
                <c:pt idx="153">
                  <c:v>80.853703703703715</c:v>
                </c:pt>
                <c:pt idx="154">
                  <c:v>80.805555555555557</c:v>
                </c:pt>
                <c:pt idx="155">
                  <c:v>80.677777777777791</c:v>
                </c:pt>
                <c:pt idx="156">
                  <c:v>80.553703703703718</c:v>
                </c:pt>
                <c:pt idx="157">
                  <c:v>80.87222222222222</c:v>
                </c:pt>
                <c:pt idx="158">
                  <c:v>81.227777777777774</c:v>
                </c:pt>
                <c:pt idx="159">
                  <c:v>81.17407407407407</c:v>
                </c:pt>
                <c:pt idx="160">
                  <c:v>80.990740740740748</c:v>
                </c:pt>
                <c:pt idx="161">
                  <c:v>80.733333333333334</c:v>
                </c:pt>
                <c:pt idx="162">
                  <c:v>80.761111111111106</c:v>
                </c:pt>
                <c:pt idx="163">
                  <c:v>80.711111111111109</c:v>
                </c:pt>
                <c:pt idx="164">
                  <c:v>80.837037037037035</c:v>
                </c:pt>
                <c:pt idx="165">
                  <c:v>80.718518518518522</c:v>
                </c:pt>
                <c:pt idx="166">
                  <c:v>80.720370370370389</c:v>
                </c:pt>
                <c:pt idx="167">
                  <c:v>80.214814814814815</c:v>
                </c:pt>
                <c:pt idx="168">
                  <c:v>80.69259259259259</c:v>
                </c:pt>
                <c:pt idx="169">
                  <c:v>80.462962962962976</c:v>
                </c:pt>
                <c:pt idx="170">
                  <c:v>80.316666666666663</c:v>
                </c:pt>
              </c:numCache>
            </c:numRef>
          </c:val>
          <c:smooth val="0"/>
          <c:extLst>
            <c:ext xmlns:c16="http://schemas.microsoft.com/office/drawing/2014/chart" uri="{C3380CC4-5D6E-409C-BE32-E72D297353CC}">
              <c16:uniqueId val="{00000007-2A38-4C33-BB71-26892EF7963C}"/>
            </c:ext>
          </c:extLst>
        </c:ser>
        <c:dLbls>
          <c:showLegendKey val="0"/>
          <c:showVal val="0"/>
          <c:showCatName val="0"/>
          <c:showSerName val="0"/>
          <c:showPercent val="0"/>
          <c:showBubbleSize val="0"/>
        </c:dLbls>
        <c:smooth val="0"/>
        <c:axId val="219753472"/>
        <c:axId val="221203456"/>
        <c:extLst>
          <c:ext xmlns:c15="http://schemas.microsoft.com/office/drawing/2012/chart" uri="{02D57815-91ED-43cb-92C2-25804820EDAC}">
            <c15:filteredLineSeries>
              <c15:ser>
                <c:idx val="0"/>
                <c:order val="1"/>
                <c:tx>
                  <c:strRef>
                    <c:extLst>
                      <c:ext uri="{02D57815-91ED-43cb-92C2-25804820EDAC}">
                        <c15:formulaRef>
                          <c15:sqref>'Body weight relative'!$B$232</c15:sqref>
                        </c15:formulaRef>
                      </c:ext>
                    </c:extLst>
                    <c:strCache>
                      <c:ptCount val="1"/>
                      <c:pt idx="0">
                        <c:v>DIO-NASH Vehicle G3</c:v>
                      </c:pt>
                    </c:strCache>
                  </c:strRef>
                </c:tx>
                <c:spPr>
                  <a:ln w="28575" cap="rnd">
                    <a:solidFill>
                      <a:schemeClr val="bg1">
                        <a:lumMod val="65000"/>
                      </a:schemeClr>
                    </a:solidFill>
                    <a:round/>
                  </a:ln>
                  <a:effectLst/>
                </c:spPr>
                <c:marker>
                  <c:symbol val="none"/>
                </c:marker>
                <c:cat>
                  <c:strRef>
                    <c:extLst>
                      <c:ext uri="{02D57815-91ED-43cb-92C2-25804820EDAC}">
                        <c15:formulaRef>
                          <c15:sqref>'Body weight relative'!$F$1:$FS$1</c15:sqref>
                        </c15:formulaRef>
                      </c:ext>
                    </c:extLst>
                    <c:strCache>
                      <c:ptCount val="170"/>
                      <c:pt idx="0">
                        <c:v>-3</c:v>
                      </c:pt>
                      <c:pt idx="1">
                        <c:v>-2</c:v>
                      </c:pt>
                      <c:pt idx="2">
                        <c:v>-1</c:v>
                      </c:pt>
                      <c:pt idx="3">
                        <c:v>1</c:v>
                      </c:pt>
                      <c:pt idx="4">
                        <c:v>2</c:v>
                      </c:pt>
                      <c:pt idx="5">
                        <c:v>3</c:v>
                      </c:pt>
                      <c:pt idx="6">
                        <c:v>4</c:v>
                      </c:pt>
                      <c:pt idx="7">
                        <c:v>5</c:v>
                      </c:pt>
                      <c:pt idx="8">
                        <c:v>6</c:v>
                      </c:pt>
                      <c:pt idx="9">
                        <c:v>7</c:v>
                      </c:pt>
                      <c:pt idx="10">
                        <c:v>8</c:v>
                      </c:pt>
                      <c:pt idx="11">
                        <c:v>9</c:v>
                      </c:pt>
                      <c:pt idx="12">
                        <c:v>10</c:v>
                      </c:pt>
                      <c:pt idx="13">
                        <c:v>11</c:v>
                      </c:pt>
                      <c:pt idx="14">
                        <c:v>12</c:v>
                      </c:pt>
                      <c:pt idx="15">
                        <c:v>13</c:v>
                      </c:pt>
                      <c:pt idx="16">
                        <c:v>14</c:v>
                      </c:pt>
                      <c:pt idx="17">
                        <c:v>15</c:v>
                      </c:pt>
                      <c:pt idx="18">
                        <c:v>16</c:v>
                      </c:pt>
                      <c:pt idx="19">
                        <c:v>17</c:v>
                      </c:pt>
                      <c:pt idx="20">
                        <c:v>18</c:v>
                      </c:pt>
                      <c:pt idx="21">
                        <c:v>19</c:v>
                      </c:pt>
                      <c:pt idx="22">
                        <c:v>20</c:v>
                      </c:pt>
                      <c:pt idx="23">
                        <c:v>21</c:v>
                      </c:pt>
                      <c:pt idx="24">
                        <c:v>22</c:v>
                      </c:pt>
                      <c:pt idx="25">
                        <c:v>23</c:v>
                      </c:pt>
                      <c:pt idx="26">
                        <c:v>24</c:v>
                      </c:pt>
                      <c:pt idx="27">
                        <c:v>25</c:v>
                      </c:pt>
                      <c:pt idx="28">
                        <c:v>26</c:v>
                      </c:pt>
                      <c:pt idx="29">
                        <c:v>27</c:v>
                      </c:pt>
                      <c:pt idx="30">
                        <c:v>28</c:v>
                      </c:pt>
                      <c:pt idx="31">
                        <c:v>29</c:v>
                      </c:pt>
                      <c:pt idx="32">
                        <c:v>30</c:v>
                      </c:pt>
                      <c:pt idx="33">
                        <c:v>31</c:v>
                      </c:pt>
                      <c:pt idx="34">
                        <c:v>32</c:v>
                      </c:pt>
                      <c:pt idx="35">
                        <c:v>33</c:v>
                      </c:pt>
                      <c:pt idx="36">
                        <c:v>34</c:v>
                      </c:pt>
                      <c:pt idx="37">
                        <c:v>35</c:v>
                      </c:pt>
                      <c:pt idx="38">
                        <c:v>36</c:v>
                      </c:pt>
                      <c:pt idx="39">
                        <c:v>37</c:v>
                      </c:pt>
                      <c:pt idx="40">
                        <c:v>38</c:v>
                      </c:pt>
                      <c:pt idx="41">
                        <c:v>39</c:v>
                      </c:pt>
                      <c:pt idx="42">
                        <c:v>40</c:v>
                      </c:pt>
                      <c:pt idx="43">
                        <c:v>41</c:v>
                      </c:pt>
                      <c:pt idx="44">
                        <c:v>42</c:v>
                      </c:pt>
                      <c:pt idx="45">
                        <c:v>43</c:v>
                      </c:pt>
                      <c:pt idx="46">
                        <c:v>44</c:v>
                      </c:pt>
                      <c:pt idx="47">
                        <c:v>45</c:v>
                      </c:pt>
                      <c:pt idx="48">
                        <c:v>46</c:v>
                      </c:pt>
                      <c:pt idx="49">
                        <c:v>47</c:v>
                      </c:pt>
                      <c:pt idx="50">
                        <c:v>48</c:v>
                      </c:pt>
                      <c:pt idx="51">
                        <c:v>49</c:v>
                      </c:pt>
                      <c:pt idx="52">
                        <c:v>50</c:v>
                      </c:pt>
                      <c:pt idx="53">
                        <c:v>51</c:v>
                      </c:pt>
                      <c:pt idx="54">
                        <c:v>52</c:v>
                      </c:pt>
                      <c:pt idx="55">
                        <c:v>53</c:v>
                      </c:pt>
                      <c:pt idx="56">
                        <c:v>54</c:v>
                      </c:pt>
                      <c:pt idx="57">
                        <c:v>55</c:v>
                      </c:pt>
                      <c:pt idx="58">
                        <c:v>56</c:v>
                      </c:pt>
                      <c:pt idx="59">
                        <c:v>57</c:v>
                      </c:pt>
                      <c:pt idx="60">
                        <c:v>58</c:v>
                      </c:pt>
                      <c:pt idx="61">
                        <c:v>59</c:v>
                      </c:pt>
                      <c:pt idx="62">
                        <c:v>60</c:v>
                      </c:pt>
                      <c:pt idx="63">
                        <c:v>61</c:v>
                      </c:pt>
                      <c:pt idx="64">
                        <c:v>62</c:v>
                      </c:pt>
                      <c:pt idx="65">
                        <c:v>63</c:v>
                      </c:pt>
                      <c:pt idx="66">
                        <c:v>64</c:v>
                      </c:pt>
                      <c:pt idx="67">
                        <c:v>65</c:v>
                      </c:pt>
                      <c:pt idx="68">
                        <c:v>66</c:v>
                      </c:pt>
                      <c:pt idx="69">
                        <c:v>67</c:v>
                      </c:pt>
                      <c:pt idx="70">
                        <c:v>68</c:v>
                      </c:pt>
                      <c:pt idx="71">
                        <c:v>69</c:v>
                      </c:pt>
                      <c:pt idx="72">
                        <c:v>70</c:v>
                      </c:pt>
                      <c:pt idx="73">
                        <c:v>71</c:v>
                      </c:pt>
                      <c:pt idx="74">
                        <c:v>72</c:v>
                      </c:pt>
                      <c:pt idx="75">
                        <c:v>73</c:v>
                      </c:pt>
                      <c:pt idx="76">
                        <c:v>74</c:v>
                      </c:pt>
                      <c:pt idx="77">
                        <c:v>75</c:v>
                      </c:pt>
                      <c:pt idx="78">
                        <c:v>76</c:v>
                      </c:pt>
                      <c:pt idx="79">
                        <c:v>77</c:v>
                      </c:pt>
                      <c:pt idx="80">
                        <c:v>78</c:v>
                      </c:pt>
                      <c:pt idx="81">
                        <c:v>79</c:v>
                      </c:pt>
                      <c:pt idx="82">
                        <c:v>80</c:v>
                      </c:pt>
                      <c:pt idx="83">
                        <c:v>81</c:v>
                      </c:pt>
                      <c:pt idx="84">
                        <c:v>82</c:v>
                      </c:pt>
                      <c:pt idx="85">
                        <c:v>83</c:v>
                      </c:pt>
                      <c:pt idx="86">
                        <c:v>84</c:v>
                      </c:pt>
                      <c:pt idx="87">
                        <c:v>85</c:v>
                      </c:pt>
                      <c:pt idx="88">
                        <c:v>86</c:v>
                      </c:pt>
                      <c:pt idx="89">
                        <c:v>87</c:v>
                      </c:pt>
                      <c:pt idx="90">
                        <c:v>88</c:v>
                      </c:pt>
                      <c:pt idx="91">
                        <c:v>89</c:v>
                      </c:pt>
                      <c:pt idx="92">
                        <c:v>90</c:v>
                      </c:pt>
                      <c:pt idx="93">
                        <c:v>91</c:v>
                      </c:pt>
                      <c:pt idx="94">
                        <c:v>92</c:v>
                      </c:pt>
                      <c:pt idx="95">
                        <c:v>93</c:v>
                      </c:pt>
                      <c:pt idx="96">
                        <c:v>94</c:v>
                      </c:pt>
                      <c:pt idx="97">
                        <c:v>95</c:v>
                      </c:pt>
                      <c:pt idx="98">
                        <c:v>96</c:v>
                      </c:pt>
                      <c:pt idx="99">
                        <c:v>97</c:v>
                      </c:pt>
                      <c:pt idx="100">
                        <c:v>98</c:v>
                      </c:pt>
                      <c:pt idx="101">
                        <c:v>99</c:v>
                      </c:pt>
                      <c:pt idx="102">
                        <c:v>100</c:v>
                      </c:pt>
                      <c:pt idx="103">
                        <c:v>101</c:v>
                      </c:pt>
                      <c:pt idx="104">
                        <c:v>102</c:v>
                      </c:pt>
                      <c:pt idx="105">
                        <c:v>103</c:v>
                      </c:pt>
                      <c:pt idx="106">
                        <c:v>104</c:v>
                      </c:pt>
                      <c:pt idx="107">
                        <c:v>105</c:v>
                      </c:pt>
                      <c:pt idx="108">
                        <c:v>106</c:v>
                      </c:pt>
                      <c:pt idx="109">
                        <c:v>107</c:v>
                      </c:pt>
                      <c:pt idx="110">
                        <c:v>108</c:v>
                      </c:pt>
                      <c:pt idx="111">
                        <c:v>109</c:v>
                      </c:pt>
                      <c:pt idx="112">
                        <c:v>110</c:v>
                      </c:pt>
                      <c:pt idx="113">
                        <c:v>111</c:v>
                      </c:pt>
                      <c:pt idx="114">
                        <c:v>112</c:v>
                      </c:pt>
                      <c:pt idx="115">
                        <c:v>113</c:v>
                      </c:pt>
                      <c:pt idx="116">
                        <c:v>114</c:v>
                      </c:pt>
                      <c:pt idx="117">
                        <c:v>115</c:v>
                      </c:pt>
                      <c:pt idx="118">
                        <c:v>116</c:v>
                      </c:pt>
                      <c:pt idx="119">
                        <c:v>117</c:v>
                      </c:pt>
                      <c:pt idx="120">
                        <c:v>118</c:v>
                      </c:pt>
                      <c:pt idx="121">
                        <c:v>119</c:v>
                      </c:pt>
                      <c:pt idx="122">
                        <c:v>120</c:v>
                      </c:pt>
                      <c:pt idx="123">
                        <c:v>121</c:v>
                      </c:pt>
                      <c:pt idx="124">
                        <c:v>122</c:v>
                      </c:pt>
                      <c:pt idx="125">
                        <c:v>123</c:v>
                      </c:pt>
                      <c:pt idx="126">
                        <c:v>124</c:v>
                      </c:pt>
                      <c:pt idx="127">
                        <c:v>125</c:v>
                      </c:pt>
                      <c:pt idx="128">
                        <c:v>126</c:v>
                      </c:pt>
                      <c:pt idx="129">
                        <c:v>127</c:v>
                      </c:pt>
                      <c:pt idx="130">
                        <c:v>128</c:v>
                      </c:pt>
                      <c:pt idx="131">
                        <c:v>129</c:v>
                      </c:pt>
                      <c:pt idx="132">
                        <c:v>130</c:v>
                      </c:pt>
                      <c:pt idx="133">
                        <c:v>131</c:v>
                      </c:pt>
                      <c:pt idx="134">
                        <c:v>132</c:v>
                      </c:pt>
                      <c:pt idx="135">
                        <c:v>133</c:v>
                      </c:pt>
                      <c:pt idx="136">
                        <c:v>134</c:v>
                      </c:pt>
                      <c:pt idx="137">
                        <c:v>135</c:v>
                      </c:pt>
                      <c:pt idx="138">
                        <c:v>136</c:v>
                      </c:pt>
                      <c:pt idx="139">
                        <c:v>137</c:v>
                      </c:pt>
                      <c:pt idx="140">
                        <c:v>138</c:v>
                      </c:pt>
                      <c:pt idx="141">
                        <c:v>139</c:v>
                      </c:pt>
                      <c:pt idx="142">
                        <c:v>140</c:v>
                      </c:pt>
                      <c:pt idx="143">
                        <c:v>141</c:v>
                      </c:pt>
                      <c:pt idx="144">
                        <c:v>142</c:v>
                      </c:pt>
                      <c:pt idx="145">
                        <c:v>143</c:v>
                      </c:pt>
                      <c:pt idx="146">
                        <c:v>144</c:v>
                      </c:pt>
                      <c:pt idx="147">
                        <c:v>145</c:v>
                      </c:pt>
                      <c:pt idx="148">
                        <c:v>146</c:v>
                      </c:pt>
                      <c:pt idx="149">
                        <c:v>147</c:v>
                      </c:pt>
                      <c:pt idx="150">
                        <c:v>148</c:v>
                      </c:pt>
                      <c:pt idx="151">
                        <c:v>149</c:v>
                      </c:pt>
                      <c:pt idx="152">
                        <c:v>150</c:v>
                      </c:pt>
                      <c:pt idx="153">
                        <c:v>151</c:v>
                      </c:pt>
                      <c:pt idx="154">
                        <c:v>152</c:v>
                      </c:pt>
                      <c:pt idx="155">
                        <c:v>153</c:v>
                      </c:pt>
                      <c:pt idx="156">
                        <c:v>154</c:v>
                      </c:pt>
                      <c:pt idx="157">
                        <c:v>155</c:v>
                      </c:pt>
                      <c:pt idx="158">
                        <c:v>156</c:v>
                      </c:pt>
                      <c:pt idx="159">
                        <c:v>157</c:v>
                      </c:pt>
                      <c:pt idx="160">
                        <c:v>158</c:v>
                      </c:pt>
                      <c:pt idx="161">
                        <c:v>159</c:v>
                      </c:pt>
                      <c:pt idx="162">
                        <c:v>160</c:v>
                      </c:pt>
                      <c:pt idx="163">
                        <c:v>161</c:v>
                      </c:pt>
                      <c:pt idx="164">
                        <c:v>162</c:v>
                      </c:pt>
                      <c:pt idx="165">
                        <c:v>163</c:v>
                      </c:pt>
                      <c:pt idx="166">
                        <c:v>164</c:v>
                      </c:pt>
                      <c:pt idx="167">
                        <c:v>165</c:v>
                      </c:pt>
                      <c:pt idx="168">
                        <c:v>166</c:v>
                      </c:pt>
                      <c:pt idx="169">
                        <c:v>167</c:v>
                      </c:pt>
                    </c:strCache>
                  </c:strRef>
                </c:cat>
                <c:val>
                  <c:numRef>
                    <c:extLst>
                      <c:ext uri="{02D57815-91ED-43cb-92C2-25804820EDAC}">
                        <c15:formulaRef>
                          <c15:sqref>'Body weight relative'!$F$273:$FT$273</c15:sqref>
                        </c15:formulaRef>
                      </c:ext>
                    </c:extLst>
                    <c:numCache>
                      <c:formatCode>0.00</c:formatCode>
                      <c:ptCount val="171"/>
                      <c:pt idx="0">
                        <c:v>98.838888888888889</c:v>
                      </c:pt>
                      <c:pt idx="1">
                        <c:v>98.883333333333326</c:v>
                      </c:pt>
                      <c:pt idx="2">
                        <c:v>99.172222222222217</c:v>
                      </c:pt>
                      <c:pt idx="3">
                        <c:v>99.55925925925925</c:v>
                      </c:pt>
                      <c:pt idx="4">
                        <c:v>99.951851851851856</c:v>
                      </c:pt>
                      <c:pt idx="5">
                        <c:v>100.1388888888889</c:v>
                      </c:pt>
                      <c:pt idx="6">
                        <c:v>100.45185185185187</c:v>
                      </c:pt>
                      <c:pt idx="7">
                        <c:v>100.84444444444445</c:v>
                      </c:pt>
                      <c:pt idx="8">
                        <c:v>101.1574074074074</c:v>
                      </c:pt>
                      <c:pt idx="9">
                        <c:v>101.33333333333333</c:v>
                      </c:pt>
                      <c:pt idx="10">
                        <c:v>101.33888888888889</c:v>
                      </c:pt>
                      <c:pt idx="11">
                        <c:v>101.64629629629628</c:v>
                      </c:pt>
                      <c:pt idx="12">
                        <c:v>101.83333333333333</c:v>
                      </c:pt>
                      <c:pt idx="13">
                        <c:v>102</c:v>
                      </c:pt>
                      <c:pt idx="14">
                        <c:v>101.9537037037037</c:v>
                      </c:pt>
                      <c:pt idx="15">
                        <c:v>102</c:v>
                      </c:pt>
                      <c:pt idx="16">
                        <c:v>102.04259259259258</c:v>
                      </c:pt>
                      <c:pt idx="17">
                        <c:v>101.94444444444446</c:v>
                      </c:pt>
                      <c:pt idx="18">
                        <c:v>101.90185185185186</c:v>
                      </c:pt>
                      <c:pt idx="19">
                        <c:v>101.89629629629628</c:v>
                      </c:pt>
                      <c:pt idx="20">
                        <c:v>102.18333333333332</c:v>
                      </c:pt>
                      <c:pt idx="21">
                        <c:v>102.31296296296294</c:v>
                      </c:pt>
                      <c:pt idx="22">
                        <c:v>102.5685185185185</c:v>
                      </c:pt>
                      <c:pt idx="23">
                        <c:v>102.5222222222222</c:v>
                      </c:pt>
                      <c:pt idx="24">
                        <c:v>102.71851851851851</c:v>
                      </c:pt>
                      <c:pt idx="25">
                        <c:v>102.93333333333332</c:v>
                      </c:pt>
                      <c:pt idx="26">
                        <c:v>103.43703703703703</c:v>
                      </c:pt>
                      <c:pt idx="27">
                        <c:v>103.72407407407407</c:v>
                      </c:pt>
                      <c:pt idx="28">
                        <c:v>103.87777777777778</c:v>
                      </c:pt>
                      <c:pt idx="29">
                        <c:v>103.6574074074074</c:v>
                      </c:pt>
                      <c:pt idx="30">
                        <c:v>103.56111111111112</c:v>
                      </c:pt>
                      <c:pt idx="31">
                        <c:v>103.37037037037038</c:v>
                      </c:pt>
                      <c:pt idx="32">
                        <c:v>103.68888888888888</c:v>
                      </c:pt>
                      <c:pt idx="33">
                        <c:v>104.09444444444445</c:v>
                      </c:pt>
                      <c:pt idx="34">
                        <c:v>104.5425925925926</c:v>
                      </c:pt>
                      <c:pt idx="35">
                        <c:v>104.50555555555555</c:v>
                      </c:pt>
                      <c:pt idx="36">
                        <c:v>104.57222222222221</c:v>
                      </c:pt>
                      <c:pt idx="37">
                        <c:v>104.55</c:v>
                      </c:pt>
                      <c:pt idx="38">
                        <c:v>104.62037037037037</c:v>
                      </c:pt>
                      <c:pt idx="39">
                        <c:v>104.57037037037037</c:v>
                      </c:pt>
                      <c:pt idx="40">
                        <c:v>104.77592592592593</c:v>
                      </c:pt>
                      <c:pt idx="41">
                        <c:v>105.32777777777778</c:v>
                      </c:pt>
                      <c:pt idx="42">
                        <c:v>105.65555555555555</c:v>
                      </c:pt>
                      <c:pt idx="43">
                        <c:v>105.82037037037037</c:v>
                      </c:pt>
                      <c:pt idx="44">
                        <c:v>105.67222222222222</c:v>
                      </c:pt>
                      <c:pt idx="45">
                        <c:v>105.68703703703704</c:v>
                      </c:pt>
                      <c:pt idx="46">
                        <c:v>105.99814814814818</c:v>
                      </c:pt>
                      <c:pt idx="47">
                        <c:v>106.10185185185186</c:v>
                      </c:pt>
                      <c:pt idx="48">
                        <c:v>106.41666666666669</c:v>
                      </c:pt>
                      <c:pt idx="49">
                        <c:v>106.56296296296297</c:v>
                      </c:pt>
                      <c:pt idx="50">
                        <c:v>106.72037037037036</c:v>
                      </c:pt>
                      <c:pt idx="51">
                        <c:v>106.57037037037037</c:v>
                      </c:pt>
                      <c:pt idx="52">
                        <c:v>106.34074074074074</c:v>
                      </c:pt>
                      <c:pt idx="53">
                        <c:v>106.64259259259261</c:v>
                      </c:pt>
                      <c:pt idx="54">
                        <c:v>107.00370370370371</c:v>
                      </c:pt>
                      <c:pt idx="55">
                        <c:v>107.38148148148149</c:v>
                      </c:pt>
                      <c:pt idx="56">
                        <c:v>107.32037037037037</c:v>
                      </c:pt>
                      <c:pt idx="57">
                        <c:v>107.19814814814815</c:v>
                      </c:pt>
                      <c:pt idx="58">
                        <c:v>107.29259259259258</c:v>
                      </c:pt>
                      <c:pt idx="59">
                        <c:v>107.8462962962963</c:v>
                      </c:pt>
                      <c:pt idx="60">
                        <c:v>108.35000000000001</c:v>
                      </c:pt>
                      <c:pt idx="61">
                        <c:v>108.61111111111113</c:v>
                      </c:pt>
                      <c:pt idx="62">
                        <c:v>108.47777777777777</c:v>
                      </c:pt>
                      <c:pt idx="63">
                        <c:v>108.46111111111111</c:v>
                      </c:pt>
                      <c:pt idx="64">
                        <c:v>108.47222222222223</c:v>
                      </c:pt>
                      <c:pt idx="65">
                        <c:v>108.60000000000001</c:v>
                      </c:pt>
                      <c:pt idx="66">
                        <c:v>108.48333333333335</c:v>
                      </c:pt>
                      <c:pt idx="67">
                        <c:v>108.67962962962963</c:v>
                      </c:pt>
                      <c:pt idx="68">
                        <c:v>108.9074074074074</c:v>
                      </c:pt>
                      <c:pt idx="69">
                        <c:v>109.38148148148149</c:v>
                      </c:pt>
                      <c:pt idx="70">
                        <c:v>109.45</c:v>
                      </c:pt>
                      <c:pt idx="71">
                        <c:v>109.30740740740741</c:v>
                      </c:pt>
                      <c:pt idx="72">
                        <c:v>109.27222222222223</c:v>
                      </c:pt>
                      <c:pt idx="73">
                        <c:v>109.10740740740739</c:v>
                      </c:pt>
                      <c:pt idx="74">
                        <c:v>109.05740740740741</c:v>
                      </c:pt>
                      <c:pt idx="75">
                        <c:v>108.96481481481482</c:v>
                      </c:pt>
                      <c:pt idx="76">
                        <c:v>109.19074074074074</c:v>
                      </c:pt>
                      <c:pt idx="77">
                        <c:v>109.28333333333335</c:v>
                      </c:pt>
                      <c:pt idx="78">
                        <c:v>109.44814814814815</c:v>
                      </c:pt>
                      <c:pt idx="79">
                        <c:v>109.97592592592594</c:v>
                      </c:pt>
                      <c:pt idx="80">
                        <c:v>110.63148148148149</c:v>
                      </c:pt>
                      <c:pt idx="81">
                        <c:v>111.11111111111113</c:v>
                      </c:pt>
                      <c:pt idx="82">
                        <c:v>111.51851851851852</c:v>
                      </c:pt>
                      <c:pt idx="83">
                        <c:v>111.88518518518519</c:v>
                      </c:pt>
                      <c:pt idx="84">
                        <c:v>112.29074074074073</c:v>
                      </c:pt>
                      <c:pt idx="85">
                        <c:v>112.32222222222224</c:v>
                      </c:pt>
                      <c:pt idx="86">
                        <c:v>112.32037037037037</c:v>
                      </c:pt>
                      <c:pt idx="87">
                        <c:v>112.03333333333335</c:v>
                      </c:pt>
                      <c:pt idx="88">
                        <c:v>111.80925925925925</c:v>
                      </c:pt>
                      <c:pt idx="89">
                        <c:v>111.61296296296297</c:v>
                      </c:pt>
                      <c:pt idx="90">
                        <c:v>111.49259259259259</c:v>
                      </c:pt>
                      <c:pt idx="91">
                        <c:v>111.47962962962963</c:v>
                      </c:pt>
                      <c:pt idx="92">
                        <c:v>112.00185185185187</c:v>
                      </c:pt>
                      <c:pt idx="93">
                        <c:v>112.75925925925925</c:v>
                      </c:pt>
                      <c:pt idx="94">
                        <c:v>113.36481481481481</c:v>
                      </c:pt>
                      <c:pt idx="95">
                        <c:v>113.52962962962961</c:v>
                      </c:pt>
                      <c:pt idx="96">
                        <c:v>113.73703703703704</c:v>
                      </c:pt>
                      <c:pt idx="97">
                        <c:v>114.08703703703702</c:v>
                      </c:pt>
                      <c:pt idx="98">
                        <c:v>114.31111111111112</c:v>
                      </c:pt>
                      <c:pt idx="99">
                        <c:v>114.1814814814815</c:v>
                      </c:pt>
                      <c:pt idx="100">
                        <c:v>113.9037037037037</c:v>
                      </c:pt>
                      <c:pt idx="101">
                        <c:v>113.5537037037037</c:v>
                      </c:pt>
                      <c:pt idx="102">
                        <c:v>113.86296296296295</c:v>
                      </c:pt>
                      <c:pt idx="103">
                        <c:v>114.17222222222222</c:v>
                      </c:pt>
                      <c:pt idx="104">
                        <c:v>114.68333333333332</c:v>
                      </c:pt>
                      <c:pt idx="105">
                        <c:v>114.80740740740741</c:v>
                      </c:pt>
                      <c:pt idx="106">
                        <c:v>114.82222222222224</c:v>
                      </c:pt>
                      <c:pt idx="107">
                        <c:v>114.72777777777777</c:v>
                      </c:pt>
                      <c:pt idx="108">
                        <c:v>114.63703703703705</c:v>
                      </c:pt>
                      <c:pt idx="109">
                        <c:v>115.12962962962962</c:v>
                      </c:pt>
                      <c:pt idx="110">
                        <c:v>115.57592592592592</c:v>
                      </c:pt>
                      <c:pt idx="111">
                        <c:v>115.88148148148146</c:v>
                      </c:pt>
                      <c:pt idx="112">
                        <c:v>115.8425925925926</c:v>
                      </c:pt>
                      <c:pt idx="113">
                        <c:v>115.67407407407408</c:v>
                      </c:pt>
                      <c:pt idx="114">
                        <c:v>115.48333333333335</c:v>
                      </c:pt>
                      <c:pt idx="115">
                        <c:v>115.21296296296298</c:v>
                      </c:pt>
                      <c:pt idx="116">
                        <c:v>115.18888888888888</c:v>
                      </c:pt>
                      <c:pt idx="117">
                        <c:v>115.15185185185184</c:v>
                      </c:pt>
                      <c:pt idx="118">
                        <c:v>115.6537037037037</c:v>
                      </c:pt>
                      <c:pt idx="119">
                        <c:v>116.20185185185186</c:v>
                      </c:pt>
                      <c:pt idx="120">
                        <c:v>116.88888888888887</c:v>
                      </c:pt>
                      <c:pt idx="121">
                        <c:v>117.03888888888889</c:v>
                      </c:pt>
                      <c:pt idx="122">
                        <c:v>117.0962962962963</c:v>
                      </c:pt>
                      <c:pt idx="123">
                        <c:v>117.37592592592593</c:v>
                      </c:pt>
                      <c:pt idx="124">
                        <c:v>117.43333333333334</c:v>
                      </c:pt>
                      <c:pt idx="125">
                        <c:v>117.5814814814815</c:v>
                      </c:pt>
                      <c:pt idx="126">
                        <c:v>117.58888888888892</c:v>
                      </c:pt>
                      <c:pt idx="127">
                        <c:v>117.50740740740743</c:v>
                      </c:pt>
                      <c:pt idx="128">
                        <c:v>117.47407407407407</c:v>
                      </c:pt>
                      <c:pt idx="129">
                        <c:v>117.39629629629628</c:v>
                      </c:pt>
                      <c:pt idx="130">
                        <c:v>117.47777777777776</c:v>
                      </c:pt>
                      <c:pt idx="131">
                        <c:v>117.79444444444444</c:v>
                      </c:pt>
                      <c:pt idx="132">
                        <c:v>118.15555555555555</c:v>
                      </c:pt>
                      <c:pt idx="133">
                        <c:v>118.61111111111113</c:v>
                      </c:pt>
                      <c:pt idx="134">
                        <c:v>118.50555555555557</c:v>
                      </c:pt>
                      <c:pt idx="135">
                        <c:v>118.36296296296297</c:v>
                      </c:pt>
                      <c:pt idx="136">
                        <c:v>118.2</c:v>
                      </c:pt>
                      <c:pt idx="137">
                        <c:v>118.4537037037037</c:v>
                      </c:pt>
                      <c:pt idx="138">
                        <c:v>118.69074074074074</c:v>
                      </c:pt>
                      <c:pt idx="139">
                        <c:v>118.87777777777778</c:v>
                      </c:pt>
                      <c:pt idx="140">
                        <c:v>118.83703703703704</c:v>
                      </c:pt>
                      <c:pt idx="141">
                        <c:v>118.67037037037038</c:v>
                      </c:pt>
                      <c:pt idx="142">
                        <c:v>118.75185185185187</c:v>
                      </c:pt>
                      <c:pt idx="143">
                        <c:v>118.54444444444444</c:v>
                      </c:pt>
                      <c:pt idx="144">
                        <c:v>118.51481481481481</c:v>
                      </c:pt>
                      <c:pt idx="145">
                        <c:v>118.08148148148148</c:v>
                      </c:pt>
                      <c:pt idx="146">
                        <c:v>118.44444444444444</c:v>
                      </c:pt>
                      <c:pt idx="147">
                        <c:v>118.66851851851851</c:v>
                      </c:pt>
                      <c:pt idx="148">
                        <c:v>118.89444444444445</c:v>
                      </c:pt>
                      <c:pt idx="149">
                        <c:v>118.84814814814816</c:v>
                      </c:pt>
                      <c:pt idx="150">
                        <c:v>118.95555555555556</c:v>
                      </c:pt>
                      <c:pt idx="151">
                        <c:v>119.14074074074074</c:v>
                      </c:pt>
                      <c:pt idx="152">
                        <c:v>119.08148148148148</c:v>
                      </c:pt>
                      <c:pt idx="153">
                        <c:v>118.86296296296295</c:v>
                      </c:pt>
                      <c:pt idx="154">
                        <c:v>118.65925925925926</c:v>
                      </c:pt>
                      <c:pt idx="155">
                        <c:v>118.32407407407408</c:v>
                      </c:pt>
                      <c:pt idx="156">
                        <c:v>117.95740740740742</c:v>
                      </c:pt>
                      <c:pt idx="157">
                        <c:v>118.05</c:v>
                      </c:pt>
                      <c:pt idx="158">
                        <c:v>118.38518518518516</c:v>
                      </c:pt>
                      <c:pt idx="159">
                        <c:v>118.68518518518518</c:v>
                      </c:pt>
                      <c:pt idx="160">
                        <c:v>118.77407407407406</c:v>
                      </c:pt>
                      <c:pt idx="161">
                        <c:v>118.67962962962963</c:v>
                      </c:pt>
                      <c:pt idx="162">
                        <c:v>118.4777777777778</c:v>
                      </c:pt>
                      <c:pt idx="163">
                        <c:v>118.41111111111111</c:v>
                      </c:pt>
                      <c:pt idx="164">
                        <c:v>118.65000000000002</c:v>
                      </c:pt>
                      <c:pt idx="165">
                        <c:v>119.10185185185185</c:v>
                      </c:pt>
                      <c:pt idx="166">
                        <c:v>118.96666666666665</c:v>
                      </c:pt>
                      <c:pt idx="167">
                        <c:v>118.70555555555556</c:v>
                      </c:pt>
                      <c:pt idx="168">
                        <c:v>118.44814814814815</c:v>
                      </c:pt>
                      <c:pt idx="169">
                        <c:v>118.46111111111111</c:v>
                      </c:pt>
                      <c:pt idx="170">
                        <c:v>117.6648148148148</c:v>
                      </c:pt>
                    </c:numCache>
                  </c:numRef>
                </c:val>
                <c:smooth val="0"/>
                <c:extLst>
                  <c:ext xmlns:c16="http://schemas.microsoft.com/office/drawing/2014/chart" uri="{C3380CC4-5D6E-409C-BE32-E72D297353CC}">
                    <c16:uniqueId val="{00000002-2A38-4C33-BB71-26892EF7963C}"/>
                  </c:ext>
                </c:extLst>
              </c15:ser>
            </c15:filteredLineSeries>
            <c15:filteredLineSeries>
              <c15:ser>
                <c:idx val="3"/>
                <c:order val="2"/>
                <c:tx>
                  <c:strRef>
                    <c:extLst xmlns:c15="http://schemas.microsoft.com/office/drawing/2012/chart">
                      <c:ext xmlns:c15="http://schemas.microsoft.com/office/drawing/2012/chart" uri="{02D57815-91ED-43cb-92C2-25804820EDAC}">
                        <c15:formulaRef>
                          <c15:sqref>'Body weight relative'!$B$135</c15:sqref>
                        </c15:formulaRef>
                      </c:ext>
                    </c:extLst>
                    <c:strCache>
                      <c:ptCount val="1"/>
                      <c:pt idx="0">
                        <c:v>Semaglutide G2</c:v>
                      </c:pt>
                    </c:strCache>
                  </c:strRef>
                </c:tx>
                <c:spPr>
                  <a:ln w="28575" cap="rnd">
                    <a:solidFill>
                      <a:schemeClr val="accent6">
                        <a:lumMod val="60000"/>
                        <a:lumOff val="40000"/>
                      </a:schemeClr>
                    </a:solidFill>
                    <a:round/>
                  </a:ln>
                  <a:effectLst/>
                </c:spPr>
                <c:marker>
                  <c:symbol val="none"/>
                </c:marker>
                <c:dPt>
                  <c:idx val="47"/>
                  <c:bubble3D val="0"/>
                  <c:extLst xmlns:c15="http://schemas.microsoft.com/office/drawing/2012/chart">
                    <c:ext xmlns:c16="http://schemas.microsoft.com/office/drawing/2014/chart" uri="{C3380CC4-5D6E-409C-BE32-E72D297353CC}">
                      <c16:uniqueId val="{00000003-2A38-4C33-BB71-26892EF7963C}"/>
                    </c:ext>
                  </c:extLst>
                </c:dPt>
                <c:cat>
                  <c:strRef>
                    <c:extLst xmlns:c15="http://schemas.microsoft.com/office/drawing/2012/chart">
                      <c:ext xmlns:c15="http://schemas.microsoft.com/office/drawing/2012/chart" uri="{02D57815-91ED-43cb-92C2-25804820EDAC}">
                        <c15:formulaRef>
                          <c15:sqref>'Body weight relative'!$F$1:$FS$1</c15:sqref>
                        </c15:formulaRef>
                      </c:ext>
                    </c:extLst>
                    <c:strCache>
                      <c:ptCount val="170"/>
                      <c:pt idx="0">
                        <c:v>-3</c:v>
                      </c:pt>
                      <c:pt idx="1">
                        <c:v>-2</c:v>
                      </c:pt>
                      <c:pt idx="2">
                        <c:v>-1</c:v>
                      </c:pt>
                      <c:pt idx="3">
                        <c:v>1</c:v>
                      </c:pt>
                      <c:pt idx="4">
                        <c:v>2</c:v>
                      </c:pt>
                      <c:pt idx="5">
                        <c:v>3</c:v>
                      </c:pt>
                      <c:pt idx="6">
                        <c:v>4</c:v>
                      </c:pt>
                      <c:pt idx="7">
                        <c:v>5</c:v>
                      </c:pt>
                      <c:pt idx="8">
                        <c:v>6</c:v>
                      </c:pt>
                      <c:pt idx="9">
                        <c:v>7</c:v>
                      </c:pt>
                      <c:pt idx="10">
                        <c:v>8</c:v>
                      </c:pt>
                      <c:pt idx="11">
                        <c:v>9</c:v>
                      </c:pt>
                      <c:pt idx="12">
                        <c:v>10</c:v>
                      </c:pt>
                      <c:pt idx="13">
                        <c:v>11</c:v>
                      </c:pt>
                      <c:pt idx="14">
                        <c:v>12</c:v>
                      </c:pt>
                      <c:pt idx="15">
                        <c:v>13</c:v>
                      </c:pt>
                      <c:pt idx="16">
                        <c:v>14</c:v>
                      </c:pt>
                      <c:pt idx="17">
                        <c:v>15</c:v>
                      </c:pt>
                      <c:pt idx="18">
                        <c:v>16</c:v>
                      </c:pt>
                      <c:pt idx="19">
                        <c:v>17</c:v>
                      </c:pt>
                      <c:pt idx="20">
                        <c:v>18</c:v>
                      </c:pt>
                      <c:pt idx="21">
                        <c:v>19</c:v>
                      </c:pt>
                      <c:pt idx="22">
                        <c:v>20</c:v>
                      </c:pt>
                      <c:pt idx="23">
                        <c:v>21</c:v>
                      </c:pt>
                      <c:pt idx="24">
                        <c:v>22</c:v>
                      </c:pt>
                      <c:pt idx="25">
                        <c:v>23</c:v>
                      </c:pt>
                      <c:pt idx="26">
                        <c:v>24</c:v>
                      </c:pt>
                      <c:pt idx="27">
                        <c:v>25</c:v>
                      </c:pt>
                      <c:pt idx="28">
                        <c:v>26</c:v>
                      </c:pt>
                      <c:pt idx="29">
                        <c:v>27</c:v>
                      </c:pt>
                      <c:pt idx="30">
                        <c:v>28</c:v>
                      </c:pt>
                      <c:pt idx="31">
                        <c:v>29</c:v>
                      </c:pt>
                      <c:pt idx="32">
                        <c:v>30</c:v>
                      </c:pt>
                      <c:pt idx="33">
                        <c:v>31</c:v>
                      </c:pt>
                      <c:pt idx="34">
                        <c:v>32</c:v>
                      </c:pt>
                      <c:pt idx="35">
                        <c:v>33</c:v>
                      </c:pt>
                      <c:pt idx="36">
                        <c:v>34</c:v>
                      </c:pt>
                      <c:pt idx="37">
                        <c:v>35</c:v>
                      </c:pt>
                      <c:pt idx="38">
                        <c:v>36</c:v>
                      </c:pt>
                      <c:pt idx="39">
                        <c:v>37</c:v>
                      </c:pt>
                      <c:pt idx="40">
                        <c:v>38</c:v>
                      </c:pt>
                      <c:pt idx="41">
                        <c:v>39</c:v>
                      </c:pt>
                      <c:pt idx="42">
                        <c:v>40</c:v>
                      </c:pt>
                      <c:pt idx="43">
                        <c:v>41</c:v>
                      </c:pt>
                      <c:pt idx="44">
                        <c:v>42</c:v>
                      </c:pt>
                      <c:pt idx="45">
                        <c:v>43</c:v>
                      </c:pt>
                      <c:pt idx="46">
                        <c:v>44</c:v>
                      </c:pt>
                      <c:pt idx="47">
                        <c:v>45</c:v>
                      </c:pt>
                      <c:pt idx="48">
                        <c:v>46</c:v>
                      </c:pt>
                      <c:pt idx="49">
                        <c:v>47</c:v>
                      </c:pt>
                      <c:pt idx="50">
                        <c:v>48</c:v>
                      </c:pt>
                      <c:pt idx="51">
                        <c:v>49</c:v>
                      </c:pt>
                      <c:pt idx="52">
                        <c:v>50</c:v>
                      </c:pt>
                      <c:pt idx="53">
                        <c:v>51</c:v>
                      </c:pt>
                      <c:pt idx="54">
                        <c:v>52</c:v>
                      </c:pt>
                      <c:pt idx="55">
                        <c:v>53</c:v>
                      </c:pt>
                      <c:pt idx="56">
                        <c:v>54</c:v>
                      </c:pt>
                      <c:pt idx="57">
                        <c:v>55</c:v>
                      </c:pt>
                      <c:pt idx="58">
                        <c:v>56</c:v>
                      </c:pt>
                      <c:pt idx="59">
                        <c:v>57</c:v>
                      </c:pt>
                      <c:pt idx="60">
                        <c:v>58</c:v>
                      </c:pt>
                      <c:pt idx="61">
                        <c:v>59</c:v>
                      </c:pt>
                      <c:pt idx="62">
                        <c:v>60</c:v>
                      </c:pt>
                      <c:pt idx="63">
                        <c:v>61</c:v>
                      </c:pt>
                      <c:pt idx="64">
                        <c:v>62</c:v>
                      </c:pt>
                      <c:pt idx="65">
                        <c:v>63</c:v>
                      </c:pt>
                      <c:pt idx="66">
                        <c:v>64</c:v>
                      </c:pt>
                      <c:pt idx="67">
                        <c:v>65</c:v>
                      </c:pt>
                      <c:pt idx="68">
                        <c:v>66</c:v>
                      </c:pt>
                      <c:pt idx="69">
                        <c:v>67</c:v>
                      </c:pt>
                      <c:pt idx="70">
                        <c:v>68</c:v>
                      </c:pt>
                      <c:pt idx="71">
                        <c:v>69</c:v>
                      </c:pt>
                      <c:pt idx="72">
                        <c:v>70</c:v>
                      </c:pt>
                      <c:pt idx="73">
                        <c:v>71</c:v>
                      </c:pt>
                      <c:pt idx="74">
                        <c:v>72</c:v>
                      </c:pt>
                      <c:pt idx="75">
                        <c:v>73</c:v>
                      </c:pt>
                      <c:pt idx="76">
                        <c:v>74</c:v>
                      </c:pt>
                      <c:pt idx="77">
                        <c:v>75</c:v>
                      </c:pt>
                      <c:pt idx="78">
                        <c:v>76</c:v>
                      </c:pt>
                      <c:pt idx="79">
                        <c:v>77</c:v>
                      </c:pt>
                      <c:pt idx="80">
                        <c:v>78</c:v>
                      </c:pt>
                      <c:pt idx="81">
                        <c:v>79</c:v>
                      </c:pt>
                      <c:pt idx="82">
                        <c:v>80</c:v>
                      </c:pt>
                      <c:pt idx="83">
                        <c:v>81</c:v>
                      </c:pt>
                      <c:pt idx="84">
                        <c:v>82</c:v>
                      </c:pt>
                      <c:pt idx="85">
                        <c:v>83</c:v>
                      </c:pt>
                      <c:pt idx="86">
                        <c:v>84</c:v>
                      </c:pt>
                      <c:pt idx="87">
                        <c:v>85</c:v>
                      </c:pt>
                      <c:pt idx="88">
                        <c:v>86</c:v>
                      </c:pt>
                      <c:pt idx="89">
                        <c:v>87</c:v>
                      </c:pt>
                      <c:pt idx="90">
                        <c:v>88</c:v>
                      </c:pt>
                      <c:pt idx="91">
                        <c:v>89</c:v>
                      </c:pt>
                      <c:pt idx="92">
                        <c:v>90</c:v>
                      </c:pt>
                      <c:pt idx="93">
                        <c:v>91</c:v>
                      </c:pt>
                      <c:pt idx="94">
                        <c:v>92</c:v>
                      </c:pt>
                      <c:pt idx="95">
                        <c:v>93</c:v>
                      </c:pt>
                      <c:pt idx="96">
                        <c:v>94</c:v>
                      </c:pt>
                      <c:pt idx="97">
                        <c:v>95</c:v>
                      </c:pt>
                      <c:pt idx="98">
                        <c:v>96</c:v>
                      </c:pt>
                      <c:pt idx="99">
                        <c:v>97</c:v>
                      </c:pt>
                      <c:pt idx="100">
                        <c:v>98</c:v>
                      </c:pt>
                      <c:pt idx="101">
                        <c:v>99</c:v>
                      </c:pt>
                      <c:pt idx="102">
                        <c:v>100</c:v>
                      </c:pt>
                      <c:pt idx="103">
                        <c:v>101</c:v>
                      </c:pt>
                      <c:pt idx="104">
                        <c:v>102</c:v>
                      </c:pt>
                      <c:pt idx="105">
                        <c:v>103</c:v>
                      </c:pt>
                      <c:pt idx="106">
                        <c:v>104</c:v>
                      </c:pt>
                      <c:pt idx="107">
                        <c:v>105</c:v>
                      </c:pt>
                      <c:pt idx="108">
                        <c:v>106</c:v>
                      </c:pt>
                      <c:pt idx="109">
                        <c:v>107</c:v>
                      </c:pt>
                      <c:pt idx="110">
                        <c:v>108</c:v>
                      </c:pt>
                      <c:pt idx="111">
                        <c:v>109</c:v>
                      </c:pt>
                      <c:pt idx="112">
                        <c:v>110</c:v>
                      </c:pt>
                      <c:pt idx="113">
                        <c:v>111</c:v>
                      </c:pt>
                      <c:pt idx="114">
                        <c:v>112</c:v>
                      </c:pt>
                      <c:pt idx="115">
                        <c:v>113</c:v>
                      </c:pt>
                      <c:pt idx="116">
                        <c:v>114</c:v>
                      </c:pt>
                      <c:pt idx="117">
                        <c:v>115</c:v>
                      </c:pt>
                      <c:pt idx="118">
                        <c:v>116</c:v>
                      </c:pt>
                      <c:pt idx="119">
                        <c:v>117</c:v>
                      </c:pt>
                      <c:pt idx="120">
                        <c:v>118</c:v>
                      </c:pt>
                      <c:pt idx="121">
                        <c:v>119</c:v>
                      </c:pt>
                      <c:pt idx="122">
                        <c:v>120</c:v>
                      </c:pt>
                      <c:pt idx="123">
                        <c:v>121</c:v>
                      </c:pt>
                      <c:pt idx="124">
                        <c:v>122</c:v>
                      </c:pt>
                      <c:pt idx="125">
                        <c:v>123</c:v>
                      </c:pt>
                      <c:pt idx="126">
                        <c:v>124</c:v>
                      </c:pt>
                      <c:pt idx="127">
                        <c:v>125</c:v>
                      </c:pt>
                      <c:pt idx="128">
                        <c:v>126</c:v>
                      </c:pt>
                      <c:pt idx="129">
                        <c:v>127</c:v>
                      </c:pt>
                      <c:pt idx="130">
                        <c:v>128</c:v>
                      </c:pt>
                      <c:pt idx="131">
                        <c:v>129</c:v>
                      </c:pt>
                      <c:pt idx="132">
                        <c:v>130</c:v>
                      </c:pt>
                      <c:pt idx="133">
                        <c:v>131</c:v>
                      </c:pt>
                      <c:pt idx="134">
                        <c:v>132</c:v>
                      </c:pt>
                      <c:pt idx="135">
                        <c:v>133</c:v>
                      </c:pt>
                      <c:pt idx="136">
                        <c:v>134</c:v>
                      </c:pt>
                      <c:pt idx="137">
                        <c:v>135</c:v>
                      </c:pt>
                      <c:pt idx="138">
                        <c:v>136</c:v>
                      </c:pt>
                      <c:pt idx="139">
                        <c:v>137</c:v>
                      </c:pt>
                      <c:pt idx="140">
                        <c:v>138</c:v>
                      </c:pt>
                      <c:pt idx="141">
                        <c:v>139</c:v>
                      </c:pt>
                      <c:pt idx="142">
                        <c:v>140</c:v>
                      </c:pt>
                      <c:pt idx="143">
                        <c:v>141</c:v>
                      </c:pt>
                      <c:pt idx="144">
                        <c:v>142</c:v>
                      </c:pt>
                      <c:pt idx="145">
                        <c:v>143</c:v>
                      </c:pt>
                      <c:pt idx="146">
                        <c:v>144</c:v>
                      </c:pt>
                      <c:pt idx="147">
                        <c:v>145</c:v>
                      </c:pt>
                      <c:pt idx="148">
                        <c:v>146</c:v>
                      </c:pt>
                      <c:pt idx="149">
                        <c:v>147</c:v>
                      </c:pt>
                      <c:pt idx="150">
                        <c:v>148</c:v>
                      </c:pt>
                      <c:pt idx="151">
                        <c:v>149</c:v>
                      </c:pt>
                      <c:pt idx="152">
                        <c:v>150</c:v>
                      </c:pt>
                      <c:pt idx="153">
                        <c:v>151</c:v>
                      </c:pt>
                      <c:pt idx="154">
                        <c:v>152</c:v>
                      </c:pt>
                      <c:pt idx="155">
                        <c:v>153</c:v>
                      </c:pt>
                      <c:pt idx="156">
                        <c:v>154</c:v>
                      </c:pt>
                      <c:pt idx="157">
                        <c:v>155</c:v>
                      </c:pt>
                      <c:pt idx="158">
                        <c:v>156</c:v>
                      </c:pt>
                      <c:pt idx="159">
                        <c:v>157</c:v>
                      </c:pt>
                      <c:pt idx="160">
                        <c:v>158</c:v>
                      </c:pt>
                      <c:pt idx="161">
                        <c:v>159</c:v>
                      </c:pt>
                      <c:pt idx="162">
                        <c:v>160</c:v>
                      </c:pt>
                      <c:pt idx="163">
                        <c:v>161</c:v>
                      </c:pt>
                      <c:pt idx="164">
                        <c:v>162</c:v>
                      </c:pt>
                      <c:pt idx="165">
                        <c:v>163</c:v>
                      </c:pt>
                      <c:pt idx="166">
                        <c:v>164</c:v>
                      </c:pt>
                      <c:pt idx="167">
                        <c:v>165</c:v>
                      </c:pt>
                      <c:pt idx="168">
                        <c:v>166</c:v>
                      </c:pt>
                      <c:pt idx="169">
                        <c:v>167</c:v>
                      </c:pt>
                    </c:strCache>
                  </c:strRef>
                </c:cat>
                <c:val>
                  <c:numRef>
                    <c:extLst xmlns:c15="http://schemas.microsoft.com/office/drawing/2012/chart">
                      <c:ext xmlns:c15="http://schemas.microsoft.com/office/drawing/2012/chart" uri="{02D57815-91ED-43cb-92C2-25804820EDAC}">
                        <c15:formulaRef>
                          <c15:sqref>'Body weight relative'!$F$268:$FS$268</c15:sqref>
                        </c15:formulaRef>
                      </c:ext>
                    </c:extLst>
                    <c:numCache>
                      <c:formatCode>0.00</c:formatCode>
                      <c:ptCount val="170"/>
                      <c:pt idx="0">
                        <c:v>100.50538541348222</c:v>
                      </c:pt>
                      <c:pt idx="1">
                        <c:v>100.34849600744752</c:v>
                      </c:pt>
                      <c:pt idx="2">
                        <c:v>100.11048337111929</c:v>
                      </c:pt>
                      <c:pt idx="3">
                        <c:v>99.942021566625215</c:v>
                      </c:pt>
                      <c:pt idx="4">
                        <c:v>98.623249992143073</c:v>
                      </c:pt>
                      <c:pt idx="5">
                        <c:v>96.525060225014997</c:v>
                      </c:pt>
                      <c:pt idx="6">
                        <c:v>93.33021550154568</c:v>
                      </c:pt>
                      <c:pt idx="7">
                        <c:v>90.172025680699889</c:v>
                      </c:pt>
                      <c:pt idx="8">
                        <c:v>86.975179100324908</c:v>
                      </c:pt>
                      <c:pt idx="9">
                        <c:v>83.608845200913564</c:v>
                      </c:pt>
                      <c:pt idx="10">
                        <c:v>80.478379301126623</c:v>
                      </c:pt>
                      <c:pt idx="11">
                        <c:v>77.621208003757545</c:v>
                      </c:pt>
                      <c:pt idx="12">
                        <c:v>75.57164874591875</c:v>
                      </c:pt>
                      <c:pt idx="13">
                        <c:v>74.327265065463095</c:v>
                      </c:pt>
                      <c:pt idx="14">
                        <c:v>73.748090862910374</c:v>
                      </c:pt>
                      <c:pt idx="15">
                        <c:v>73.604988831654651</c:v>
                      </c:pt>
                      <c:pt idx="16">
                        <c:v>73.712323093986981</c:v>
                      </c:pt>
                      <c:pt idx="17">
                        <c:v>73.944186147639527</c:v>
                      </c:pt>
                      <c:pt idx="18">
                        <c:v>73.92305620874005</c:v>
                      </c:pt>
                      <c:pt idx="19">
                        <c:v>73.788547678344528</c:v>
                      </c:pt>
                      <c:pt idx="20">
                        <c:v>73.826975365608646</c:v>
                      </c:pt>
                      <c:pt idx="21">
                        <c:v>73.862469967913341</c:v>
                      </c:pt>
                      <c:pt idx="22">
                        <c:v>73.881372591128567</c:v>
                      </c:pt>
                      <c:pt idx="23">
                        <c:v>73.633260346869335</c:v>
                      </c:pt>
                      <c:pt idx="24">
                        <c:v>74.153120702880656</c:v>
                      </c:pt>
                      <c:pt idx="25">
                        <c:v>74.514889969989582</c:v>
                      </c:pt>
                      <c:pt idx="26">
                        <c:v>74.868319576978806</c:v>
                      </c:pt>
                      <c:pt idx="27">
                        <c:v>74.741328641283232</c:v>
                      </c:pt>
                      <c:pt idx="28">
                        <c:v>74.852738560375585</c:v>
                      </c:pt>
                      <c:pt idx="29">
                        <c:v>74.992226084298352</c:v>
                      </c:pt>
                      <c:pt idx="30">
                        <c:v>75.225105762211683</c:v>
                      </c:pt>
                      <c:pt idx="31">
                        <c:v>75.416999920916382</c:v>
                      </c:pt>
                      <c:pt idx="32">
                        <c:v>75.555590191168136</c:v>
                      </c:pt>
                      <c:pt idx="33">
                        <c:v>75.576214453586758</c:v>
                      </c:pt>
                      <c:pt idx="34">
                        <c:v>75.539569610282612</c:v>
                      </c:pt>
                      <c:pt idx="35">
                        <c:v>75.594820265669014</c:v>
                      </c:pt>
                      <c:pt idx="36">
                        <c:v>75.479570323116789</c:v>
                      </c:pt>
                      <c:pt idx="37">
                        <c:v>75.571966063497527</c:v>
                      </c:pt>
                      <c:pt idx="38">
                        <c:v>75.722158555141149</c:v>
                      </c:pt>
                      <c:pt idx="39">
                        <c:v>76.149519242194884</c:v>
                      </c:pt>
                      <c:pt idx="40">
                        <c:v>76.298003049159874</c:v>
                      </c:pt>
                      <c:pt idx="41">
                        <c:v>76.229019695692955</c:v>
                      </c:pt>
                      <c:pt idx="42">
                        <c:v>75.779703549819587</c:v>
                      </c:pt>
                      <c:pt idx="43">
                        <c:v>75.581125278264139</c:v>
                      </c:pt>
                      <c:pt idx="44">
                        <c:v>75.437712284136794</c:v>
                      </c:pt>
                      <c:pt idx="45">
                        <c:v>75.450165878992749</c:v>
                      </c:pt>
                      <c:pt idx="46">
                        <c:v>75.587462946766451</c:v>
                      </c:pt>
                      <c:pt idx="47">
                        <c:v>75.472117843089563</c:v>
                      </c:pt>
                      <c:pt idx="48">
                        <c:v>75.568700941401673</c:v>
                      </c:pt>
                      <c:pt idx="49">
                        <c:v>75.769190965571852</c:v>
                      </c:pt>
                      <c:pt idx="50">
                        <c:v>76.163906199472649</c:v>
                      </c:pt>
                      <c:pt idx="51">
                        <c:v>76.242763074544953</c:v>
                      </c:pt>
                      <c:pt idx="52">
                        <c:v>75.875723399523011</c:v>
                      </c:pt>
                      <c:pt idx="53">
                        <c:v>75.645837649205006</c:v>
                      </c:pt>
                      <c:pt idx="54">
                        <c:v>76.046352562657901</c:v>
                      </c:pt>
                      <c:pt idx="55">
                        <c:v>76.354944299454942</c:v>
                      </c:pt>
                      <c:pt idx="56">
                        <c:v>76.645053621085722</c:v>
                      </c:pt>
                      <c:pt idx="57">
                        <c:v>76.237928702626249</c:v>
                      </c:pt>
                      <c:pt idx="58">
                        <c:v>76.251078657891284</c:v>
                      </c:pt>
                      <c:pt idx="59">
                        <c:v>76.244618889574738</c:v>
                      </c:pt>
                      <c:pt idx="60">
                        <c:v>76.3727233596736</c:v>
                      </c:pt>
                      <c:pt idx="61">
                        <c:v>76.05510675317764</c:v>
                      </c:pt>
                      <c:pt idx="62">
                        <c:v>75.86723278654847</c:v>
                      </c:pt>
                      <c:pt idx="63">
                        <c:v>75.902985065129258</c:v>
                      </c:pt>
                      <c:pt idx="64">
                        <c:v>76.172368309807283</c:v>
                      </c:pt>
                      <c:pt idx="65">
                        <c:v>76.045377398648441</c:v>
                      </c:pt>
                      <c:pt idx="66">
                        <c:v>75.812632067548051</c:v>
                      </c:pt>
                      <c:pt idx="67">
                        <c:v>75.782739534302195</c:v>
                      </c:pt>
                      <c:pt idx="68">
                        <c:v>76.1088186477336</c:v>
                      </c:pt>
                      <c:pt idx="69">
                        <c:v>76.254580322587344</c:v>
                      </c:pt>
                      <c:pt idx="70">
                        <c:v>76.097956139223399</c:v>
                      </c:pt>
                      <c:pt idx="71">
                        <c:v>75.962011114810039</c:v>
                      </c:pt>
                      <c:pt idx="72">
                        <c:v>76.067392057787345</c:v>
                      </c:pt>
                      <c:pt idx="73">
                        <c:v>76.516067449192462</c:v>
                      </c:pt>
                      <c:pt idx="74">
                        <c:v>76.586481155560975</c:v>
                      </c:pt>
                      <c:pt idx="75">
                        <c:v>76.578424639034495</c:v>
                      </c:pt>
                      <c:pt idx="76">
                        <c:v>76.448854462575241</c:v>
                      </c:pt>
                      <c:pt idx="77">
                        <c:v>76.447858040894062</c:v>
                      </c:pt>
                      <c:pt idx="78">
                        <c:v>76.618901067253276</c:v>
                      </c:pt>
                      <c:pt idx="79">
                        <c:v>76.111978455126234</c:v>
                      </c:pt>
                      <c:pt idx="80">
                        <c:v>75.854399637104521</c:v>
                      </c:pt>
                      <c:pt idx="81">
                        <c:v>75.846342175155414</c:v>
                      </c:pt>
                      <c:pt idx="82">
                        <c:v>76.278776456407414</c:v>
                      </c:pt>
                      <c:pt idx="83">
                        <c:v>76.584315480570964</c:v>
                      </c:pt>
                      <c:pt idx="84">
                        <c:v>76.290451371785437</c:v>
                      </c:pt>
                      <c:pt idx="85">
                        <c:v>76.219186367852089</c:v>
                      </c:pt>
                      <c:pt idx="86">
                        <c:v>76.205846966349</c:v>
                      </c:pt>
                      <c:pt idx="87">
                        <c:v>76.41328605706407</c:v>
                      </c:pt>
                      <c:pt idx="88">
                        <c:v>76.401160172928201</c:v>
                      </c:pt>
                      <c:pt idx="89">
                        <c:v>76.369769164580774</c:v>
                      </c:pt>
                      <c:pt idx="90">
                        <c:v>76.200904419387584</c:v>
                      </c:pt>
                      <c:pt idx="91">
                        <c:v>76.096011991005525</c:v>
                      </c:pt>
                      <c:pt idx="92">
                        <c:v>76.096821945445583</c:v>
                      </c:pt>
                      <c:pt idx="93">
                        <c:v>75.993538395273887</c:v>
                      </c:pt>
                      <c:pt idx="94">
                        <c:v>76.126931969516946</c:v>
                      </c:pt>
                      <c:pt idx="95">
                        <c:v>76.336566279774487</c:v>
                      </c:pt>
                      <c:pt idx="96">
                        <c:v>76.722442106446167</c:v>
                      </c:pt>
                      <c:pt idx="97">
                        <c:v>76.896163397123999</c:v>
                      </c:pt>
                      <c:pt idx="98">
                        <c:v>76.821504851940119</c:v>
                      </c:pt>
                      <c:pt idx="99">
                        <c:v>76.875067635672295</c:v>
                      </c:pt>
                      <c:pt idx="100">
                        <c:v>76.813815747922504</c:v>
                      </c:pt>
                      <c:pt idx="101">
                        <c:v>76.856740843360527</c:v>
                      </c:pt>
                      <c:pt idx="102">
                        <c:v>77.105020108275284</c:v>
                      </c:pt>
                      <c:pt idx="103">
                        <c:v>77.350832338005247</c:v>
                      </c:pt>
                      <c:pt idx="104">
                        <c:v>77.515403099682032</c:v>
                      </c:pt>
                      <c:pt idx="105">
                        <c:v>77.348025890936711</c:v>
                      </c:pt>
                      <c:pt idx="106">
                        <c:v>77.563270589547031</c:v>
                      </c:pt>
                      <c:pt idx="107">
                        <c:v>77.595034961863746</c:v>
                      </c:pt>
                      <c:pt idx="108">
                        <c:v>77.534800037259586</c:v>
                      </c:pt>
                      <c:pt idx="109">
                        <c:v>77.459366701664052</c:v>
                      </c:pt>
                      <c:pt idx="110">
                        <c:v>77.611468736622058</c:v>
                      </c:pt>
                      <c:pt idx="111">
                        <c:v>77.786686647220577</c:v>
                      </c:pt>
                      <c:pt idx="112">
                        <c:v>77.64274103152691</c:v>
                      </c:pt>
                      <c:pt idx="113">
                        <c:v>77.602447986017765</c:v>
                      </c:pt>
                      <c:pt idx="114">
                        <c:v>77.753310368339982</c:v>
                      </c:pt>
                      <c:pt idx="115">
                        <c:v>77.98744812031525</c:v>
                      </c:pt>
                      <c:pt idx="116">
                        <c:v>78.29337167208098</c:v>
                      </c:pt>
                      <c:pt idx="117">
                        <c:v>78.366616265587979</c:v>
                      </c:pt>
                      <c:pt idx="118">
                        <c:v>78.243846645292521</c:v>
                      </c:pt>
                      <c:pt idx="119">
                        <c:v>77.818821794134621</c:v>
                      </c:pt>
                      <c:pt idx="120">
                        <c:v>77.641113677053951</c:v>
                      </c:pt>
                      <c:pt idx="121">
                        <c:v>77.592782150729008</c:v>
                      </c:pt>
                      <c:pt idx="122">
                        <c:v>77.576583178480348</c:v>
                      </c:pt>
                      <c:pt idx="123">
                        <c:v>77.463139485100015</c:v>
                      </c:pt>
                      <c:pt idx="124">
                        <c:v>77.638030962967875</c:v>
                      </c:pt>
                      <c:pt idx="125">
                        <c:v>77.767077311998889</c:v>
                      </c:pt>
                      <c:pt idx="126">
                        <c:v>77.781670990564933</c:v>
                      </c:pt>
                      <c:pt idx="127">
                        <c:v>77.466696668108128</c:v>
                      </c:pt>
                      <c:pt idx="128">
                        <c:v>77.517216459145146</c:v>
                      </c:pt>
                      <c:pt idx="129">
                        <c:v>77.965207417645487</c:v>
                      </c:pt>
                      <c:pt idx="130">
                        <c:v>78.506910935410602</c:v>
                      </c:pt>
                      <c:pt idx="131">
                        <c:v>78.577551567231225</c:v>
                      </c:pt>
                      <c:pt idx="132">
                        <c:v>78.489849591287125</c:v>
                      </c:pt>
                      <c:pt idx="133">
                        <c:v>78.160077050365757</c:v>
                      </c:pt>
                      <c:pt idx="134">
                        <c:v>78.128645282044587</c:v>
                      </c:pt>
                      <c:pt idx="135">
                        <c:v>78.043388573247498</c:v>
                      </c:pt>
                      <c:pt idx="136">
                        <c:v>78.099652188326289</c:v>
                      </c:pt>
                      <c:pt idx="137">
                        <c:v>78.228585467733282</c:v>
                      </c:pt>
                      <c:pt idx="138">
                        <c:v>78.229846731894227</c:v>
                      </c:pt>
                      <c:pt idx="139">
                        <c:v>78.309918798875643</c:v>
                      </c:pt>
                      <c:pt idx="140">
                        <c:v>78.334292091476385</c:v>
                      </c:pt>
                      <c:pt idx="141">
                        <c:v>78.335363041057903</c:v>
                      </c:pt>
                      <c:pt idx="142">
                        <c:v>78.514399116990219</c:v>
                      </c:pt>
                      <c:pt idx="143">
                        <c:v>78.548949281065049</c:v>
                      </c:pt>
                      <c:pt idx="144">
                        <c:v>78.583002547684728</c:v>
                      </c:pt>
                      <c:pt idx="145">
                        <c:v>78.477476398091767</c:v>
                      </c:pt>
                      <c:pt idx="146">
                        <c:v>78.382204461353027</c:v>
                      </c:pt>
                      <c:pt idx="147">
                        <c:v>78.060961044412522</c:v>
                      </c:pt>
                      <c:pt idx="148">
                        <c:v>77.982487340662701</c:v>
                      </c:pt>
                      <c:pt idx="149">
                        <c:v>78.815849557258005</c:v>
                      </c:pt>
                      <c:pt idx="150">
                        <c:v>79.299921108530768</c:v>
                      </c:pt>
                      <c:pt idx="151">
                        <c:v>79.491534413771532</c:v>
                      </c:pt>
                      <c:pt idx="152">
                        <c:v>78.892509562832757</c:v>
                      </c:pt>
                      <c:pt idx="153">
                        <c:v>78.746942395672107</c:v>
                      </c:pt>
                      <c:pt idx="154">
                        <c:v>78.472674694010365</c:v>
                      </c:pt>
                      <c:pt idx="155">
                        <c:v>78.168502390178261</c:v>
                      </c:pt>
                      <c:pt idx="156">
                        <c:v>78.167831325150459</c:v>
                      </c:pt>
                      <c:pt idx="157">
                        <c:v>78.514556567157129</c:v>
                      </c:pt>
                      <c:pt idx="158">
                        <c:v>78.722964583667107</c:v>
                      </c:pt>
                      <c:pt idx="159">
                        <c:v>78.577818297024081</c:v>
                      </c:pt>
                      <c:pt idx="160">
                        <c:v>78.282155540193628</c:v>
                      </c:pt>
                      <c:pt idx="161">
                        <c:v>78.192292671505513</c:v>
                      </c:pt>
                      <c:pt idx="162">
                        <c:v>78.41725244092072</c:v>
                      </c:pt>
                      <c:pt idx="163">
                        <c:v>78.538445696554746</c:v>
                      </c:pt>
                      <c:pt idx="164">
                        <c:v>78.625556256126274</c:v>
                      </c:pt>
                      <c:pt idx="165">
                        <c:v>78.584462813037135</c:v>
                      </c:pt>
                      <c:pt idx="166">
                        <c:v>78.798611461537504</c:v>
                      </c:pt>
                      <c:pt idx="167">
                        <c:v>78.952259180792836</c:v>
                      </c:pt>
                      <c:pt idx="168">
                        <c:v>79.145736462603324</c:v>
                      </c:pt>
                      <c:pt idx="169">
                        <c:v>79.64304991192806</c:v>
                      </c:pt>
                    </c:numCache>
                  </c:numRef>
                </c:val>
                <c:smooth val="0"/>
                <c:extLst xmlns:c15="http://schemas.microsoft.com/office/drawing/2012/chart">
                  <c:ext xmlns:c16="http://schemas.microsoft.com/office/drawing/2014/chart" uri="{C3380CC4-5D6E-409C-BE32-E72D297353CC}">
                    <c16:uniqueId val="{00000004-2A38-4C33-BB71-26892EF7963C}"/>
                  </c:ext>
                </c:extLst>
              </c15:ser>
            </c15:filteredLineSeries>
            <c15:filteredLineSeries>
              <c15:ser>
                <c:idx val="7"/>
                <c:order val="6"/>
                <c:tx>
                  <c:v>combo-res</c:v>
                </c:tx>
                <c:spPr>
                  <a:ln>
                    <a:solidFill>
                      <a:srgbClr val="FFFF00"/>
                    </a:solidFill>
                  </a:ln>
                </c:spPr>
                <c:marker>
                  <c:symbol val="none"/>
                </c:marker>
                <c:val>
                  <c:numRef>
                    <c:extLst xmlns:c15="http://schemas.microsoft.com/office/drawing/2012/chart">
                      <c:ext xmlns:c15="http://schemas.microsoft.com/office/drawing/2012/chart" uri="{02D57815-91ED-43cb-92C2-25804820EDAC}">
                        <c15:formulaRef>
                          <c15:sqref>'Body weight relative'!$F$265:$CP$265</c15:sqref>
                        </c15:formulaRef>
                      </c:ext>
                    </c:extLst>
                    <c:numCache>
                      <c:formatCode>0.00</c:formatCode>
                      <c:ptCount val="89"/>
                      <c:pt idx="0">
                        <c:v>99.101495243126067</c:v>
                      </c:pt>
                      <c:pt idx="1">
                        <c:v>98.625318771459376</c:v>
                      </c:pt>
                      <c:pt idx="2">
                        <c:v>98.694135570695948</c:v>
                      </c:pt>
                      <c:pt idx="3">
                        <c:v>98.993637156320602</c:v>
                      </c:pt>
                      <c:pt idx="4">
                        <c:v>98.696110679317542</c:v>
                      </c:pt>
                      <c:pt idx="5">
                        <c:v>97.518275048116038</c:v>
                      </c:pt>
                      <c:pt idx="6">
                        <c:v>95.359066150115126</c:v>
                      </c:pt>
                      <c:pt idx="7">
                        <c:v>93.140744909857347</c:v>
                      </c:pt>
                      <c:pt idx="8">
                        <c:v>90.817963945413993</c:v>
                      </c:pt>
                      <c:pt idx="9">
                        <c:v>88.303217020163146</c:v>
                      </c:pt>
                      <c:pt idx="10">
                        <c:v>86.165257131165419</c:v>
                      </c:pt>
                      <c:pt idx="11">
                        <c:v>84.267108321022647</c:v>
                      </c:pt>
                      <c:pt idx="12">
                        <c:v>82.971706925777482</c:v>
                      </c:pt>
                      <c:pt idx="13">
                        <c:v>81.95105906462021</c:v>
                      </c:pt>
                      <c:pt idx="14">
                        <c:v>81.323234771951945</c:v>
                      </c:pt>
                      <c:pt idx="15">
                        <c:v>80.720003947044972</c:v>
                      </c:pt>
                      <c:pt idx="16">
                        <c:v>80.531889667556271</c:v>
                      </c:pt>
                      <c:pt idx="17">
                        <c:v>80.427303464915099</c:v>
                      </c:pt>
                      <c:pt idx="18">
                        <c:v>80.664639228499823</c:v>
                      </c:pt>
                      <c:pt idx="19">
                        <c:v>80.472501572499482</c:v>
                      </c:pt>
                      <c:pt idx="20">
                        <c:v>80.352187386644175</c:v>
                      </c:pt>
                      <c:pt idx="21">
                        <c:v>80.284203363313736</c:v>
                      </c:pt>
                      <c:pt idx="22">
                        <c:v>80.376451030412511</c:v>
                      </c:pt>
                      <c:pt idx="23">
                        <c:v>80.432216562120885</c:v>
                      </c:pt>
                      <c:pt idx="24">
                        <c:v>81.849218619111923</c:v>
                      </c:pt>
                      <c:pt idx="25">
                        <c:v>82.637754553759635</c:v>
                      </c:pt>
                      <c:pt idx="26">
                        <c:v>83.597124831260942</c:v>
                      </c:pt>
                      <c:pt idx="27">
                        <c:v>83.035543015897417</c:v>
                      </c:pt>
                      <c:pt idx="28">
                        <c:v>82.914006886432219</c:v>
                      </c:pt>
                      <c:pt idx="29">
                        <c:v>82.761775670163331</c:v>
                      </c:pt>
                      <c:pt idx="30">
                        <c:v>82.609814262904564</c:v>
                      </c:pt>
                      <c:pt idx="31">
                        <c:v>82.691625951163076</c:v>
                      </c:pt>
                      <c:pt idx="32">
                        <c:v>83.052247160309378</c:v>
                      </c:pt>
                      <c:pt idx="33">
                        <c:v>83.8577701026976</c:v>
                      </c:pt>
                      <c:pt idx="34">
                        <c:v>84.642686052765612</c:v>
                      </c:pt>
                      <c:pt idx="35">
                        <c:v>84.883938907519934</c:v>
                      </c:pt>
                      <c:pt idx="36">
                        <c:v>84.427391037395722</c:v>
                      </c:pt>
                      <c:pt idx="37">
                        <c:v>84.294598394163017</c:v>
                      </c:pt>
                      <c:pt idx="38">
                        <c:v>84.414924729383046</c:v>
                      </c:pt>
                      <c:pt idx="39">
                        <c:v>84.856778279326647</c:v>
                      </c:pt>
                      <c:pt idx="40">
                        <c:v>84.895442336696675</c:v>
                      </c:pt>
                      <c:pt idx="41">
                        <c:v>84.764041338885932</c:v>
                      </c:pt>
                      <c:pt idx="42">
                        <c:v>84.277411511171579</c:v>
                      </c:pt>
                      <c:pt idx="43">
                        <c:v>83.972466738348118</c:v>
                      </c:pt>
                      <c:pt idx="44">
                        <c:v>83.897307621650384</c:v>
                      </c:pt>
                      <c:pt idx="45">
                        <c:v>83.807847857209595</c:v>
                      </c:pt>
                      <c:pt idx="46">
                        <c:v>83.999756133792488</c:v>
                      </c:pt>
                      <c:pt idx="47">
                        <c:v>83.858442922449626</c:v>
                      </c:pt>
                      <c:pt idx="48">
                        <c:v>84.024353673279279</c:v>
                      </c:pt>
                      <c:pt idx="49">
                        <c:v>83.642554357679188</c:v>
                      </c:pt>
                      <c:pt idx="50">
                        <c:v>83.358829036537713</c:v>
                      </c:pt>
                      <c:pt idx="51">
                        <c:v>83.233018062748442</c:v>
                      </c:pt>
                      <c:pt idx="52">
                        <c:v>82.948213225419977</c:v>
                      </c:pt>
                      <c:pt idx="53">
                        <c:v>83.177609562082466</c:v>
                      </c:pt>
                      <c:pt idx="54">
                        <c:v>83.593909946705423</c:v>
                      </c:pt>
                      <c:pt idx="55">
                        <c:v>84.050114213916942</c:v>
                      </c:pt>
                      <c:pt idx="56">
                        <c:v>83.932614342767607</c:v>
                      </c:pt>
                      <c:pt idx="57">
                        <c:v>83.491597492199389</c:v>
                      </c:pt>
                      <c:pt idx="58">
                        <c:v>83.824833562931758</c:v>
                      </c:pt>
                      <c:pt idx="59">
                        <c:v>84.300547277397357</c:v>
                      </c:pt>
                      <c:pt idx="60">
                        <c:v>84.33443754109507</c:v>
                      </c:pt>
                      <c:pt idx="61">
                        <c:v>84.167209479432529</c:v>
                      </c:pt>
                      <c:pt idx="62">
                        <c:v>83.953257451185834</c:v>
                      </c:pt>
                      <c:pt idx="63">
                        <c:v>84.084447489811112</c:v>
                      </c:pt>
                      <c:pt idx="64">
                        <c:v>84.189775066267089</c:v>
                      </c:pt>
                      <c:pt idx="65">
                        <c:v>84.238262763794069</c:v>
                      </c:pt>
                      <c:pt idx="66">
                        <c:v>84.122446503020342</c:v>
                      </c:pt>
                      <c:pt idx="67">
                        <c:v>84.189617678258685</c:v>
                      </c:pt>
                      <c:pt idx="68">
                        <c:v>85.410940629869629</c:v>
                      </c:pt>
                      <c:pt idx="69">
                        <c:v>86.134065342831832</c:v>
                      </c:pt>
                      <c:pt idx="70">
                        <c:v>86.532210934516712</c:v>
                      </c:pt>
                      <c:pt idx="71">
                        <c:v>85.628954373335546</c:v>
                      </c:pt>
                      <c:pt idx="72">
                        <c:v>85.510263997931759</c:v>
                      </c:pt>
                      <c:pt idx="73">
                        <c:v>85.680523135947851</c:v>
                      </c:pt>
                      <c:pt idx="74">
                        <c:v>86.017752908696934</c:v>
                      </c:pt>
                      <c:pt idx="75">
                        <c:v>86.197622364962172</c:v>
                      </c:pt>
                      <c:pt idx="76">
                        <c:v>85.845271371998251</c:v>
                      </c:pt>
                      <c:pt idx="77">
                        <c:v>85.448368200840463</c:v>
                      </c:pt>
                      <c:pt idx="78">
                        <c:v>85.211620230504536</c:v>
                      </c:pt>
                      <c:pt idx="79">
                        <c:v>85.306758650929567</c:v>
                      </c:pt>
                      <c:pt idx="80">
                        <c:v>85.327315487585167</c:v>
                      </c:pt>
                      <c:pt idx="81">
                        <c:v>85.633945791942011</c:v>
                      </c:pt>
                      <c:pt idx="82">
                        <c:v>85.639786763722157</c:v>
                      </c:pt>
                      <c:pt idx="83">
                        <c:v>86.015727049153469</c:v>
                      </c:pt>
                      <c:pt idx="84">
                        <c:v>85.579205068355066</c:v>
                      </c:pt>
                      <c:pt idx="85">
                        <c:v>85.370715141831909</c:v>
                      </c:pt>
                      <c:pt idx="86">
                        <c:v>85.079941973220315</c:v>
                      </c:pt>
                      <c:pt idx="87">
                        <c:v>85.368501715801415</c:v>
                      </c:pt>
                      <c:pt idx="88">
                        <c:v>85.789935953537736</c:v>
                      </c:pt>
                    </c:numCache>
                  </c:numRef>
                </c:val>
                <c:smooth val="0"/>
                <c:extLst xmlns:c15="http://schemas.microsoft.com/office/drawing/2012/chart">
                  <c:ext xmlns:c16="http://schemas.microsoft.com/office/drawing/2014/chart" uri="{C3380CC4-5D6E-409C-BE32-E72D297353CC}">
                    <c16:uniqueId val="{00000009-2A38-4C33-BB71-26892EF7963C}"/>
                  </c:ext>
                </c:extLst>
              </c15:ser>
            </c15:filteredLineSeries>
            <c15:filteredLineSeries>
              <c15:ser>
                <c:idx val="8"/>
                <c:order val="7"/>
                <c:tx>
                  <c:v>gap</c:v>
                </c:tx>
                <c:marker>
                  <c:symbol val="none"/>
                </c:marker>
                <c:val>
                  <c:numRef>
                    <c:extLst xmlns:c15="http://schemas.microsoft.com/office/drawing/2012/chart">
                      <c:ext xmlns:c15="http://schemas.microsoft.com/office/drawing/2012/chart" uri="{02D57815-91ED-43cb-92C2-25804820EDAC}">
                        <c15:formulaRef>
                          <c15:sqref>'Body weight relative'!$F$276:$DK$276</c15:sqref>
                        </c15:formulaRef>
                      </c:ext>
                    </c:extLst>
                    <c:numCache>
                      <c:formatCode>0.00</c:formatCode>
                      <c:ptCount val="110"/>
                      <c:pt idx="0">
                        <c:v>-0.31666666666662024</c:v>
                      </c:pt>
                      <c:pt idx="1">
                        <c:v>-0.21666666666664014</c:v>
                      </c:pt>
                      <c:pt idx="2">
                        <c:v>-0.45740740740738772</c:v>
                      </c:pt>
                      <c:pt idx="3">
                        <c:v>-0.35185185185184764</c:v>
                      </c:pt>
                      <c:pt idx="4">
                        <c:v>-0.48148148148148096</c:v>
                      </c:pt>
                      <c:pt idx="5">
                        <c:v>-0.29814814814815804</c:v>
                      </c:pt>
                      <c:pt idx="6">
                        <c:v>-0.46481481481480103</c:v>
                      </c:pt>
                      <c:pt idx="7">
                        <c:v>-0.24814814814814667</c:v>
                      </c:pt>
                      <c:pt idx="8">
                        <c:v>4.4444444444437181E-2</c:v>
                      </c:pt>
                      <c:pt idx="9">
                        <c:v>0.31481481481479534</c:v>
                      </c:pt>
                      <c:pt idx="10">
                        <c:v>0.24814814814816089</c:v>
                      </c:pt>
                      <c:pt idx="11">
                        <c:v>0.68148148148146959</c:v>
                      </c:pt>
                      <c:pt idx="12">
                        <c:v>1.3185185185185162</c:v>
                      </c:pt>
                      <c:pt idx="13">
                        <c:v>2.1666666666666572</c:v>
                      </c:pt>
                      <c:pt idx="14">
                        <c:v>2.5592592592592496</c:v>
                      </c:pt>
                      <c:pt idx="15">
                        <c:v>2.6685185185185105</c:v>
                      </c:pt>
                      <c:pt idx="16">
                        <c:v>2.5222222222222257</c:v>
                      </c:pt>
                      <c:pt idx="17">
                        <c:v>2.3314814814814895</c:v>
                      </c:pt>
                      <c:pt idx="18">
                        <c:v>2.2925925925926123</c:v>
                      </c:pt>
                      <c:pt idx="19">
                        <c:v>2.5222222222222399</c:v>
                      </c:pt>
                      <c:pt idx="20">
                        <c:v>2.9481481481481353</c:v>
                      </c:pt>
                      <c:pt idx="21">
                        <c:v>3.2462962962962933</c:v>
                      </c:pt>
                      <c:pt idx="22">
                        <c:v>3.3351851851851819</c:v>
                      </c:pt>
                      <c:pt idx="23">
                        <c:v>3.0629629629629562</c:v>
                      </c:pt>
                      <c:pt idx="24">
                        <c:v>2.1611111111111114</c:v>
                      </c:pt>
                      <c:pt idx="25">
                        <c:v>1.86666666666666</c:v>
                      </c:pt>
                      <c:pt idx="26">
                        <c:v>1.4055555555555657</c:v>
                      </c:pt>
                      <c:pt idx="27">
                        <c:v>1.6907407407407646</c:v>
                      </c:pt>
                      <c:pt idx="28">
                        <c:v>1.5962962962962877</c:v>
                      </c:pt>
                      <c:pt idx="29">
                        <c:v>1.6314814814814724</c:v>
                      </c:pt>
                      <c:pt idx="30">
                        <c:v>1.5203703703703724</c:v>
                      </c:pt>
                      <c:pt idx="31">
                        <c:v>1.1944444444444571</c:v>
                      </c:pt>
                      <c:pt idx="32">
                        <c:v>0.74814814814814667</c:v>
                      </c:pt>
                      <c:pt idx="33">
                        <c:v>0.55925925925924957</c:v>
                      </c:pt>
                      <c:pt idx="34">
                        <c:v>0.39074074074073906</c:v>
                      </c:pt>
                      <c:pt idx="35">
                        <c:v>0.24629629629629335</c:v>
                      </c:pt>
                      <c:pt idx="36">
                        <c:v>3.3333333333331439E-2</c:v>
                      </c:pt>
                      <c:pt idx="37">
                        <c:v>-0.22962962962962763</c:v>
                      </c:pt>
                      <c:pt idx="38">
                        <c:v>-0.30925925925924957</c:v>
                      </c:pt>
                      <c:pt idx="39">
                        <c:v>-0.19074074074073621</c:v>
                      </c:pt>
                      <c:pt idx="40">
                        <c:v>-5.7407407407396249E-2</c:v>
                      </c:pt>
                      <c:pt idx="41">
                        <c:v>4.8148148148158043E-2</c:v>
                      </c:pt>
                      <c:pt idx="42">
                        <c:v>-5.1851851851836273E-2</c:v>
                      </c:pt>
                      <c:pt idx="43">
                        <c:v>-0.19814814814814952</c:v>
                      </c:pt>
                      <c:pt idx="44">
                        <c:v>-0.35370370370371518</c:v>
                      </c:pt>
                      <c:pt idx="45">
                        <c:v>-0.24074074074074758</c:v>
                      </c:pt>
                      <c:pt idx="46">
                        <c:v>-0.18333333333333712</c:v>
                      </c:pt>
                      <c:pt idx="47">
                        <c:v>0.25185185185183911</c:v>
                      </c:pt>
                      <c:pt idx="48">
                        <c:v>0.21851851851852189</c:v>
                      </c:pt>
                      <c:pt idx="49">
                        <c:v>0.29074074074075895</c:v>
                      </c:pt>
                      <c:pt idx="50">
                        <c:v>-8.7037037037006826E-2</c:v>
                      </c:pt>
                      <c:pt idx="51">
                        <c:v>-0.26296296296293065</c:v>
                      </c:pt>
                      <c:pt idx="52">
                        <c:v>-0.16851851851849631</c:v>
                      </c:pt>
                      <c:pt idx="53">
                        <c:v>-0.12592592592591245</c:v>
                      </c:pt>
                      <c:pt idx="54">
                        <c:v>-9.2592592592595224E-2</c:v>
                      </c:pt>
                      <c:pt idx="55">
                        <c:v>-0.27592592592594656</c:v>
                      </c:pt>
                      <c:pt idx="56">
                        <c:v>-0.10370370370372939</c:v>
                      </c:pt>
                      <c:pt idx="57">
                        <c:v>-0.12962962962963331</c:v>
                      </c:pt>
                      <c:pt idx="58">
                        <c:v>8.3333333333342807E-2</c:v>
                      </c:pt>
                      <c:pt idx="59">
                        <c:v>0.12037037037036669</c:v>
                      </c:pt>
                      <c:pt idx="60">
                        <c:v>0.33888888888890278</c:v>
                      </c:pt>
                      <c:pt idx="61">
                        <c:v>0.22037037037037521</c:v>
                      </c:pt>
                      <c:pt idx="62">
                        <c:v>9.8148148148155201E-2</c:v>
                      </c:pt>
                      <c:pt idx="63">
                        <c:v>-0.13148148148148664</c:v>
                      </c:pt>
                      <c:pt idx="64">
                        <c:v>-0.25925925925926663</c:v>
                      </c:pt>
                      <c:pt idx="65">
                        <c:v>-0.28333333333331723</c:v>
                      </c:pt>
                      <c:pt idx="66">
                        <c:v>-0.43518518518519045</c:v>
                      </c:pt>
                      <c:pt idx="67">
                        <c:v>-0.52037037037035816</c:v>
                      </c:pt>
                      <c:pt idx="68">
                        <c:v>-1.4074074074073906</c:v>
                      </c:pt>
                      <c:pt idx="69">
                        <c:v>-1.3796296296296333</c:v>
                      </c:pt>
                      <c:pt idx="70">
                        <c:v>-1.2425925925925867</c:v>
                      </c:pt>
                      <c:pt idx="71">
                        <c:v>-0.64814814814815236</c:v>
                      </c:pt>
                      <c:pt idx="72">
                        <c:v>-0.72407407407408186</c:v>
                      </c:pt>
                      <c:pt idx="73">
                        <c:v>-0.95740740740740193</c:v>
                      </c:pt>
                      <c:pt idx="74">
                        <c:v>-1.2944444444444372</c:v>
                      </c:pt>
                      <c:pt idx="75">
                        <c:v>-1.6296296296296191</c:v>
                      </c:pt>
                      <c:pt idx="76">
                        <c:v>-1.7351851851851734</c:v>
                      </c:pt>
                      <c:pt idx="77">
                        <c:v>-1.540740740740759</c:v>
                      </c:pt>
                      <c:pt idx="78">
                        <c:v>-1.2833333333333456</c:v>
                      </c:pt>
                      <c:pt idx="79">
                        <c:v>-1.13333333333334</c:v>
                      </c:pt>
                      <c:pt idx="80">
                        <c:v>-1.0944444444444485</c:v>
                      </c:pt>
                      <c:pt idx="81">
                        <c:v>-1.1685185185185247</c:v>
                      </c:pt>
                      <c:pt idx="82">
                        <c:v>-1.2500000000000142</c:v>
                      </c:pt>
                      <c:pt idx="83">
                        <c:v>-1.2018518518518562</c:v>
                      </c:pt>
                      <c:pt idx="84">
                        <c:v>-1.2666666666666657</c:v>
                      </c:pt>
                      <c:pt idx="85">
                        <c:v>-1.4185185185185105</c:v>
                      </c:pt>
                      <c:pt idx="86">
                        <c:v>-1.7370370370370267</c:v>
                      </c:pt>
                      <c:pt idx="87">
                        <c:v>-1.9314814814814838</c:v>
                      </c:pt>
                      <c:pt idx="88">
                        <c:v>-1.9277777777777914</c:v>
                      </c:pt>
                      <c:pt idx="89">
                        <c:v>-1.6740740740740563</c:v>
                      </c:pt>
                      <c:pt idx="90">
                        <c:v>-1.4129629629629648</c:v>
                      </c:pt>
                      <c:pt idx="91">
                        <c:v>-1.2037037037036953</c:v>
                      </c:pt>
                      <c:pt idx="92">
                        <c:v>-1.5259259259259323</c:v>
                      </c:pt>
                      <c:pt idx="93">
                        <c:v>-1.5444444444444372</c:v>
                      </c:pt>
                      <c:pt idx="94">
                        <c:v>-1.7796296296296106</c:v>
                      </c:pt>
                      <c:pt idx="95">
                        <c:v>-1.5314814814814781</c:v>
                      </c:pt>
                      <c:pt idx="96">
                        <c:v>-1.4907407407407476</c:v>
                      </c:pt>
                      <c:pt idx="97">
                        <c:v>-1.524074074074079</c:v>
                      </c:pt>
                      <c:pt idx="98">
                        <c:v>-1.6481481481481381</c:v>
                      </c:pt>
                      <c:pt idx="99">
                        <c:v>-1.9259259259259238</c:v>
                      </c:pt>
                      <c:pt idx="100">
                        <c:v>-1.9092592592592581</c:v>
                      </c:pt>
                      <c:pt idx="101">
                        <c:v>-1.8759259259259409</c:v>
                      </c:pt>
                      <c:pt idx="102">
                        <c:v>-2.0555555555555571</c:v>
                      </c:pt>
                      <c:pt idx="103">
                        <c:v>-2.4370370370370438</c:v>
                      </c:pt>
                      <c:pt idx="104">
                        <c:v>-2.7666666666666799</c:v>
                      </c:pt>
                      <c:pt idx="105">
                        <c:v>-2.5796296296296219</c:v>
                      </c:pt>
                      <c:pt idx="106">
                        <c:v>-2.2962962962962763</c:v>
                      </c:pt>
                      <c:pt idx="107">
                        <c:v>-2.0333333333333456</c:v>
                      </c:pt>
                      <c:pt idx="108">
                        <c:v>-2.181481481481498</c:v>
                      </c:pt>
                      <c:pt idx="109">
                        <c:v>-2.4462962962963104</c:v>
                      </c:pt>
                    </c:numCache>
                  </c:numRef>
                </c:val>
                <c:smooth val="0"/>
                <c:extLst xmlns:c15="http://schemas.microsoft.com/office/drawing/2012/chart">
                  <c:ext xmlns:c16="http://schemas.microsoft.com/office/drawing/2014/chart" uri="{C3380CC4-5D6E-409C-BE32-E72D297353CC}">
                    <c16:uniqueId val="{00000008-2A38-4C33-BB71-26892EF7963C}"/>
                  </c:ext>
                </c:extLst>
              </c15:ser>
            </c15:filteredLineSeries>
          </c:ext>
        </c:extLst>
      </c:lineChart>
      <c:catAx>
        <c:axId val="219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21203456"/>
        <c:crosses val="autoZero"/>
        <c:auto val="1"/>
        <c:lblAlgn val="ctr"/>
        <c:lblOffset val="100"/>
        <c:noMultiLvlLbl val="0"/>
      </c:catAx>
      <c:valAx>
        <c:axId val="221203456"/>
        <c:scaling>
          <c:orientation val="minMax"/>
          <c:max val="106"/>
          <c:min val="7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vert="horz"/>
          <a:lstStyle/>
          <a:p>
            <a:pPr>
              <a:defRPr/>
            </a:pPr>
            <a:endParaRPr lang="en-US"/>
          </a:p>
        </c:txPr>
        <c:crossAx val="219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Barlow Semi Condensed" panose="00000506000000000000" pitchFamily="2" charset="0"/>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0"/>
          <c:order val="0"/>
          <c:tx>
            <c:strRef>
              <c:f>'Gubra 3 weekly trend'!$D$1219</c:f>
              <c:strCache>
                <c:ptCount val="1"/>
                <c:pt idx="0">
                  <c:v>Non obese</c:v>
                </c:pt>
              </c:strCache>
            </c:strRef>
          </c:tx>
          <c:spPr>
            <a:noFill/>
            <a:ln>
              <a:solidFill>
                <a:schemeClr val="accent1"/>
              </a:solidFill>
              <a:prstDash val="sysDash"/>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trend'!$D$1220:$D$1221</c:f>
              <c:numCache>
                <c:formatCode>0%</c:formatCode>
                <c:ptCount val="2"/>
                <c:pt idx="0">
                  <c:v>0.44444444444444442</c:v>
                </c:pt>
                <c:pt idx="1">
                  <c:v>0.66666666666666663</c:v>
                </c:pt>
              </c:numCache>
              <c:extLst/>
            </c:numRef>
          </c:val>
          <c:extLst>
            <c:ext xmlns:c16="http://schemas.microsoft.com/office/drawing/2014/chart" uri="{C3380CC4-5D6E-409C-BE32-E72D297353CC}">
              <c16:uniqueId val="{00000000-FE77-4616-9CD4-9F7FDD2AC37C}"/>
            </c:ext>
          </c:extLst>
        </c:ser>
        <c:ser>
          <c:idx val="1"/>
          <c:order val="1"/>
          <c:tx>
            <c:strRef>
              <c:f>'Gubra 3 weekly trend'!$E$1219</c:f>
              <c:strCache>
                <c:ptCount val="1"/>
                <c:pt idx="0">
                  <c:v>&lt;-10%</c:v>
                </c:pt>
              </c:strCache>
            </c:strRef>
          </c:tx>
          <c:spPr>
            <a:solidFill>
              <a:schemeClr val="accent3">
                <a:lumMod val="75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FE77-4616-9CD4-9F7FDD2AC37C}"/>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trend'!$E$1220:$E$1221</c:f>
              <c:numCache>
                <c:formatCode>0%</c:formatCode>
                <c:ptCount val="2"/>
                <c:pt idx="0">
                  <c:v>0</c:v>
                </c:pt>
                <c:pt idx="1">
                  <c:v>5.5555555555555552E-2</c:v>
                </c:pt>
              </c:numCache>
              <c:extLst/>
            </c:numRef>
          </c:val>
          <c:extLst>
            <c:ext xmlns:c16="http://schemas.microsoft.com/office/drawing/2014/chart" uri="{C3380CC4-5D6E-409C-BE32-E72D297353CC}">
              <c16:uniqueId val="{00000002-FE77-4616-9CD4-9F7FDD2AC37C}"/>
            </c:ext>
          </c:extLst>
        </c:ser>
        <c:ser>
          <c:idx val="2"/>
          <c:order val="2"/>
          <c:tx>
            <c:strRef>
              <c:f>'Gubra 3 weekly trend'!$F$1219</c:f>
              <c:strCache>
                <c:ptCount val="1"/>
                <c:pt idx="0">
                  <c:v>(-10%;-5%)</c:v>
                </c:pt>
              </c:strCache>
            </c:strRef>
          </c:tx>
          <c:spPr>
            <a:solidFill>
              <a:schemeClr val="accent3">
                <a:lumMod val="60000"/>
                <a:lumOff val="4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FE77-4616-9CD4-9F7FDD2AC37C}"/>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trend'!$F$1220:$F$1221</c:f>
              <c:numCache>
                <c:formatCode>0%</c:formatCode>
                <c:ptCount val="2"/>
                <c:pt idx="0">
                  <c:v>0</c:v>
                </c:pt>
                <c:pt idx="1">
                  <c:v>5.5555555555555552E-2</c:v>
                </c:pt>
              </c:numCache>
              <c:extLst/>
            </c:numRef>
          </c:val>
          <c:extLst>
            <c:ext xmlns:c16="http://schemas.microsoft.com/office/drawing/2014/chart" uri="{C3380CC4-5D6E-409C-BE32-E72D297353CC}">
              <c16:uniqueId val="{00000004-FE77-4616-9CD4-9F7FDD2AC37C}"/>
            </c:ext>
          </c:extLst>
        </c:ser>
        <c:ser>
          <c:idx val="3"/>
          <c:order val="3"/>
          <c:tx>
            <c:strRef>
              <c:f>'Gubra 3 weekly trend'!$G$1219</c:f>
              <c:strCache>
                <c:ptCount val="1"/>
                <c:pt idx="0">
                  <c:v>(-5%;-2%)</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trend'!$G$1220:$G$1221</c:f>
              <c:numCache>
                <c:formatCode>0%</c:formatCode>
                <c:ptCount val="2"/>
                <c:pt idx="0">
                  <c:v>5.5555555555555552E-2</c:v>
                </c:pt>
                <c:pt idx="1">
                  <c:v>5.5555555555555552E-2</c:v>
                </c:pt>
              </c:numCache>
              <c:extLst/>
            </c:numRef>
          </c:val>
          <c:extLst>
            <c:ext xmlns:c16="http://schemas.microsoft.com/office/drawing/2014/chart" uri="{C3380CC4-5D6E-409C-BE32-E72D297353CC}">
              <c16:uniqueId val="{00000005-FE77-4616-9CD4-9F7FDD2AC37C}"/>
            </c:ext>
          </c:extLst>
        </c:ser>
        <c:ser>
          <c:idx val="4"/>
          <c:order val="4"/>
          <c:tx>
            <c:strRef>
              <c:f>'Gubra 3 weekly trend'!$H$1219</c:f>
              <c:strCache>
                <c:ptCount val="1"/>
                <c:pt idx="0">
                  <c:v>(-2%;2%)</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trend'!$H$1220:$H$1221</c:f>
              <c:numCache>
                <c:formatCode>0%</c:formatCode>
                <c:ptCount val="2"/>
                <c:pt idx="0">
                  <c:v>0.16666666666666666</c:v>
                </c:pt>
                <c:pt idx="1">
                  <c:v>0.16666666666666666</c:v>
                </c:pt>
              </c:numCache>
              <c:extLst/>
            </c:numRef>
          </c:val>
          <c:extLst>
            <c:ext xmlns:c16="http://schemas.microsoft.com/office/drawing/2014/chart" uri="{C3380CC4-5D6E-409C-BE32-E72D297353CC}">
              <c16:uniqueId val="{00000006-FE77-4616-9CD4-9F7FDD2AC37C}"/>
            </c:ext>
          </c:extLst>
        </c:ser>
        <c:ser>
          <c:idx val="5"/>
          <c:order val="5"/>
          <c:tx>
            <c:strRef>
              <c:f>'Gubra 3 weekly trend'!$I$1219</c:f>
              <c:strCache>
                <c:ptCount val="1"/>
                <c:pt idx="0">
                  <c:v>(2%;5%)</c:v>
                </c:pt>
              </c:strCache>
            </c:strRef>
          </c:tx>
          <c:spPr>
            <a:solidFill>
              <a:schemeClr val="accent2">
                <a:lumMod val="20000"/>
                <a:lumOff val="8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7-FE77-4616-9CD4-9F7FDD2AC37C}"/>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'Gubra 3 weekly trend'!$C$1220:$C$1221</c:f>
              <c:strCache>
                <c:ptCount val="2"/>
                <c:pt idx="0">
                  <c:v>Semaglutide</c:v>
                </c:pt>
                <c:pt idx="1">
                  <c:v>RES-010 + Semaglutide</c:v>
                </c:pt>
              </c:strCache>
              <c:extLst/>
            </c:strRef>
          </c:cat>
          <c:val>
            <c:numRef>
              <c:f>'Gubra 3 weekly trend'!$I$1220:$I$1221</c:f>
              <c:numCache>
                <c:formatCode>0%</c:formatCode>
                <c:ptCount val="2"/>
                <c:pt idx="0">
                  <c:v>5.5555555555555552E-2</c:v>
                </c:pt>
                <c:pt idx="1">
                  <c:v>0</c:v>
                </c:pt>
              </c:numCache>
              <c:extLst/>
            </c:numRef>
          </c:val>
          <c:extLst>
            <c:ext xmlns:c16="http://schemas.microsoft.com/office/drawing/2014/chart" uri="{C3380CC4-5D6E-409C-BE32-E72D297353CC}">
              <c16:uniqueId val="{00000008-FE77-4616-9CD4-9F7FDD2AC37C}"/>
            </c:ext>
          </c:extLst>
        </c:ser>
        <c:ser>
          <c:idx val="6"/>
          <c:order val="6"/>
          <c:tx>
            <c:strRef>
              <c:f>'Gubra 3 weekly trend'!$J$1219</c:f>
              <c:strCache>
                <c:ptCount val="1"/>
                <c:pt idx="0">
                  <c:v>(5%;10%)</c:v>
                </c:pt>
              </c:strCache>
            </c:strRef>
          </c:tx>
          <c:spPr>
            <a:solidFill>
              <a:schemeClr val="accent2">
                <a:lumMod val="40000"/>
                <a:lumOff val="60000"/>
              </a:schemeClr>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9-FE77-4616-9CD4-9F7FDD2AC37C}"/>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Barlow Semi Condensed" panose="00000506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'Gubra 3 weekly trend'!$C$1220:$C$1221</c:f>
              <c:strCache>
                <c:ptCount val="2"/>
                <c:pt idx="0">
                  <c:v>Semaglutide</c:v>
                </c:pt>
                <c:pt idx="1">
                  <c:v>RES-010 + Semaglutide</c:v>
                </c:pt>
              </c:strCache>
              <c:extLst/>
            </c:strRef>
          </c:cat>
          <c:val>
            <c:numRef>
              <c:f>'Gubra 3 weekly trend'!$J$1220:$J$1221</c:f>
              <c:numCache>
                <c:formatCode>0%</c:formatCode>
                <c:ptCount val="2"/>
                <c:pt idx="0">
                  <c:v>0.27777777777777779</c:v>
                </c:pt>
                <c:pt idx="1">
                  <c:v>0</c:v>
                </c:pt>
              </c:numCache>
              <c:extLst/>
            </c:numRef>
          </c:val>
          <c:extLst>
            <c:ext xmlns:c16="http://schemas.microsoft.com/office/drawing/2014/chart" uri="{C3380CC4-5D6E-409C-BE32-E72D297353CC}">
              <c16:uniqueId val="{0000000A-FE77-4616-9CD4-9F7FDD2AC37C}"/>
            </c:ext>
          </c:extLst>
        </c:ser>
        <c:ser>
          <c:idx val="7"/>
          <c:order val="7"/>
          <c:tx>
            <c:strRef>
              <c:f>'Gubra 3 weekly trend'!$K$1219</c:f>
              <c:strCache>
                <c:ptCount val="1"/>
                <c:pt idx="0">
                  <c:v>&gt;10%</c:v>
                </c:pt>
              </c:strCache>
            </c:strRef>
          </c:tx>
          <c:spPr>
            <a:solidFill>
              <a:schemeClr val="accent2">
                <a:lumMod val="60000"/>
                <a:lumOff val="40000"/>
              </a:schemeClr>
            </a:solidFill>
            <a:ln>
              <a:noFill/>
            </a:ln>
            <a:effectLst/>
          </c:spPr>
          <c:invertIfNegative val="0"/>
          <c:cat>
            <c:strRef>
              <c:f>'Gubra 3 weekly trend'!$C$1220:$C$1221</c:f>
              <c:strCache>
                <c:ptCount val="2"/>
                <c:pt idx="0">
                  <c:v>Semaglutide</c:v>
                </c:pt>
                <c:pt idx="1">
                  <c:v>RES-010 + Semaglutide</c:v>
                </c:pt>
              </c:strCache>
              <c:extLst/>
            </c:strRef>
          </c:cat>
          <c:val>
            <c:numRef>
              <c:f>'Gubra 3 weekly trend'!$K$1220:$K$1221</c:f>
              <c:numCache>
                <c:formatCode>0%</c:formatCode>
                <c:ptCount val="2"/>
                <c:pt idx="0">
                  <c:v>0</c:v>
                </c:pt>
                <c:pt idx="1">
                  <c:v>0</c:v>
                </c:pt>
              </c:numCache>
              <c:extLst/>
            </c:numRef>
          </c:val>
          <c:extLst>
            <c:ext xmlns:c16="http://schemas.microsoft.com/office/drawing/2014/chart" uri="{C3380CC4-5D6E-409C-BE32-E72D297353CC}">
              <c16:uniqueId val="{0000000B-FE77-4616-9CD4-9F7FDD2AC37C}"/>
            </c:ext>
          </c:extLst>
        </c:ser>
        <c:dLbls>
          <c:showLegendKey val="0"/>
          <c:showVal val="0"/>
          <c:showCatName val="0"/>
          <c:showSerName val="0"/>
          <c:showPercent val="0"/>
          <c:showBubbleSize val="0"/>
        </c:dLbls>
        <c:gapWidth val="150"/>
        <c:overlap val="100"/>
        <c:axId val="1559336687"/>
        <c:axId val="1568683839"/>
      </c:barChart>
      <c:catAx>
        <c:axId val="1559336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568683839"/>
        <c:crosses val="autoZero"/>
        <c:auto val="1"/>
        <c:lblAlgn val="ctr"/>
        <c:lblOffset val="100"/>
        <c:noMultiLvlLbl val="0"/>
      </c:catAx>
      <c:valAx>
        <c:axId val="156868383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crossAx val="15593366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Barlow Semi Condensed" panose="00000506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arlow Semi Condensed" panose="00000506000000000000" pitchFamily="2"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6">
  <a:schemeClr val="accent3"/>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E5996-CC87-E746-A41E-4C6F42A80953}" type="doc">
      <dgm:prSet loTypeId="urn:microsoft.com/office/officeart/2005/8/layout/radial6" loCatId="" qsTypeId="urn:microsoft.com/office/officeart/2005/8/quickstyle/simple1" qsCatId="simple" csTypeId="urn:microsoft.com/office/officeart/2005/8/colors/accent1_1" csCatId="accent1" phldr="1"/>
      <dgm:spPr/>
      <dgm:t>
        <a:bodyPr/>
        <a:lstStyle/>
        <a:p>
          <a:endParaRPr lang="en-US"/>
        </a:p>
      </dgm:t>
    </dgm:pt>
    <dgm:pt modelId="{5966DFD3-ECAD-F74D-B424-DCEC1ED9E880}">
      <dgm:prSet phldrT="[Text]" custT="1"/>
      <dgm:spPr>
        <a:ln>
          <a:solidFill>
            <a:srgbClr val="C7ACC6"/>
          </a:solidFill>
        </a:ln>
      </dgm:spPr>
      <dgm:t>
        <a:bodyPr/>
        <a:lstStyle/>
        <a:p>
          <a:endParaRPr lang="en-US" sz="1200" b="1">
            <a:latin typeface="Avenir Book" panose="02000503020000020003" pitchFamily="2" charset="0"/>
          </a:endParaRPr>
        </a:p>
        <a:p>
          <a:endParaRPr lang="en-US" sz="1200" b="1">
            <a:latin typeface="Avenir Book" panose="02000503020000020003" pitchFamily="2" charset="0"/>
          </a:endParaRPr>
        </a:p>
        <a:p>
          <a:r>
            <a:rPr lang="en-US" sz="1200" b="1">
              <a:latin typeface="Avenir Book" panose="02000503020000020003" pitchFamily="2" charset="0"/>
            </a:rPr>
            <a:t>RNA Chemistry</a:t>
          </a:r>
        </a:p>
      </dgm:t>
    </dgm:pt>
    <dgm:pt modelId="{1B841E55-5A2D-F24C-ABA1-408B40EDDD55}" type="parTrans" cxnId="{044EA0B6-8567-8440-B9A8-8A9219770FF6}">
      <dgm:prSet/>
      <dgm:spPr/>
      <dgm:t>
        <a:bodyPr/>
        <a:lstStyle/>
        <a:p>
          <a:endParaRPr lang="en-US" sz="1400">
            <a:latin typeface="Avenir Book" panose="02000503020000020003" pitchFamily="2" charset="0"/>
          </a:endParaRPr>
        </a:p>
      </dgm:t>
    </dgm:pt>
    <dgm:pt modelId="{E0A6DFB5-B3B0-A149-AA44-6F14506B4946}" type="sibTrans" cxnId="{044EA0B6-8567-8440-B9A8-8A9219770FF6}">
      <dgm:prSet/>
      <dgm:spPr/>
      <dgm:t>
        <a:bodyPr/>
        <a:lstStyle/>
        <a:p>
          <a:endParaRPr lang="en-US" sz="1400">
            <a:latin typeface="Avenir Book" panose="02000503020000020003" pitchFamily="2" charset="0"/>
          </a:endParaRPr>
        </a:p>
      </dgm:t>
    </dgm:pt>
    <dgm:pt modelId="{6920D789-4481-5847-ABEF-E6D1AA39F019}">
      <dgm:prSet phldrT="[Text]" custT="1"/>
      <dgm:spPr>
        <a:ln>
          <a:solidFill>
            <a:srgbClr val="C7ACC6"/>
          </a:solidFill>
        </a:ln>
      </dgm:spPr>
      <dgm:t>
        <a:bodyPr/>
        <a:lstStyle/>
        <a:p>
          <a:endParaRPr lang="en-US" sz="1200" b="1">
            <a:latin typeface="Avenir Book" panose="02000503020000020003" pitchFamily="2" charset="0"/>
          </a:endParaRPr>
        </a:p>
        <a:p>
          <a:endParaRPr lang="en-US" sz="1200" b="1">
            <a:latin typeface="Avenir Book" panose="02000503020000020003" pitchFamily="2" charset="0"/>
          </a:endParaRPr>
        </a:p>
        <a:p>
          <a:r>
            <a:rPr lang="en-US" sz="1200" b="1">
              <a:latin typeface="Avenir Book" panose="02000503020000020003" pitchFamily="2" charset="0"/>
            </a:rPr>
            <a:t>Architecture</a:t>
          </a:r>
        </a:p>
      </dgm:t>
    </dgm:pt>
    <dgm:pt modelId="{DE0A76D3-CAC6-D541-82A6-AAFCDB5509F4}" type="parTrans" cxnId="{B50297AD-A434-CE4F-A116-C973E6C5796F}">
      <dgm:prSet/>
      <dgm:spPr/>
      <dgm:t>
        <a:bodyPr/>
        <a:lstStyle/>
        <a:p>
          <a:endParaRPr lang="en-US" sz="1400">
            <a:latin typeface="Avenir Book" panose="02000503020000020003" pitchFamily="2" charset="0"/>
          </a:endParaRPr>
        </a:p>
      </dgm:t>
    </dgm:pt>
    <dgm:pt modelId="{8B600455-A6A3-6148-A70B-ED4F3B69F8B3}" type="sibTrans" cxnId="{B50297AD-A434-CE4F-A116-C973E6C5796F}">
      <dgm:prSet/>
      <dgm:spPr/>
      <dgm:t>
        <a:bodyPr/>
        <a:lstStyle/>
        <a:p>
          <a:endParaRPr lang="en-US" sz="1400">
            <a:latin typeface="Avenir Book" panose="02000503020000020003" pitchFamily="2" charset="0"/>
          </a:endParaRPr>
        </a:p>
      </dgm:t>
    </dgm:pt>
    <dgm:pt modelId="{6E19C0F1-89CC-FE40-BF5F-A2BFC27D7B3B}">
      <dgm:prSet phldrT="[Text]" custT="1"/>
      <dgm:spPr>
        <a:ln>
          <a:solidFill>
            <a:srgbClr val="C7ACC6"/>
          </a:solidFill>
        </a:ln>
      </dgm:spPr>
      <dgm:t>
        <a:bodyPr/>
        <a:lstStyle/>
        <a:p>
          <a:endParaRPr lang="en-US" sz="1200" b="1">
            <a:latin typeface="Avenir Book" panose="02000503020000020003" pitchFamily="2" charset="0"/>
          </a:endParaRPr>
        </a:p>
        <a:p>
          <a:endParaRPr lang="en-US" sz="1200" b="1">
            <a:latin typeface="Avenir Book" panose="02000503020000020003" pitchFamily="2" charset="0"/>
          </a:endParaRPr>
        </a:p>
        <a:p>
          <a:r>
            <a:rPr lang="en-US" sz="1200" b="1">
              <a:latin typeface="Avenir Book" panose="02000503020000020003" pitchFamily="2" charset="0"/>
            </a:rPr>
            <a:t>Conjugation</a:t>
          </a:r>
        </a:p>
      </dgm:t>
    </dgm:pt>
    <dgm:pt modelId="{BD35330E-8728-D94E-9AF1-0EE2F6E90559}" type="parTrans" cxnId="{B409BA5E-ABB9-1B43-89F3-35280C6E997B}">
      <dgm:prSet/>
      <dgm:spPr/>
      <dgm:t>
        <a:bodyPr/>
        <a:lstStyle/>
        <a:p>
          <a:endParaRPr lang="en-US" sz="1400">
            <a:latin typeface="Avenir Book" panose="02000503020000020003" pitchFamily="2" charset="0"/>
          </a:endParaRPr>
        </a:p>
      </dgm:t>
    </dgm:pt>
    <dgm:pt modelId="{042219EF-1EEC-124D-9BF9-0D89B1B860C4}" type="sibTrans" cxnId="{B409BA5E-ABB9-1B43-89F3-35280C6E997B}">
      <dgm:prSet/>
      <dgm:spPr/>
      <dgm:t>
        <a:bodyPr/>
        <a:lstStyle/>
        <a:p>
          <a:endParaRPr lang="en-US" sz="1400">
            <a:latin typeface="Avenir Book" panose="02000503020000020003" pitchFamily="2" charset="0"/>
          </a:endParaRPr>
        </a:p>
      </dgm:t>
    </dgm:pt>
    <dgm:pt modelId="{4D590446-EE6E-234F-9EAA-21BCDBE631E4}">
      <dgm:prSet phldrT="[Text]" phldr="1" custT="1"/>
      <dgm:spPr/>
      <dgm:t>
        <a:bodyPr/>
        <a:lstStyle/>
        <a:p>
          <a:endParaRPr lang="en-US" sz="1200">
            <a:ln>
              <a:noFill/>
            </a:ln>
            <a:solidFill>
              <a:schemeClr val="bg1"/>
            </a:solidFill>
            <a:latin typeface="Avenir Book" panose="02000503020000020003" pitchFamily="2" charset="0"/>
          </a:endParaRPr>
        </a:p>
      </dgm:t>
    </dgm:pt>
    <dgm:pt modelId="{6293EE4B-B02A-BC44-9E8C-4129992EF86C}" type="sibTrans" cxnId="{B14E9FEF-DDC9-1048-8B3F-27185581C4C1}">
      <dgm:prSet/>
      <dgm:spPr/>
      <dgm:t>
        <a:bodyPr/>
        <a:lstStyle/>
        <a:p>
          <a:endParaRPr lang="en-US" sz="1400">
            <a:latin typeface="Avenir Book" panose="02000503020000020003" pitchFamily="2" charset="0"/>
          </a:endParaRPr>
        </a:p>
      </dgm:t>
    </dgm:pt>
    <dgm:pt modelId="{025042DE-5EE6-E547-8534-A1F874791C26}" type="parTrans" cxnId="{B14E9FEF-DDC9-1048-8B3F-27185581C4C1}">
      <dgm:prSet/>
      <dgm:spPr/>
      <dgm:t>
        <a:bodyPr/>
        <a:lstStyle/>
        <a:p>
          <a:endParaRPr lang="en-US" sz="1400">
            <a:latin typeface="Avenir Book" panose="02000503020000020003" pitchFamily="2" charset="0"/>
          </a:endParaRPr>
        </a:p>
      </dgm:t>
    </dgm:pt>
    <dgm:pt modelId="{777BDF7A-E0B6-0844-BDB1-9C30707CF9C0}" type="pres">
      <dgm:prSet presAssocID="{B95E5996-CC87-E746-A41E-4C6F42A80953}" presName="Name0" presStyleCnt="0">
        <dgm:presLayoutVars>
          <dgm:chMax val="1"/>
          <dgm:dir/>
          <dgm:animLvl val="ctr"/>
          <dgm:resizeHandles val="exact"/>
        </dgm:presLayoutVars>
      </dgm:prSet>
      <dgm:spPr/>
    </dgm:pt>
    <dgm:pt modelId="{AC461E8D-E8AE-7347-A8DC-986B6821A44A}" type="pres">
      <dgm:prSet presAssocID="{4D590446-EE6E-234F-9EAA-21BCDBE631E4}" presName="centerShape" presStyleLbl="node0" presStyleIdx="0" presStyleCnt="1" custLinFactNeighborY="573"/>
      <dgm:spPr/>
    </dgm:pt>
    <dgm:pt modelId="{7425AB85-4E8D-1A45-9D58-E90F0CBF62D1}" type="pres">
      <dgm:prSet presAssocID="{5966DFD3-ECAD-F74D-B424-DCEC1ED9E880}" presName="node" presStyleLbl="node1" presStyleIdx="0" presStyleCnt="3" custRadScaleRad="96755" custRadScaleInc="0">
        <dgm:presLayoutVars>
          <dgm:bulletEnabled val="1"/>
        </dgm:presLayoutVars>
      </dgm:prSet>
      <dgm:spPr/>
    </dgm:pt>
    <dgm:pt modelId="{02A3666C-0D90-9C4C-AC89-C3E6BDCC68AE}" type="pres">
      <dgm:prSet presAssocID="{5966DFD3-ECAD-F74D-B424-DCEC1ED9E880}" presName="dummy" presStyleCnt="0"/>
      <dgm:spPr/>
    </dgm:pt>
    <dgm:pt modelId="{D99C40AC-3462-7647-8F6C-B43D542723A8}" type="pres">
      <dgm:prSet presAssocID="{E0A6DFB5-B3B0-A149-AA44-6F14506B4946}" presName="sibTrans" presStyleLbl="sibTrans2D1" presStyleIdx="0" presStyleCnt="3"/>
      <dgm:spPr/>
    </dgm:pt>
    <dgm:pt modelId="{971AAC57-EAF6-934D-BC78-B08638F20E7B}" type="pres">
      <dgm:prSet presAssocID="{6920D789-4481-5847-ABEF-E6D1AA39F019}" presName="node" presStyleLbl="node1" presStyleIdx="1" presStyleCnt="3" custRadScaleRad="101379" custRadScaleInc="3309">
        <dgm:presLayoutVars>
          <dgm:bulletEnabled val="1"/>
        </dgm:presLayoutVars>
      </dgm:prSet>
      <dgm:spPr/>
    </dgm:pt>
    <dgm:pt modelId="{6712B63B-2774-9B4A-9173-692B09E8DF45}" type="pres">
      <dgm:prSet presAssocID="{6920D789-4481-5847-ABEF-E6D1AA39F019}" presName="dummy" presStyleCnt="0"/>
      <dgm:spPr/>
    </dgm:pt>
    <dgm:pt modelId="{94081624-9373-1147-BF36-57808290E833}" type="pres">
      <dgm:prSet presAssocID="{8B600455-A6A3-6148-A70B-ED4F3B69F8B3}" presName="sibTrans" presStyleLbl="sibTrans2D1" presStyleIdx="1" presStyleCnt="3"/>
      <dgm:spPr/>
    </dgm:pt>
    <dgm:pt modelId="{A3569A2B-6A15-9C46-89ED-27148F8FA533}" type="pres">
      <dgm:prSet presAssocID="{6E19C0F1-89CC-FE40-BF5F-A2BFC27D7B3B}" presName="node" presStyleLbl="node1" presStyleIdx="2" presStyleCnt="3" custRadScaleRad="101379" custRadScaleInc="-3309">
        <dgm:presLayoutVars>
          <dgm:bulletEnabled val="1"/>
        </dgm:presLayoutVars>
      </dgm:prSet>
      <dgm:spPr/>
    </dgm:pt>
    <dgm:pt modelId="{F7AFBE8E-BE22-1E4F-AF6C-9CCD9E177246}" type="pres">
      <dgm:prSet presAssocID="{6E19C0F1-89CC-FE40-BF5F-A2BFC27D7B3B}" presName="dummy" presStyleCnt="0"/>
      <dgm:spPr/>
    </dgm:pt>
    <dgm:pt modelId="{80ABB6F9-6ACF-514E-8FF1-BA6FD909E714}" type="pres">
      <dgm:prSet presAssocID="{042219EF-1EEC-124D-9BF9-0D89B1B860C4}" presName="sibTrans" presStyleLbl="sibTrans2D1" presStyleIdx="2" presStyleCnt="3"/>
      <dgm:spPr/>
    </dgm:pt>
  </dgm:ptLst>
  <dgm:cxnLst>
    <dgm:cxn modelId="{89618308-54DB-6247-8B33-00CD8E4160FD}" type="presOf" srcId="{E0A6DFB5-B3B0-A149-AA44-6F14506B4946}" destId="{D99C40AC-3462-7647-8F6C-B43D542723A8}" srcOrd="0" destOrd="0" presId="urn:microsoft.com/office/officeart/2005/8/layout/radial6"/>
    <dgm:cxn modelId="{B409BA5E-ABB9-1B43-89F3-35280C6E997B}" srcId="{4D590446-EE6E-234F-9EAA-21BCDBE631E4}" destId="{6E19C0F1-89CC-FE40-BF5F-A2BFC27D7B3B}" srcOrd="2" destOrd="0" parTransId="{BD35330E-8728-D94E-9AF1-0EE2F6E90559}" sibTransId="{042219EF-1EEC-124D-9BF9-0D89B1B860C4}"/>
    <dgm:cxn modelId="{9A03916B-11C0-ED44-9E9E-BBCC41C0EF41}" type="presOf" srcId="{B95E5996-CC87-E746-A41E-4C6F42A80953}" destId="{777BDF7A-E0B6-0844-BDB1-9C30707CF9C0}" srcOrd="0" destOrd="0" presId="urn:microsoft.com/office/officeart/2005/8/layout/radial6"/>
    <dgm:cxn modelId="{9970DF9A-C514-A343-985F-A0C8080C2276}" type="presOf" srcId="{5966DFD3-ECAD-F74D-B424-DCEC1ED9E880}" destId="{7425AB85-4E8D-1A45-9D58-E90F0CBF62D1}" srcOrd="0" destOrd="0" presId="urn:microsoft.com/office/officeart/2005/8/layout/radial6"/>
    <dgm:cxn modelId="{1C4EC69F-0432-8148-8BFE-B586AD5C7D0F}" type="presOf" srcId="{6920D789-4481-5847-ABEF-E6D1AA39F019}" destId="{971AAC57-EAF6-934D-BC78-B08638F20E7B}" srcOrd="0" destOrd="0" presId="urn:microsoft.com/office/officeart/2005/8/layout/radial6"/>
    <dgm:cxn modelId="{B50297AD-A434-CE4F-A116-C973E6C5796F}" srcId="{4D590446-EE6E-234F-9EAA-21BCDBE631E4}" destId="{6920D789-4481-5847-ABEF-E6D1AA39F019}" srcOrd="1" destOrd="0" parTransId="{DE0A76D3-CAC6-D541-82A6-AAFCDB5509F4}" sibTransId="{8B600455-A6A3-6148-A70B-ED4F3B69F8B3}"/>
    <dgm:cxn modelId="{27A09BAF-79DE-7843-8EEA-993083FC614E}" type="presOf" srcId="{4D590446-EE6E-234F-9EAA-21BCDBE631E4}" destId="{AC461E8D-E8AE-7347-A8DC-986B6821A44A}" srcOrd="0" destOrd="0" presId="urn:microsoft.com/office/officeart/2005/8/layout/radial6"/>
    <dgm:cxn modelId="{044EA0B6-8567-8440-B9A8-8A9219770FF6}" srcId="{4D590446-EE6E-234F-9EAA-21BCDBE631E4}" destId="{5966DFD3-ECAD-F74D-B424-DCEC1ED9E880}" srcOrd="0" destOrd="0" parTransId="{1B841E55-5A2D-F24C-ABA1-408B40EDDD55}" sibTransId="{E0A6DFB5-B3B0-A149-AA44-6F14506B4946}"/>
    <dgm:cxn modelId="{5973FBC0-07AA-6846-99FA-091AE85EFC8C}" type="presOf" srcId="{042219EF-1EEC-124D-9BF9-0D89B1B860C4}" destId="{80ABB6F9-6ACF-514E-8FF1-BA6FD909E714}" srcOrd="0" destOrd="0" presId="urn:microsoft.com/office/officeart/2005/8/layout/radial6"/>
    <dgm:cxn modelId="{3E1811CD-3212-6C47-AD6D-14E3F82A544B}" type="presOf" srcId="{6E19C0F1-89CC-FE40-BF5F-A2BFC27D7B3B}" destId="{A3569A2B-6A15-9C46-89ED-27148F8FA533}" srcOrd="0" destOrd="0" presId="urn:microsoft.com/office/officeart/2005/8/layout/radial6"/>
    <dgm:cxn modelId="{71ECCDDB-D429-7342-BCE4-F507A6B0CFDB}" type="presOf" srcId="{8B600455-A6A3-6148-A70B-ED4F3B69F8B3}" destId="{94081624-9373-1147-BF36-57808290E833}" srcOrd="0" destOrd="0" presId="urn:microsoft.com/office/officeart/2005/8/layout/radial6"/>
    <dgm:cxn modelId="{B14E9FEF-DDC9-1048-8B3F-27185581C4C1}" srcId="{B95E5996-CC87-E746-A41E-4C6F42A80953}" destId="{4D590446-EE6E-234F-9EAA-21BCDBE631E4}" srcOrd="0" destOrd="0" parTransId="{025042DE-5EE6-E547-8534-A1F874791C26}" sibTransId="{6293EE4B-B02A-BC44-9E8C-4129992EF86C}"/>
    <dgm:cxn modelId="{9ECE41A0-A801-994E-9EDC-C4182AC0B3ED}" type="presParOf" srcId="{777BDF7A-E0B6-0844-BDB1-9C30707CF9C0}" destId="{AC461E8D-E8AE-7347-A8DC-986B6821A44A}" srcOrd="0" destOrd="0" presId="urn:microsoft.com/office/officeart/2005/8/layout/radial6"/>
    <dgm:cxn modelId="{D1CA6BF7-B01A-024A-A249-89FE5048E3FD}" type="presParOf" srcId="{777BDF7A-E0B6-0844-BDB1-9C30707CF9C0}" destId="{7425AB85-4E8D-1A45-9D58-E90F0CBF62D1}" srcOrd="1" destOrd="0" presId="urn:microsoft.com/office/officeart/2005/8/layout/radial6"/>
    <dgm:cxn modelId="{544DC201-2E0A-4949-9B18-D3FE0D7E1477}" type="presParOf" srcId="{777BDF7A-E0B6-0844-BDB1-9C30707CF9C0}" destId="{02A3666C-0D90-9C4C-AC89-C3E6BDCC68AE}" srcOrd="2" destOrd="0" presId="urn:microsoft.com/office/officeart/2005/8/layout/radial6"/>
    <dgm:cxn modelId="{AA249545-A529-6E4A-8F9F-DF5C93C6E04B}" type="presParOf" srcId="{777BDF7A-E0B6-0844-BDB1-9C30707CF9C0}" destId="{D99C40AC-3462-7647-8F6C-B43D542723A8}" srcOrd="3" destOrd="0" presId="urn:microsoft.com/office/officeart/2005/8/layout/radial6"/>
    <dgm:cxn modelId="{900A8388-E1C7-1843-88A5-50994CFF5B2F}" type="presParOf" srcId="{777BDF7A-E0B6-0844-BDB1-9C30707CF9C0}" destId="{971AAC57-EAF6-934D-BC78-B08638F20E7B}" srcOrd="4" destOrd="0" presId="urn:microsoft.com/office/officeart/2005/8/layout/radial6"/>
    <dgm:cxn modelId="{59181680-49F8-F74E-9D80-4D664B929740}" type="presParOf" srcId="{777BDF7A-E0B6-0844-BDB1-9C30707CF9C0}" destId="{6712B63B-2774-9B4A-9173-692B09E8DF45}" srcOrd="5" destOrd="0" presId="urn:microsoft.com/office/officeart/2005/8/layout/radial6"/>
    <dgm:cxn modelId="{4F8697BA-2DA7-724F-A9EF-F568F41A9E43}" type="presParOf" srcId="{777BDF7A-E0B6-0844-BDB1-9C30707CF9C0}" destId="{94081624-9373-1147-BF36-57808290E833}" srcOrd="6" destOrd="0" presId="urn:microsoft.com/office/officeart/2005/8/layout/radial6"/>
    <dgm:cxn modelId="{43A1C9CF-E7F3-A743-9305-C2829FAA37A2}" type="presParOf" srcId="{777BDF7A-E0B6-0844-BDB1-9C30707CF9C0}" destId="{A3569A2B-6A15-9C46-89ED-27148F8FA533}" srcOrd="7" destOrd="0" presId="urn:microsoft.com/office/officeart/2005/8/layout/radial6"/>
    <dgm:cxn modelId="{AC33E807-9A23-974C-AA38-5E0F123142F6}" type="presParOf" srcId="{777BDF7A-E0B6-0844-BDB1-9C30707CF9C0}" destId="{F7AFBE8E-BE22-1E4F-AF6C-9CCD9E177246}" srcOrd="8" destOrd="0" presId="urn:microsoft.com/office/officeart/2005/8/layout/radial6"/>
    <dgm:cxn modelId="{16913F58-75A5-454A-A2E5-E02301BB4A86}" type="presParOf" srcId="{777BDF7A-E0B6-0844-BDB1-9C30707CF9C0}" destId="{80ABB6F9-6ACF-514E-8FF1-BA6FD909E714}"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BB6F9-6ACF-514E-8FF1-BA6FD909E714}">
      <dsp:nvSpPr>
        <dsp:cNvPr id="0" name=""/>
        <dsp:cNvSpPr/>
      </dsp:nvSpPr>
      <dsp:spPr>
        <a:xfrm>
          <a:off x="1640918" y="658630"/>
          <a:ext cx="3978840" cy="3978840"/>
        </a:xfrm>
        <a:prstGeom prst="blockArc">
          <a:avLst>
            <a:gd name="adj1" fmla="val 9021418"/>
            <a:gd name="adj2" fmla="val 16189347"/>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081624-9373-1147-BF36-57808290E833}">
      <dsp:nvSpPr>
        <dsp:cNvPr id="0" name=""/>
        <dsp:cNvSpPr/>
      </dsp:nvSpPr>
      <dsp:spPr>
        <a:xfrm>
          <a:off x="1634896" y="648124"/>
          <a:ext cx="3978840" cy="3978840"/>
        </a:xfrm>
        <a:prstGeom prst="blockArc">
          <a:avLst>
            <a:gd name="adj1" fmla="val 1800004"/>
            <a:gd name="adj2" fmla="val 8999996"/>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9C40AC-3462-7647-8F6C-B43D542723A8}">
      <dsp:nvSpPr>
        <dsp:cNvPr id="0" name=""/>
        <dsp:cNvSpPr/>
      </dsp:nvSpPr>
      <dsp:spPr>
        <a:xfrm>
          <a:off x="1628874" y="658630"/>
          <a:ext cx="3978840" cy="3978840"/>
        </a:xfrm>
        <a:prstGeom prst="blockArc">
          <a:avLst>
            <a:gd name="adj1" fmla="val 16210653"/>
            <a:gd name="adj2" fmla="val 1778582"/>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461E8D-E8AE-7347-A8DC-986B6821A44A}">
      <dsp:nvSpPr>
        <dsp:cNvPr id="0" name=""/>
        <dsp:cNvSpPr/>
      </dsp:nvSpPr>
      <dsp:spPr>
        <a:xfrm>
          <a:off x="2709389" y="1692342"/>
          <a:ext cx="1829855" cy="1829855"/>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ln>
              <a:noFill/>
            </a:ln>
            <a:solidFill>
              <a:schemeClr val="bg1"/>
            </a:solidFill>
            <a:latin typeface="Avenir Book" panose="02000503020000020003" pitchFamily="2" charset="0"/>
          </a:endParaRPr>
        </a:p>
      </dsp:txBody>
      <dsp:txXfrm>
        <a:off x="2977365" y="1960318"/>
        <a:ext cx="1293903" cy="1293903"/>
      </dsp:txXfrm>
    </dsp:sp>
    <dsp:sp modelId="{7425AB85-4E8D-1A45-9D58-E90F0CBF62D1}">
      <dsp:nvSpPr>
        <dsp:cNvPr id="0" name=""/>
        <dsp:cNvSpPr/>
      </dsp:nvSpPr>
      <dsp:spPr>
        <a:xfrm>
          <a:off x="2983867" y="64303"/>
          <a:ext cx="1280898" cy="1280898"/>
        </a:xfrm>
        <a:prstGeom prst="ellipse">
          <a:avLst/>
        </a:prstGeom>
        <a:solidFill>
          <a:schemeClr val="lt1">
            <a:hueOff val="0"/>
            <a:satOff val="0"/>
            <a:lumOff val="0"/>
            <a:alphaOff val="0"/>
          </a:schemeClr>
        </a:solidFill>
        <a:ln w="12700" cap="flat" cmpd="sng" algn="ctr">
          <a:solidFill>
            <a:srgbClr val="C7ACC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r>
            <a:rPr lang="en-US" sz="1200" b="1" kern="1200">
              <a:latin typeface="Avenir Book" panose="02000503020000020003" pitchFamily="2" charset="0"/>
            </a:rPr>
            <a:t>RNA Chemistry</a:t>
          </a:r>
        </a:p>
      </dsp:txBody>
      <dsp:txXfrm>
        <a:off x="3171450" y="251886"/>
        <a:ext cx="905732" cy="905732"/>
      </dsp:txXfrm>
    </dsp:sp>
    <dsp:sp modelId="{971AAC57-EAF6-934D-BC78-B08638F20E7B}">
      <dsp:nvSpPr>
        <dsp:cNvPr id="0" name=""/>
        <dsp:cNvSpPr/>
      </dsp:nvSpPr>
      <dsp:spPr>
        <a:xfrm>
          <a:off x="4666820" y="2968752"/>
          <a:ext cx="1280898" cy="1280898"/>
        </a:xfrm>
        <a:prstGeom prst="ellipse">
          <a:avLst/>
        </a:prstGeom>
        <a:solidFill>
          <a:schemeClr val="lt1">
            <a:hueOff val="0"/>
            <a:satOff val="0"/>
            <a:lumOff val="0"/>
            <a:alphaOff val="0"/>
          </a:schemeClr>
        </a:solidFill>
        <a:ln w="12700" cap="flat" cmpd="sng" algn="ctr">
          <a:solidFill>
            <a:srgbClr val="C7ACC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r>
            <a:rPr lang="en-US" sz="1200" b="1" kern="1200">
              <a:latin typeface="Avenir Book" panose="02000503020000020003" pitchFamily="2" charset="0"/>
            </a:rPr>
            <a:t>Architecture</a:t>
          </a:r>
        </a:p>
      </dsp:txBody>
      <dsp:txXfrm>
        <a:off x="4854403" y="3156335"/>
        <a:ext cx="905732" cy="905732"/>
      </dsp:txXfrm>
    </dsp:sp>
    <dsp:sp modelId="{A3569A2B-6A15-9C46-89ED-27148F8FA533}">
      <dsp:nvSpPr>
        <dsp:cNvPr id="0" name=""/>
        <dsp:cNvSpPr/>
      </dsp:nvSpPr>
      <dsp:spPr>
        <a:xfrm>
          <a:off x="1300914" y="2968752"/>
          <a:ext cx="1280898" cy="1280898"/>
        </a:xfrm>
        <a:prstGeom prst="ellipse">
          <a:avLst/>
        </a:prstGeom>
        <a:solidFill>
          <a:schemeClr val="lt1">
            <a:hueOff val="0"/>
            <a:satOff val="0"/>
            <a:lumOff val="0"/>
            <a:alphaOff val="0"/>
          </a:schemeClr>
        </a:solidFill>
        <a:ln w="12700" cap="flat" cmpd="sng" algn="ctr">
          <a:solidFill>
            <a:srgbClr val="C7ACC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endParaRPr lang="en-US" sz="1200" b="1" kern="1200">
            <a:latin typeface="Avenir Book" panose="02000503020000020003" pitchFamily="2" charset="0"/>
          </a:endParaRPr>
        </a:p>
        <a:p>
          <a:pPr marL="0" lvl="0" indent="0" algn="ctr" defTabSz="533400">
            <a:lnSpc>
              <a:spcPct val="90000"/>
            </a:lnSpc>
            <a:spcBef>
              <a:spcPct val="0"/>
            </a:spcBef>
            <a:spcAft>
              <a:spcPct val="35000"/>
            </a:spcAft>
            <a:buNone/>
          </a:pPr>
          <a:r>
            <a:rPr lang="en-US" sz="1200" b="1" kern="1200">
              <a:latin typeface="Avenir Book" panose="02000503020000020003" pitchFamily="2" charset="0"/>
            </a:rPr>
            <a:t>Conjugation</a:t>
          </a:r>
        </a:p>
      </dsp:txBody>
      <dsp:txXfrm>
        <a:off x="1488497" y="3156335"/>
        <a:ext cx="905732" cy="90573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image" Target="../media/image15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image" Target="../media/image18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image" Target="../media/image188.emf"/><Relationship Id="rId4" Type="http://schemas.openxmlformats.org/officeDocument/2006/relationships/image" Target="../media/image191.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67.emf"/><Relationship Id="rId3" Type="http://schemas.openxmlformats.org/officeDocument/2006/relationships/image" Target="../media/image262.emf"/><Relationship Id="rId7" Type="http://schemas.openxmlformats.org/officeDocument/2006/relationships/image" Target="../media/image266.emf"/><Relationship Id="rId2" Type="http://schemas.openxmlformats.org/officeDocument/2006/relationships/image" Target="../media/image261.emf"/><Relationship Id="rId1" Type="http://schemas.openxmlformats.org/officeDocument/2006/relationships/image" Target="../media/image260.emf"/><Relationship Id="rId6" Type="http://schemas.openxmlformats.org/officeDocument/2006/relationships/image" Target="../media/image265.emf"/><Relationship Id="rId5" Type="http://schemas.openxmlformats.org/officeDocument/2006/relationships/image" Target="../media/image264.emf"/><Relationship Id="rId4" Type="http://schemas.openxmlformats.org/officeDocument/2006/relationships/image" Target="../media/image26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6.emf"/><Relationship Id="rId2" Type="http://schemas.openxmlformats.org/officeDocument/2006/relationships/image" Target="../media/image295.emf"/><Relationship Id="rId1" Type="http://schemas.openxmlformats.org/officeDocument/2006/relationships/image" Target="../media/image294.emf"/><Relationship Id="rId6" Type="http://schemas.openxmlformats.org/officeDocument/2006/relationships/image" Target="../media/image299.emf"/><Relationship Id="rId5" Type="http://schemas.openxmlformats.org/officeDocument/2006/relationships/image" Target="../media/image298.emf"/><Relationship Id="rId4" Type="http://schemas.openxmlformats.org/officeDocument/2006/relationships/image" Target="../media/image297.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7.emf"/><Relationship Id="rId1" Type="http://schemas.openxmlformats.org/officeDocument/2006/relationships/image" Target="../media/image3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4747DA-0F42-4966-900D-0321751FBEC3}"/>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CEFAA5F2-8284-434A-936B-150365A849D1}"/>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5D521CC-C916-4257-8237-3DC514817D8D}" type="datetimeFigureOut">
              <a:rPr lang="en-US" smtClean="0"/>
              <a:t>10/5/24</a:t>
            </a:fld>
            <a:endParaRPr lang="en-US"/>
          </a:p>
        </p:txBody>
      </p:sp>
      <p:sp>
        <p:nvSpPr>
          <p:cNvPr id="4" name="Footer Placeholder 3">
            <a:extLst>
              <a:ext uri="{FF2B5EF4-FFF2-40B4-BE49-F238E27FC236}">
                <a16:creationId xmlns:a16="http://schemas.microsoft.com/office/drawing/2014/main" id="{9F611091-F7B7-4E66-89D0-70F94AE22589}"/>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156906-02BF-44A3-AA45-9F355B4A4984}"/>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97962B7-869B-4603-A63A-075A9FF8B768}" type="slidenum">
              <a:rPr lang="en-US" smtClean="0"/>
              <a:t>‹#›</a:t>
            </a:fld>
            <a:endParaRPr lang="en-US"/>
          </a:p>
        </p:txBody>
      </p:sp>
    </p:spTree>
    <p:extLst>
      <p:ext uri="{BB962C8B-B14F-4D97-AF65-F5344CB8AC3E}">
        <p14:creationId xmlns:p14="http://schemas.microsoft.com/office/powerpoint/2010/main" val="15364472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6DD9B90-515D-4569-8F34-2D0E3A43B8A5}" type="datetimeFigureOut">
              <a:rPr lang="en-US" smtClean="0"/>
              <a:t>10/5/24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0F43686-AB0F-4077-A24E-2F3CC27B91E3}" type="slidenum">
              <a:rPr lang="en-US" smtClean="0"/>
              <a:t>‹#›</a:t>
            </a:fld>
            <a:endParaRPr lang="en-US"/>
          </a:p>
        </p:txBody>
      </p:sp>
    </p:spTree>
    <p:extLst>
      <p:ext uri="{BB962C8B-B14F-4D97-AF65-F5344CB8AC3E}">
        <p14:creationId xmlns:p14="http://schemas.microsoft.com/office/powerpoint/2010/main" val="24662680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a:t>
            </a:fld>
            <a:endParaRPr lang="en-US"/>
          </a:p>
        </p:txBody>
      </p:sp>
    </p:spTree>
    <p:extLst>
      <p:ext uri="{BB962C8B-B14F-4D97-AF65-F5344CB8AC3E}">
        <p14:creationId xmlns:p14="http://schemas.microsoft.com/office/powerpoint/2010/main" val="53379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013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346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550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69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981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377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78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445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528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60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12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965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07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053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804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Wealth of genetic information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Multiple pathways to using synthetic oligonucleotides to manipulate gene expression to correct driving pathology behind disease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Potential – 1000s of patients suffering from well-defined genetic disease; ability to precisely target pathways in diseases with complex etiology to create durable solutions that compete with biologics and </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sm</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mol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How to maximize impact? We ask this question a lot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Many companies with many different approaches (company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Challenge – engineering synthetic oligos to efficiently deliver to tissues with targets of high conviction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Abridged Timeline of oligo chemistry (a decade in 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Oligo chemistries of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vignette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Shuttles of future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vignette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Slide 7: outlook on why chemistry is critical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60823-9717-46C2-9AC9-EB905CECED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017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pleasure to share with this audience why the timing is right to deliver on the promise of genetic medicines. First is the volume of omics data that is being generated – the national </a:t>
            </a:r>
            <a:r>
              <a:rPr lang="en-US" err="1"/>
              <a:t>institude</a:t>
            </a:r>
            <a:r>
              <a:rPr lang="en-US"/>
              <a:t> of estimates that in the next 10 years we will generate over X gigabytes of data, which would fill the laptops of over 200 million computers. This data helps us further understand the root cause of known genetic diseases but also being to untangle the etiology of more prevalent diseases with complex etiology. Second, we have made enormous advances in our understanding of RNA biology – both in how our genes are regulated and in how our immune system responds to foreign genetic material, leading to a variety of different ways we can use nucleic acids to reverse and correct disease pathogenesis. Finally, we’ve made enormous progress in oligonucleotide and conjugate chemistry to improve potency and safety, now with clinical data in hand. Together, we are at a point where we can think about further accelerating RNA medicines for patients.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043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27</a:t>
            </a:fld>
            <a:endParaRPr lang="en-US"/>
          </a:p>
        </p:txBody>
      </p:sp>
    </p:spTree>
    <p:extLst>
      <p:ext uri="{BB962C8B-B14F-4D97-AF65-F5344CB8AC3E}">
        <p14:creationId xmlns:p14="http://schemas.microsoft.com/office/powerpoint/2010/main" val="2438340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GB" sz="1000" b="0" i="0" u="none" strike="noStrike" kern="1200" cap="none" spc="0" normalizeH="0" baseline="0" noProof="0" dirty="0">
              <a:ln>
                <a:noFill/>
              </a:ln>
              <a:solidFill>
                <a:srgbClr val="3F4444"/>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48857A81-DEF9-4B57-AC08-20326D7F815B}" type="slidenum">
              <a:rPr lang="en-GB" smtClean="0"/>
              <a:pPr/>
              <a:t>30</a:t>
            </a:fld>
            <a:endParaRPr lang="en-GB"/>
          </a:p>
        </p:txBody>
      </p:sp>
    </p:spTree>
    <p:extLst>
      <p:ext uri="{BB962C8B-B14F-4D97-AF65-F5344CB8AC3E}">
        <p14:creationId xmlns:p14="http://schemas.microsoft.com/office/powerpoint/2010/main" val="287801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GB" sz="1000" b="0" i="0" u="none" strike="noStrike" kern="1200" cap="none" spc="0" normalizeH="0" baseline="0" noProof="0">
              <a:ln>
                <a:noFill/>
              </a:ln>
              <a:solidFill>
                <a:srgbClr val="3F4444"/>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48857A81-DEF9-4B57-AC08-20326D7F815B}" type="slidenum">
              <a:rPr lang="en-GB" smtClean="0"/>
              <a:pPr/>
              <a:t>31</a:t>
            </a:fld>
            <a:endParaRPr lang="en-GB"/>
          </a:p>
        </p:txBody>
      </p:sp>
    </p:spTree>
    <p:extLst>
      <p:ext uri="{BB962C8B-B14F-4D97-AF65-F5344CB8AC3E}">
        <p14:creationId xmlns:p14="http://schemas.microsoft.com/office/powerpoint/2010/main" val="2760348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3F4444"/>
                </a:solidFill>
                <a:effectLst/>
                <a:uLnTx/>
                <a:uFillTx/>
                <a:latin typeface="Calibri" panose="020F0502020204030204"/>
                <a:ea typeface="+mn-ea"/>
                <a:cs typeface="+mn-cs"/>
              </a:rPr>
              <a:t>Add lines</a:t>
            </a:r>
          </a:p>
        </p:txBody>
      </p:sp>
      <p:sp>
        <p:nvSpPr>
          <p:cNvPr id="4" name="Slide Number Placeholder 3"/>
          <p:cNvSpPr>
            <a:spLocks noGrp="1"/>
          </p:cNvSpPr>
          <p:nvPr>
            <p:ph type="sldNum" sz="quarter" idx="5"/>
          </p:nvPr>
        </p:nvSpPr>
        <p:spPr/>
        <p:txBody>
          <a:bodyPr/>
          <a:lstStyle/>
          <a:p>
            <a:fld id="{48857A81-DEF9-4B57-AC08-20326D7F815B}" type="slidenum">
              <a:rPr lang="en-GB" smtClean="0"/>
              <a:pPr/>
              <a:t>33</a:t>
            </a:fld>
            <a:endParaRPr lang="en-GB"/>
          </a:p>
        </p:txBody>
      </p:sp>
    </p:spTree>
    <p:extLst>
      <p:ext uri="{BB962C8B-B14F-4D97-AF65-F5344CB8AC3E}">
        <p14:creationId xmlns:p14="http://schemas.microsoft.com/office/powerpoint/2010/main" val="266059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424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sz="1000" dirty="0">
                <a:solidFill>
                  <a:schemeClr val="tx1">
                    <a:lumMod val="50000"/>
                  </a:schemeClr>
                </a:solidFill>
              </a:rPr>
              <a:t>THP-1-derived macrophages and human primary  fibroblasts were also assessed with low sensitivity to ASOs. </a:t>
            </a:r>
          </a:p>
          <a:p>
            <a:endParaRPr lang="en-GB" dirty="0"/>
          </a:p>
        </p:txBody>
      </p:sp>
      <p:sp>
        <p:nvSpPr>
          <p:cNvPr id="4" name="Slide Number Placeholder 3"/>
          <p:cNvSpPr>
            <a:spLocks noGrp="1"/>
          </p:cNvSpPr>
          <p:nvPr>
            <p:ph type="sldNum" sz="quarter" idx="5"/>
          </p:nvPr>
        </p:nvSpPr>
        <p:spPr/>
        <p:txBody>
          <a:bodyPr/>
          <a:lstStyle/>
          <a:p>
            <a:fld id="{48857A81-DEF9-4B57-AC08-20326D7F815B}" type="slidenum">
              <a:rPr lang="en-GB" smtClean="0"/>
              <a:pPr/>
              <a:t>34</a:t>
            </a:fld>
            <a:endParaRPr lang="en-GB"/>
          </a:p>
        </p:txBody>
      </p:sp>
    </p:spTree>
    <p:extLst>
      <p:ext uri="{BB962C8B-B14F-4D97-AF65-F5344CB8AC3E}">
        <p14:creationId xmlns:p14="http://schemas.microsoft.com/office/powerpoint/2010/main" val="1385814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857A81-DEF9-4B57-AC08-20326D7F815B}" type="slidenum">
              <a:rPr lang="en-GB" smtClean="0"/>
              <a:pPr/>
              <a:t>35</a:t>
            </a:fld>
            <a:endParaRPr lang="en-GB"/>
          </a:p>
        </p:txBody>
      </p:sp>
    </p:spTree>
    <p:extLst>
      <p:ext uri="{BB962C8B-B14F-4D97-AF65-F5344CB8AC3E}">
        <p14:creationId xmlns:p14="http://schemas.microsoft.com/office/powerpoint/2010/main" val="4250046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857A81-DEF9-4B57-AC08-20326D7F815B}" type="slidenum">
              <a:rPr lang="en-GB" smtClean="0"/>
              <a:pPr/>
              <a:t>36</a:t>
            </a:fld>
            <a:endParaRPr lang="en-GB"/>
          </a:p>
        </p:txBody>
      </p:sp>
    </p:spTree>
    <p:extLst>
      <p:ext uri="{BB962C8B-B14F-4D97-AF65-F5344CB8AC3E}">
        <p14:creationId xmlns:p14="http://schemas.microsoft.com/office/powerpoint/2010/main" val="3593097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r>
              <a:rPr lang="en-GB" dirty="0"/>
              <a:t>Consider correlation</a:t>
            </a:r>
          </a:p>
        </p:txBody>
      </p:sp>
      <p:sp>
        <p:nvSpPr>
          <p:cNvPr id="4" name="Slide Number Placeholder 3"/>
          <p:cNvSpPr>
            <a:spLocks noGrp="1"/>
          </p:cNvSpPr>
          <p:nvPr>
            <p:ph type="sldNum" sz="quarter" idx="5"/>
          </p:nvPr>
        </p:nvSpPr>
        <p:spPr/>
        <p:txBody>
          <a:bodyPr/>
          <a:lstStyle/>
          <a:p>
            <a:fld id="{48857A81-DEF9-4B57-AC08-20326D7F815B}" type="slidenum">
              <a:rPr lang="en-GB" smtClean="0"/>
              <a:pPr/>
              <a:t>37</a:t>
            </a:fld>
            <a:endParaRPr lang="en-GB"/>
          </a:p>
        </p:txBody>
      </p:sp>
    </p:spTree>
    <p:extLst>
      <p:ext uri="{BB962C8B-B14F-4D97-AF65-F5344CB8AC3E}">
        <p14:creationId xmlns:p14="http://schemas.microsoft.com/office/powerpoint/2010/main" val="871388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endParaRPr kumimoji="0" lang="en-GB" sz="1000" b="0" i="0" u="none" strike="noStrike" kern="1200" cap="none" spc="0" normalizeH="0" baseline="0" noProof="0">
              <a:ln>
                <a:noFill/>
              </a:ln>
              <a:solidFill>
                <a:srgbClr val="3F4444"/>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48857A81-DEF9-4B57-AC08-20326D7F815B}" type="slidenum">
              <a:rPr lang="en-GB" smtClean="0"/>
              <a:pPr/>
              <a:t>38</a:t>
            </a:fld>
            <a:endParaRPr lang="en-GB"/>
          </a:p>
        </p:txBody>
      </p:sp>
    </p:spTree>
    <p:extLst>
      <p:ext uri="{BB962C8B-B14F-4D97-AF65-F5344CB8AC3E}">
        <p14:creationId xmlns:p14="http://schemas.microsoft.com/office/powerpoint/2010/main" val="2702106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0900" y="300038"/>
            <a:ext cx="5156200" cy="2900362"/>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8857A81-DEF9-4B57-AC08-20326D7F815B}" type="slidenum">
              <a:rPr lang="en-GB" smtClean="0"/>
              <a:pPr/>
              <a:t>39</a:t>
            </a:fld>
            <a:endParaRPr lang="en-GB"/>
          </a:p>
        </p:txBody>
      </p:sp>
    </p:spTree>
    <p:extLst>
      <p:ext uri="{BB962C8B-B14F-4D97-AF65-F5344CB8AC3E}">
        <p14:creationId xmlns:p14="http://schemas.microsoft.com/office/powerpoint/2010/main" val="2202519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41</a:t>
            </a:fld>
            <a:endParaRPr lang="en-US"/>
          </a:p>
        </p:txBody>
      </p:sp>
    </p:spTree>
    <p:extLst>
      <p:ext uri="{BB962C8B-B14F-4D97-AF65-F5344CB8AC3E}">
        <p14:creationId xmlns:p14="http://schemas.microsoft.com/office/powerpoint/2010/main" val="2526546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2354B4F-9A18-4C22-8660-15A772E6ECC2}" type="slidenum">
              <a:rPr lang="en-GB" smtClean="0"/>
              <a:t>43</a:t>
            </a:fld>
            <a:endParaRPr lang="en-GB"/>
          </a:p>
        </p:txBody>
      </p:sp>
    </p:spTree>
    <p:extLst>
      <p:ext uri="{BB962C8B-B14F-4D97-AF65-F5344CB8AC3E}">
        <p14:creationId xmlns:p14="http://schemas.microsoft.com/office/powerpoint/2010/main" val="1988698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2354B4F-9A18-4C22-8660-15A772E6ECC2}" type="slidenum">
              <a:rPr lang="en-GB" smtClean="0"/>
              <a:t>44</a:t>
            </a:fld>
            <a:endParaRPr lang="en-GB"/>
          </a:p>
        </p:txBody>
      </p:sp>
    </p:spTree>
    <p:extLst>
      <p:ext uri="{BB962C8B-B14F-4D97-AF65-F5344CB8AC3E}">
        <p14:creationId xmlns:p14="http://schemas.microsoft.com/office/powerpoint/2010/main" val="3236436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stella</a:t>
            </a:r>
            <a:endParaRPr lang="en-CH" dirty="0"/>
          </a:p>
        </p:txBody>
      </p:sp>
      <p:sp>
        <p:nvSpPr>
          <p:cNvPr id="4" name="Slide Number Placeholder 3"/>
          <p:cNvSpPr>
            <a:spLocks noGrp="1"/>
          </p:cNvSpPr>
          <p:nvPr>
            <p:ph type="sldNum" sz="quarter" idx="5"/>
          </p:nvPr>
        </p:nvSpPr>
        <p:spPr/>
        <p:txBody>
          <a:bodyPr/>
          <a:lstStyle/>
          <a:p>
            <a:fld id="{A2354B4F-9A18-4C22-8660-15A772E6ECC2}" type="slidenum">
              <a:rPr lang="en-GB" smtClean="0"/>
              <a:t>45</a:t>
            </a:fld>
            <a:endParaRPr lang="en-GB"/>
          </a:p>
        </p:txBody>
      </p:sp>
    </p:spTree>
    <p:extLst>
      <p:ext uri="{BB962C8B-B14F-4D97-AF65-F5344CB8AC3E}">
        <p14:creationId xmlns:p14="http://schemas.microsoft.com/office/powerpoint/2010/main" val="3865701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53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2354B4F-9A18-4C22-8660-15A772E6ECC2}" type="slidenum">
              <a:rPr lang="en-GB" smtClean="0"/>
              <a:t>46</a:t>
            </a:fld>
            <a:endParaRPr lang="en-GB"/>
          </a:p>
        </p:txBody>
      </p:sp>
    </p:spTree>
    <p:extLst>
      <p:ext uri="{BB962C8B-B14F-4D97-AF65-F5344CB8AC3E}">
        <p14:creationId xmlns:p14="http://schemas.microsoft.com/office/powerpoint/2010/main" val="2924054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2354B4F-9A18-4C22-8660-15A772E6ECC2}" type="slidenum">
              <a:rPr lang="en-GB" smtClean="0"/>
              <a:t>47</a:t>
            </a:fld>
            <a:endParaRPr lang="en-GB"/>
          </a:p>
        </p:txBody>
      </p:sp>
    </p:spTree>
    <p:extLst>
      <p:ext uri="{BB962C8B-B14F-4D97-AF65-F5344CB8AC3E}">
        <p14:creationId xmlns:p14="http://schemas.microsoft.com/office/powerpoint/2010/main" val="2422902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2354B4F-9A18-4C22-8660-15A772E6ECC2}" type="slidenum">
              <a:rPr lang="en-GB" smtClean="0"/>
              <a:t>49</a:t>
            </a:fld>
            <a:endParaRPr lang="en-GB"/>
          </a:p>
        </p:txBody>
      </p:sp>
    </p:spTree>
    <p:extLst>
      <p:ext uri="{BB962C8B-B14F-4D97-AF65-F5344CB8AC3E}">
        <p14:creationId xmlns:p14="http://schemas.microsoft.com/office/powerpoint/2010/main" val="2247147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2354B4F-9A18-4C22-8660-15A772E6ECC2}" type="slidenum">
              <a:rPr lang="en-GB" smtClean="0"/>
              <a:t>59</a:t>
            </a:fld>
            <a:endParaRPr lang="en-GB"/>
          </a:p>
        </p:txBody>
      </p:sp>
    </p:spTree>
    <p:extLst>
      <p:ext uri="{BB962C8B-B14F-4D97-AF65-F5344CB8AC3E}">
        <p14:creationId xmlns:p14="http://schemas.microsoft.com/office/powerpoint/2010/main" val="214055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A2354B4F-9A18-4C22-8660-15A772E6ECC2}" type="slidenum">
              <a:rPr lang="en-GB" smtClean="0"/>
              <a:t>67</a:t>
            </a:fld>
            <a:endParaRPr lang="en-GB"/>
          </a:p>
        </p:txBody>
      </p:sp>
    </p:spTree>
    <p:extLst>
      <p:ext uri="{BB962C8B-B14F-4D97-AF65-F5344CB8AC3E}">
        <p14:creationId xmlns:p14="http://schemas.microsoft.com/office/powerpoint/2010/main" val="14802195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2354B4F-9A18-4C22-8660-15A772E6ECC2}" type="slidenum">
              <a:rPr lang="en-GB" smtClean="0"/>
              <a:t>76</a:t>
            </a:fld>
            <a:endParaRPr lang="en-GB"/>
          </a:p>
        </p:txBody>
      </p:sp>
    </p:spTree>
    <p:extLst>
      <p:ext uri="{BB962C8B-B14F-4D97-AF65-F5344CB8AC3E}">
        <p14:creationId xmlns:p14="http://schemas.microsoft.com/office/powerpoint/2010/main" val="2400899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2354B4F-9A18-4C22-8660-15A772E6ECC2}" type="slidenum">
              <a:rPr lang="en-GB" smtClean="0"/>
              <a:t>77</a:t>
            </a:fld>
            <a:endParaRPr lang="en-GB"/>
          </a:p>
        </p:txBody>
      </p:sp>
    </p:spTree>
    <p:extLst>
      <p:ext uri="{BB962C8B-B14F-4D97-AF65-F5344CB8AC3E}">
        <p14:creationId xmlns:p14="http://schemas.microsoft.com/office/powerpoint/2010/main" val="777133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78</a:t>
            </a:fld>
            <a:endParaRPr lang="en-US"/>
          </a:p>
        </p:txBody>
      </p:sp>
    </p:spTree>
    <p:extLst>
      <p:ext uri="{BB962C8B-B14F-4D97-AF65-F5344CB8AC3E}">
        <p14:creationId xmlns:p14="http://schemas.microsoft.com/office/powerpoint/2010/main" val="1965690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79</a:t>
            </a:fld>
            <a:endParaRPr lang="en-US"/>
          </a:p>
        </p:txBody>
      </p:sp>
    </p:spTree>
    <p:extLst>
      <p:ext uri="{BB962C8B-B14F-4D97-AF65-F5344CB8AC3E}">
        <p14:creationId xmlns:p14="http://schemas.microsoft.com/office/powerpoint/2010/main" val="2493466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80</a:t>
            </a:fld>
            <a:endParaRPr lang="en-US"/>
          </a:p>
        </p:txBody>
      </p:sp>
    </p:spTree>
    <p:extLst>
      <p:ext uri="{BB962C8B-B14F-4D97-AF65-F5344CB8AC3E}">
        <p14:creationId xmlns:p14="http://schemas.microsoft.com/office/powerpoint/2010/main" val="1202855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366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81</a:t>
            </a:fld>
            <a:endParaRPr lang="en-US"/>
          </a:p>
        </p:txBody>
      </p:sp>
    </p:spTree>
    <p:extLst>
      <p:ext uri="{BB962C8B-B14F-4D97-AF65-F5344CB8AC3E}">
        <p14:creationId xmlns:p14="http://schemas.microsoft.com/office/powerpoint/2010/main" val="268687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82</a:t>
            </a:fld>
            <a:endParaRPr lang="en-US"/>
          </a:p>
        </p:txBody>
      </p:sp>
    </p:spTree>
    <p:extLst>
      <p:ext uri="{BB962C8B-B14F-4D97-AF65-F5344CB8AC3E}">
        <p14:creationId xmlns:p14="http://schemas.microsoft.com/office/powerpoint/2010/main" val="2367470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83</a:t>
            </a:fld>
            <a:endParaRPr lang="en-US"/>
          </a:p>
        </p:txBody>
      </p:sp>
    </p:spTree>
    <p:extLst>
      <p:ext uri="{BB962C8B-B14F-4D97-AF65-F5344CB8AC3E}">
        <p14:creationId xmlns:p14="http://schemas.microsoft.com/office/powerpoint/2010/main" val="887151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84</a:t>
            </a:fld>
            <a:endParaRPr lang="en-US"/>
          </a:p>
        </p:txBody>
      </p:sp>
    </p:spTree>
    <p:extLst>
      <p:ext uri="{BB962C8B-B14F-4D97-AF65-F5344CB8AC3E}">
        <p14:creationId xmlns:p14="http://schemas.microsoft.com/office/powerpoint/2010/main" val="372863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85</a:t>
            </a:fld>
            <a:endParaRPr lang="en-US"/>
          </a:p>
        </p:txBody>
      </p:sp>
    </p:spTree>
    <p:extLst>
      <p:ext uri="{BB962C8B-B14F-4D97-AF65-F5344CB8AC3E}">
        <p14:creationId xmlns:p14="http://schemas.microsoft.com/office/powerpoint/2010/main" val="2838158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86</a:t>
            </a:fld>
            <a:endParaRPr lang="en-US"/>
          </a:p>
        </p:txBody>
      </p:sp>
    </p:spTree>
    <p:extLst>
      <p:ext uri="{BB962C8B-B14F-4D97-AF65-F5344CB8AC3E}">
        <p14:creationId xmlns:p14="http://schemas.microsoft.com/office/powerpoint/2010/main" val="37615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502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familiar with the central dogma, but I thought I’d refresh in order to further highlight some of the advances that have been made recently in RNA therapeutics. On the left is a DNA genome, which is transcribed into pre-mRNA, which is spliced and exported out of the nucleus to form a mature mRNA. mRNA is translated by the ribosome into a polypeptide, which is folded by additional processing machinery into a functional protein. I’ve highlighted in purple the different ways that synthetic oligonucleotides can be used to address pathogenic mutations or processes at each step in this process. Disease causing mutations in DNA can be corrected using CRISPR. In select cases, disease-associated mRNAs can be edited or spliced to change the function of the produced protein. One of the most validated mechanisms of gene modulation in the clinic is mRNA silencing via siRNA or antisense oligonucleotides. We also have the ability to use exogenous transfer RNA to help </a:t>
            </a:r>
            <a:r>
              <a:rPr lang="en-US" err="1"/>
              <a:t>ribosoms</a:t>
            </a:r>
            <a:r>
              <a:rPr lang="en-US"/>
              <a:t> read through stop codons to increase protein expression. Finally, aptamers can be generated with very high affinity and specificity towards final protein structures, with applications both in therapeutics and diagnostics. Today, we’ll be focusing on recent advances in siRNA.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08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and others are committed to making the siRNA dream a reality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46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0B1E2-4B3F-486C-ADAF-03849D1DA6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721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4788823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Blob_No-Photo_Title-Slide">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C91C84AD-FC97-4B66-AD89-2935F297897D}"/>
              </a:ext>
            </a:extLst>
          </p:cNvPr>
          <p:cNvPicPr>
            <a:picLocks noChangeAspect="1"/>
          </p:cNvPicPr>
          <p:nvPr userDrawn="1"/>
        </p:nvPicPr>
        <p:blipFill>
          <a:blip r:embed="rId2"/>
          <a:stretch>
            <a:fillRect/>
          </a:stretch>
        </p:blipFill>
        <p:spPr>
          <a:xfrm>
            <a:off x="0" y="42"/>
            <a:ext cx="12192000" cy="6857916"/>
          </a:xfrm>
          <a:prstGeom prst="rect">
            <a:avLst/>
          </a:prstGeom>
        </p:spPr>
      </p:pic>
      <p:sp>
        <p:nvSpPr>
          <p:cNvPr id="2" name="Title 1"/>
          <p:cNvSpPr>
            <a:spLocks noGrp="1"/>
          </p:cNvSpPr>
          <p:nvPr>
            <p:ph type="ctrTitle" hasCustomPrompt="1"/>
          </p:nvPr>
        </p:nvSpPr>
        <p:spPr>
          <a:xfrm>
            <a:off x="1182904" y="2228885"/>
            <a:ext cx="6439111" cy="278838"/>
          </a:xfrm>
          <a:prstGeom prst="rect">
            <a:avLst/>
          </a:prstGeom>
        </p:spPr>
        <p:txBody>
          <a:bodyPr anchor="t">
            <a:noAutofit/>
          </a:bodyPr>
          <a:lstStyle>
            <a:lvl1pPr algn="l">
              <a:lnSpc>
                <a:spcPct val="100000"/>
              </a:lnSpc>
              <a:defRPr sz="1400" b="0" i="0" cap="all" spc="300" baseline="0">
                <a:solidFill>
                  <a:srgbClr val="1FA7E0"/>
                </a:solidFill>
                <a:latin typeface="Arial Black" panose="020B0604020202020204" pitchFamily="34" charset="0"/>
              </a:defRPr>
            </a:lvl1pPr>
          </a:lstStyle>
          <a:p>
            <a:r>
              <a:rPr lang="en-US"/>
              <a:t>Date goes here</a:t>
            </a:r>
          </a:p>
        </p:txBody>
      </p:sp>
      <p:sp>
        <p:nvSpPr>
          <p:cNvPr id="3" name="Subtitle 2"/>
          <p:cNvSpPr>
            <a:spLocks noGrp="1"/>
          </p:cNvSpPr>
          <p:nvPr>
            <p:ph type="subTitle" idx="1" hasCustomPrompt="1"/>
          </p:nvPr>
        </p:nvSpPr>
        <p:spPr>
          <a:xfrm>
            <a:off x="1182905" y="2714540"/>
            <a:ext cx="7503724" cy="1174967"/>
          </a:xfrm>
          <a:prstGeom prst="rect">
            <a:avLst/>
          </a:prstGeom>
        </p:spPr>
        <p:txBody>
          <a:bodyPr wrap="square" anchor="ctr">
            <a:noAutofit/>
          </a:bodyPr>
          <a:lstStyle>
            <a:lvl1pPr marL="0" marR="0" indent="0" algn="l" defTabSz="2167677" rtl="0" eaLnBrk="1" fontAlgn="auto" latinLnBrk="0" hangingPunct="1">
              <a:lnSpc>
                <a:spcPct val="100000"/>
              </a:lnSpc>
              <a:spcBef>
                <a:spcPts val="0"/>
              </a:spcBef>
              <a:spcAft>
                <a:spcPts val="0"/>
              </a:spcAft>
              <a:buClrTx/>
              <a:buSzPct val="125000"/>
              <a:buFont typeface="Arial" panose="020B0604020202020204" pitchFamily="34" charset="0"/>
              <a:buNone/>
              <a:tabLst/>
              <a:defRPr sz="4000" cap="all" spc="100" baseline="0">
                <a:solidFill>
                  <a:schemeClr val="tx1"/>
                </a:solidFill>
                <a:latin typeface="Arial Black" panose="020B0604020202020204" pitchFamily="34" charset="0"/>
              </a:defRPr>
            </a:lvl1pPr>
            <a:lvl2pPr marL="1083838" indent="0" algn="ctr">
              <a:buNone/>
              <a:defRPr sz="4741"/>
            </a:lvl2pPr>
            <a:lvl3pPr marL="2167677" indent="0" algn="ctr">
              <a:buNone/>
              <a:defRPr sz="4267"/>
            </a:lvl3pPr>
            <a:lvl4pPr marL="3251515" indent="0" algn="ctr">
              <a:buNone/>
              <a:defRPr sz="3793"/>
            </a:lvl4pPr>
            <a:lvl5pPr marL="4335353" indent="0" algn="ctr">
              <a:buNone/>
              <a:defRPr sz="3793"/>
            </a:lvl5pPr>
            <a:lvl6pPr marL="5419192" indent="0" algn="ctr">
              <a:buNone/>
              <a:defRPr sz="3793"/>
            </a:lvl6pPr>
            <a:lvl7pPr marL="6503030" indent="0" algn="ctr">
              <a:buNone/>
              <a:defRPr sz="3793"/>
            </a:lvl7pPr>
            <a:lvl8pPr marL="7586868" indent="0" algn="ctr">
              <a:buNone/>
              <a:defRPr sz="3793"/>
            </a:lvl8pPr>
            <a:lvl9pPr marL="8670707" indent="0" algn="ctr">
              <a:buNone/>
              <a:defRPr sz="3793"/>
            </a:lvl9pPr>
          </a:lstStyle>
          <a:p>
            <a:r>
              <a:rPr lang="en-US"/>
              <a:t>Headline goes here and here and here</a:t>
            </a:r>
          </a:p>
        </p:txBody>
      </p:sp>
      <p:sp>
        <p:nvSpPr>
          <p:cNvPr id="25" name="Footer Placeholder 4">
            <a:extLst>
              <a:ext uri="{FF2B5EF4-FFF2-40B4-BE49-F238E27FC236}">
                <a16:creationId xmlns:a16="http://schemas.microsoft.com/office/drawing/2014/main" id="{0D15E2B8-161B-104B-9606-20BCB3EF4E24}"/>
              </a:ext>
            </a:extLst>
          </p:cNvPr>
          <p:cNvSpPr>
            <a:spLocks noGrp="1"/>
          </p:cNvSpPr>
          <p:nvPr>
            <p:ph type="ftr" sz="quarter" idx="11"/>
          </p:nvPr>
        </p:nvSpPr>
        <p:spPr>
          <a:xfrm>
            <a:off x="306959" y="6356351"/>
            <a:ext cx="6932417" cy="365125"/>
          </a:xfrm>
          <a:prstGeom prst="rect">
            <a:avLst/>
          </a:prstGeom>
        </p:spPr>
        <p:txBody>
          <a:bodyPr/>
          <a:lstStyle>
            <a:lvl1pPr algn="l">
              <a:defRPr sz="2200" b="1" i="0" cap="all" spc="300" baseline="0">
                <a:solidFill>
                  <a:srgbClr val="989898"/>
                </a:solidFill>
                <a:latin typeface="Arial" panose="020B0604020202020204" pitchFamily="34" charset="0"/>
              </a:defRPr>
            </a:lvl1pPr>
          </a:lstStyle>
          <a:p>
            <a:r>
              <a:rPr lang="en-US" sz="1000"/>
              <a:t>© 2022 Eli Lilly and Company – Confidential</a:t>
            </a:r>
          </a:p>
        </p:txBody>
      </p:sp>
      <p:sp>
        <p:nvSpPr>
          <p:cNvPr id="26" name="Slide Number Placeholder 5">
            <a:extLst>
              <a:ext uri="{FF2B5EF4-FFF2-40B4-BE49-F238E27FC236}">
                <a16:creationId xmlns:a16="http://schemas.microsoft.com/office/drawing/2014/main" id="{8B094A10-54CD-B544-94FE-7F32D37A89BE}"/>
              </a:ext>
            </a:extLst>
          </p:cNvPr>
          <p:cNvSpPr>
            <a:spLocks noGrp="1"/>
          </p:cNvSpPr>
          <p:nvPr>
            <p:ph type="sldNum" sz="quarter" idx="12"/>
          </p:nvPr>
        </p:nvSpPr>
        <p:spPr>
          <a:xfrm>
            <a:off x="11642683" y="6356351"/>
            <a:ext cx="412413" cy="365125"/>
          </a:xfrm>
          <a:prstGeom prst="rect">
            <a:avLst/>
          </a:prstGeom>
        </p:spPr>
        <p:txBody>
          <a:bodyPr/>
          <a:lstStyle>
            <a:lvl1pPr algn="ctr">
              <a:defRPr sz="1000" baseline="0">
                <a:solidFill>
                  <a:schemeClr val="bg1"/>
                </a:solidFill>
                <a:latin typeface="Arial Black" panose="020B0604020202020204" pitchFamily="34" charset="0"/>
              </a:defRPr>
            </a:lvl1pPr>
          </a:lstStyle>
          <a:p>
            <a:fld id="{206398D5-5C4F-694A-ACB3-39F66744A519}" type="slidenum">
              <a:rPr lang="en-US" smtClean="0"/>
              <a:pPr/>
              <a:t>‹#›</a:t>
            </a:fld>
            <a:endParaRPr lang="en-US"/>
          </a:p>
        </p:txBody>
      </p:sp>
      <p:sp>
        <p:nvSpPr>
          <p:cNvPr id="6" name="Text Placeholder 5">
            <a:extLst>
              <a:ext uri="{FF2B5EF4-FFF2-40B4-BE49-F238E27FC236}">
                <a16:creationId xmlns:a16="http://schemas.microsoft.com/office/drawing/2014/main" id="{87F92C9D-DCCE-7F44-A5BE-9ACB3B644702}"/>
              </a:ext>
            </a:extLst>
          </p:cNvPr>
          <p:cNvSpPr>
            <a:spLocks noGrp="1"/>
          </p:cNvSpPr>
          <p:nvPr>
            <p:ph type="body" sz="quarter" idx="13" hasCustomPrompt="1"/>
          </p:nvPr>
        </p:nvSpPr>
        <p:spPr>
          <a:xfrm>
            <a:off x="1182904" y="4093945"/>
            <a:ext cx="7504315" cy="281218"/>
          </a:xfrm>
          <a:prstGeom prst="rect">
            <a:avLst/>
          </a:prstGeom>
        </p:spPr>
        <p:txBody>
          <a:bodyPr>
            <a:noAutofit/>
          </a:bodyPr>
          <a:lstStyle>
            <a:lvl1pPr marL="0" indent="0" algn="l" defTabSz="2167677" rtl="0" eaLnBrk="1" latinLnBrk="0" hangingPunct="1">
              <a:lnSpc>
                <a:spcPct val="100000"/>
              </a:lnSpc>
              <a:spcBef>
                <a:spcPct val="0"/>
              </a:spcBef>
              <a:buNone/>
              <a:defRPr lang="en-US" sz="1600" b="0" i="0" kern="1200" cap="none" spc="0" baseline="0" dirty="0">
                <a:solidFill>
                  <a:schemeClr val="tx1">
                    <a:lumMod val="65000"/>
                    <a:lumOff val="35000"/>
                  </a:schemeClr>
                </a:solidFill>
                <a:latin typeface="Arial" panose="020B0604020202020204" pitchFamily="34" charset="0"/>
                <a:ea typeface="+mj-ea"/>
                <a:cs typeface="+mj-cs"/>
              </a:defRPr>
            </a:lvl1pPr>
          </a:lstStyle>
          <a:p>
            <a:pPr lvl="0"/>
            <a:r>
              <a:rPr lang="en-US"/>
              <a:t>Subhead goes here an here and here and here</a:t>
            </a:r>
          </a:p>
        </p:txBody>
      </p:sp>
      <p:pic>
        <p:nvPicPr>
          <p:cNvPr id="13" name="Picture 12">
            <a:extLst>
              <a:ext uri="{FF2B5EF4-FFF2-40B4-BE49-F238E27FC236}">
                <a16:creationId xmlns:a16="http://schemas.microsoft.com/office/drawing/2014/main" id="{6479E009-D363-4549-B2CD-2471DDCE5EAB}"/>
              </a:ext>
            </a:extLst>
          </p:cNvPr>
          <p:cNvPicPr>
            <a:picLocks noChangeAspect="1"/>
          </p:cNvPicPr>
          <p:nvPr userDrawn="1"/>
        </p:nvPicPr>
        <p:blipFill>
          <a:blip r:embed="rId3"/>
          <a:stretch>
            <a:fillRect/>
          </a:stretch>
        </p:blipFill>
        <p:spPr>
          <a:xfrm>
            <a:off x="276067" y="282678"/>
            <a:ext cx="735515" cy="400763"/>
          </a:xfrm>
          <a:prstGeom prst="rect">
            <a:avLst/>
          </a:prstGeom>
        </p:spPr>
      </p:pic>
      <p:pic>
        <p:nvPicPr>
          <p:cNvPr id="9" name="Picture 8" descr="Background pattern&#10;&#10;Description automatically generated">
            <a:extLst>
              <a:ext uri="{FF2B5EF4-FFF2-40B4-BE49-F238E27FC236}">
                <a16:creationId xmlns:a16="http://schemas.microsoft.com/office/drawing/2014/main" id="{09E2A872-3056-43CB-B632-7C695123894B}"/>
              </a:ext>
            </a:extLst>
          </p:cNvPr>
          <p:cNvPicPr>
            <a:picLocks noChangeAspect="1"/>
          </p:cNvPicPr>
          <p:nvPr userDrawn="1"/>
        </p:nvPicPr>
        <p:blipFill>
          <a:blip r:embed="rId4"/>
          <a:stretch>
            <a:fillRect/>
          </a:stretch>
        </p:blipFill>
        <p:spPr>
          <a:xfrm>
            <a:off x="944" y="2228884"/>
            <a:ext cx="396444" cy="2146279"/>
          </a:xfrm>
          <a:prstGeom prst="rect">
            <a:avLst/>
          </a:prstGeom>
        </p:spPr>
      </p:pic>
      <p:pic>
        <p:nvPicPr>
          <p:cNvPr id="12" name="Picture 11" descr="A black and white logo&#10;&#10;Description automatically generated with low confidence">
            <a:extLst>
              <a:ext uri="{FF2B5EF4-FFF2-40B4-BE49-F238E27FC236}">
                <a16:creationId xmlns:a16="http://schemas.microsoft.com/office/drawing/2014/main" id="{40EC9959-FB58-4937-A54E-B47265AEA84C}"/>
              </a:ext>
            </a:extLst>
          </p:cNvPr>
          <p:cNvPicPr>
            <a:picLocks noChangeAspect="1"/>
          </p:cNvPicPr>
          <p:nvPr userDrawn="1"/>
        </p:nvPicPr>
        <p:blipFill>
          <a:blip r:embed="rId5"/>
          <a:stretch>
            <a:fillRect/>
          </a:stretch>
        </p:blipFill>
        <p:spPr>
          <a:xfrm>
            <a:off x="10450915" y="6356351"/>
            <a:ext cx="1191768" cy="365125"/>
          </a:xfrm>
          <a:prstGeom prst="rect">
            <a:avLst/>
          </a:prstGeom>
        </p:spPr>
      </p:pic>
    </p:spTree>
    <p:extLst>
      <p:ext uri="{BB962C8B-B14F-4D97-AF65-F5344CB8AC3E}">
        <p14:creationId xmlns:p14="http://schemas.microsoft.com/office/powerpoint/2010/main" val="251999109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7" name="Picture 6" descr="A picture containing light&#10;&#10;Description automatically generated">
            <a:extLst>
              <a:ext uri="{FF2B5EF4-FFF2-40B4-BE49-F238E27FC236}">
                <a16:creationId xmlns:a16="http://schemas.microsoft.com/office/drawing/2014/main" id="{9C5148DB-B23C-4E50-8E95-F6CC0E9D1B54}"/>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6" name="Title 1">
            <a:extLst>
              <a:ext uri="{FF2B5EF4-FFF2-40B4-BE49-F238E27FC236}">
                <a16:creationId xmlns:a16="http://schemas.microsoft.com/office/drawing/2014/main" id="{04751CB6-08AD-4C0D-8E35-142D64055D95}"/>
              </a:ext>
            </a:extLst>
          </p:cNvPr>
          <p:cNvSpPr>
            <a:spLocks noGrp="1"/>
          </p:cNvSpPr>
          <p:nvPr>
            <p:ph type="ctrTitle" hasCustomPrompt="1"/>
          </p:nvPr>
        </p:nvSpPr>
        <p:spPr>
          <a:xfrm>
            <a:off x="596883" y="451713"/>
            <a:ext cx="10320194" cy="439260"/>
          </a:xfrm>
          <a:prstGeom prst="rect">
            <a:avLst/>
          </a:prstGeom>
        </p:spPr>
        <p:txBody>
          <a:bodyPr anchor="ctr">
            <a:noAutofit/>
          </a:bodyPr>
          <a:lstStyle>
            <a:lvl1pPr algn="l">
              <a:lnSpc>
                <a:spcPct val="100000"/>
              </a:lnSpc>
              <a:defRPr sz="3600" b="0" i="0" cap="all" spc="400" baseline="0">
                <a:solidFill>
                  <a:srgbClr val="3B3B3B"/>
                </a:solidFill>
                <a:latin typeface="Arial Black" panose="020B0604020202020204" pitchFamily="34" charset="0"/>
              </a:defRPr>
            </a:lvl1pPr>
          </a:lstStyle>
          <a:p>
            <a:r>
              <a:rPr lang="en-US"/>
              <a:t>Headline goes here</a:t>
            </a:r>
          </a:p>
        </p:txBody>
      </p:sp>
      <p:sp>
        <p:nvSpPr>
          <p:cNvPr id="10" name="Footer Placeholder 4">
            <a:extLst>
              <a:ext uri="{FF2B5EF4-FFF2-40B4-BE49-F238E27FC236}">
                <a16:creationId xmlns:a16="http://schemas.microsoft.com/office/drawing/2014/main" id="{A4DB9982-A99E-4759-8D42-40E8FD38B090}"/>
              </a:ext>
            </a:extLst>
          </p:cNvPr>
          <p:cNvSpPr>
            <a:spLocks noGrp="1"/>
          </p:cNvSpPr>
          <p:nvPr>
            <p:ph type="ftr" sz="quarter" idx="12"/>
          </p:nvPr>
        </p:nvSpPr>
        <p:spPr>
          <a:xfrm>
            <a:off x="306959" y="6356351"/>
            <a:ext cx="6932417" cy="365125"/>
          </a:xfrm>
          <a:prstGeom prst="rect">
            <a:avLst/>
          </a:prstGeom>
        </p:spPr>
        <p:txBody>
          <a:bodyPr/>
          <a:lstStyle>
            <a:lvl1pPr algn="l">
              <a:defRPr sz="1000" b="1" i="0" cap="all" spc="300" baseline="0">
                <a:solidFill>
                  <a:srgbClr val="989898"/>
                </a:solidFill>
                <a:latin typeface="Arial" panose="020B0604020202020204" pitchFamily="34" charset="0"/>
              </a:defRPr>
            </a:lvl1pPr>
          </a:lstStyle>
          <a:p>
            <a:r>
              <a:rPr lang="en-US"/>
              <a:t>© 2022 Eli Lilly and Company – Confidential</a:t>
            </a:r>
          </a:p>
        </p:txBody>
      </p:sp>
      <p:sp>
        <p:nvSpPr>
          <p:cNvPr id="11" name="Slide Number Placeholder 5">
            <a:extLst>
              <a:ext uri="{FF2B5EF4-FFF2-40B4-BE49-F238E27FC236}">
                <a16:creationId xmlns:a16="http://schemas.microsoft.com/office/drawing/2014/main" id="{BA431616-417B-4C7B-8CA9-958977B89A35}"/>
              </a:ext>
            </a:extLst>
          </p:cNvPr>
          <p:cNvSpPr txBox="1">
            <a:spLocks/>
          </p:cNvSpPr>
          <p:nvPr userDrawn="1"/>
        </p:nvSpPr>
        <p:spPr>
          <a:xfrm>
            <a:off x="11648927" y="6356351"/>
            <a:ext cx="412413" cy="365125"/>
          </a:xfrm>
          <a:prstGeom prst="rect">
            <a:avLst/>
          </a:prstGeom>
        </p:spPr>
        <p:txBody>
          <a:bodyPr anchor="ctr"/>
          <a:lstStyle>
            <a:defPPr>
              <a:defRPr lang="en-US"/>
            </a:defPPr>
            <a:lvl1pPr marL="0" algn="ctr" defTabSz="457200" rtl="0" eaLnBrk="1" latinLnBrk="0" hangingPunct="1">
              <a:defRPr sz="2200" kern="1200" spc="-100" baseline="0">
                <a:solidFill>
                  <a:srgbClr val="3B3B3B"/>
                </a:solidFill>
                <a:latin typeface="Arial Black"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398D5-5C4F-694A-ACB3-39F66744A519}" type="slidenum">
              <a:rPr lang="en-US" sz="1000" smtClean="0">
                <a:solidFill>
                  <a:schemeClr val="tx1">
                    <a:lumMod val="75000"/>
                    <a:lumOff val="25000"/>
                  </a:schemeClr>
                </a:solidFill>
                <a:effectLst/>
              </a:rPr>
              <a:pPr/>
              <a:t>‹#›</a:t>
            </a:fld>
            <a:endParaRPr lang="en-US" sz="1000">
              <a:solidFill>
                <a:schemeClr val="tx1">
                  <a:lumMod val="75000"/>
                  <a:lumOff val="25000"/>
                </a:schemeClr>
              </a:solidFill>
              <a:effectLst/>
            </a:endParaRPr>
          </a:p>
        </p:txBody>
      </p:sp>
      <p:pic>
        <p:nvPicPr>
          <p:cNvPr id="14" name="Picture 13" descr="Shape&#10;&#10;Description automatically generated with medium confidence">
            <a:extLst>
              <a:ext uri="{FF2B5EF4-FFF2-40B4-BE49-F238E27FC236}">
                <a16:creationId xmlns:a16="http://schemas.microsoft.com/office/drawing/2014/main" id="{641CC24C-CFF1-4FF8-81DF-F1FCF75FAD0E}"/>
              </a:ext>
            </a:extLst>
          </p:cNvPr>
          <p:cNvPicPr>
            <a:picLocks noChangeAspect="1"/>
          </p:cNvPicPr>
          <p:nvPr userDrawn="1"/>
        </p:nvPicPr>
        <p:blipFill>
          <a:blip r:embed="rId3"/>
          <a:stretch>
            <a:fillRect/>
          </a:stretch>
        </p:blipFill>
        <p:spPr>
          <a:xfrm>
            <a:off x="10452641" y="6356351"/>
            <a:ext cx="1191768" cy="365125"/>
          </a:xfrm>
          <a:prstGeom prst="rect">
            <a:avLst/>
          </a:prstGeom>
        </p:spPr>
      </p:pic>
      <p:sp>
        <p:nvSpPr>
          <p:cNvPr id="2" name="Rectangle 1">
            <a:extLst>
              <a:ext uri="{FF2B5EF4-FFF2-40B4-BE49-F238E27FC236}">
                <a16:creationId xmlns:a16="http://schemas.microsoft.com/office/drawing/2014/main" id="{3CB75F48-3153-4A91-8B61-F9352A835540}"/>
              </a:ext>
            </a:extLst>
          </p:cNvPr>
          <p:cNvSpPr/>
          <p:nvPr userDrawn="1"/>
        </p:nvSpPr>
        <p:spPr>
          <a:xfrm>
            <a:off x="0" y="1076325"/>
            <a:ext cx="12192000" cy="5143502"/>
          </a:xfrm>
          <a:prstGeom prst="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E48C885-4BD3-47CC-8306-97BBFF6519E1}"/>
              </a:ext>
            </a:extLst>
          </p:cNvPr>
          <p:cNvCxnSpPr/>
          <p:nvPr userDrawn="1"/>
        </p:nvCxnSpPr>
        <p:spPr>
          <a:xfrm flipH="1">
            <a:off x="0" y="1076325"/>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BF36A2-B0B9-4CEA-8399-A4E317F34ECA}"/>
              </a:ext>
            </a:extLst>
          </p:cNvPr>
          <p:cNvCxnSpPr/>
          <p:nvPr userDrawn="1"/>
        </p:nvCxnSpPr>
        <p:spPr>
          <a:xfrm flipH="1">
            <a:off x="0" y="6210302"/>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4312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7" name="Picture 6" descr="A picture containing light&#10;&#10;Description automatically generated">
            <a:extLst>
              <a:ext uri="{FF2B5EF4-FFF2-40B4-BE49-F238E27FC236}">
                <a16:creationId xmlns:a16="http://schemas.microsoft.com/office/drawing/2014/main" id="{9C5148DB-B23C-4E50-8E95-F6CC0E9D1B54}"/>
              </a:ext>
            </a:extLst>
          </p:cNvPr>
          <p:cNvPicPr>
            <a:picLocks noChangeAspect="1"/>
          </p:cNvPicPr>
          <p:nvPr userDrawn="1"/>
        </p:nvPicPr>
        <p:blipFill>
          <a:blip r:embed="rId2"/>
          <a:stretch>
            <a:fillRect/>
          </a:stretch>
        </p:blipFill>
        <p:spPr>
          <a:xfrm>
            <a:off x="2" y="0"/>
            <a:ext cx="12191999" cy="6858000"/>
          </a:xfrm>
          <a:prstGeom prst="rect">
            <a:avLst/>
          </a:prstGeom>
        </p:spPr>
      </p:pic>
      <p:sp>
        <p:nvSpPr>
          <p:cNvPr id="6" name="Title 1">
            <a:extLst>
              <a:ext uri="{FF2B5EF4-FFF2-40B4-BE49-F238E27FC236}">
                <a16:creationId xmlns:a16="http://schemas.microsoft.com/office/drawing/2014/main" id="{04751CB6-08AD-4C0D-8E35-142D64055D95}"/>
              </a:ext>
            </a:extLst>
          </p:cNvPr>
          <p:cNvSpPr>
            <a:spLocks noGrp="1"/>
          </p:cNvSpPr>
          <p:nvPr>
            <p:ph type="ctrTitle" hasCustomPrompt="1"/>
          </p:nvPr>
        </p:nvSpPr>
        <p:spPr>
          <a:xfrm>
            <a:off x="306961" y="612029"/>
            <a:ext cx="10320194" cy="439260"/>
          </a:xfrm>
          <a:prstGeom prst="rect">
            <a:avLst/>
          </a:prstGeom>
        </p:spPr>
        <p:txBody>
          <a:bodyPr anchor="ctr">
            <a:noAutofit/>
          </a:bodyPr>
          <a:lstStyle>
            <a:lvl1pPr algn="l">
              <a:lnSpc>
                <a:spcPct val="100000"/>
              </a:lnSpc>
              <a:defRPr sz="2800" b="1" i="0" cap="none" spc="0" baseline="0">
                <a:solidFill>
                  <a:srgbClr val="3B3B3B"/>
                </a:solidFill>
                <a:latin typeface="Arial Narrow" panose="020B0604020202020204" pitchFamily="34" charset="0"/>
                <a:cs typeface="Arial Narrow" panose="020B0604020202020204" pitchFamily="34" charset="0"/>
              </a:defRPr>
            </a:lvl1pPr>
          </a:lstStyle>
          <a:p>
            <a:r>
              <a:rPr lang="en-US"/>
              <a:t>Headline Goes Here</a:t>
            </a:r>
          </a:p>
        </p:txBody>
      </p:sp>
      <p:sp>
        <p:nvSpPr>
          <p:cNvPr id="10" name="Footer Placeholder 4">
            <a:extLst>
              <a:ext uri="{FF2B5EF4-FFF2-40B4-BE49-F238E27FC236}">
                <a16:creationId xmlns:a16="http://schemas.microsoft.com/office/drawing/2014/main" id="{A4DB9982-A99E-4759-8D42-40E8FD38B090}"/>
              </a:ext>
            </a:extLst>
          </p:cNvPr>
          <p:cNvSpPr>
            <a:spLocks noGrp="1"/>
          </p:cNvSpPr>
          <p:nvPr>
            <p:ph type="ftr" sz="quarter" idx="12"/>
          </p:nvPr>
        </p:nvSpPr>
        <p:spPr>
          <a:xfrm>
            <a:off x="306961" y="6356353"/>
            <a:ext cx="6932417" cy="365125"/>
          </a:xfrm>
          <a:prstGeom prst="rect">
            <a:avLst/>
          </a:prstGeom>
        </p:spPr>
        <p:txBody>
          <a:bodyPr/>
          <a:lstStyle>
            <a:lvl1pPr algn="l">
              <a:defRPr sz="1000" b="1" i="0" cap="all" spc="0" baseline="0">
                <a:solidFill>
                  <a:srgbClr val="989898"/>
                </a:solidFill>
                <a:latin typeface="Arial" panose="020B0604020202020204" pitchFamily="34" charset="0"/>
              </a:defRPr>
            </a:lvl1pPr>
          </a:lstStyle>
          <a:p>
            <a:r>
              <a:rPr lang="en-US"/>
              <a:t>© 2022 Eli Lilly and Company – Confidential</a:t>
            </a:r>
          </a:p>
        </p:txBody>
      </p:sp>
      <p:sp>
        <p:nvSpPr>
          <p:cNvPr id="11" name="Slide Number Placeholder 5">
            <a:extLst>
              <a:ext uri="{FF2B5EF4-FFF2-40B4-BE49-F238E27FC236}">
                <a16:creationId xmlns:a16="http://schemas.microsoft.com/office/drawing/2014/main" id="{BA431616-417B-4C7B-8CA9-958977B89A35}"/>
              </a:ext>
            </a:extLst>
          </p:cNvPr>
          <p:cNvSpPr txBox="1">
            <a:spLocks/>
          </p:cNvSpPr>
          <p:nvPr userDrawn="1"/>
        </p:nvSpPr>
        <p:spPr>
          <a:xfrm>
            <a:off x="11648929" y="6356353"/>
            <a:ext cx="412413" cy="365125"/>
          </a:xfrm>
          <a:prstGeom prst="rect">
            <a:avLst/>
          </a:prstGeom>
        </p:spPr>
        <p:txBody>
          <a:bodyPr anchor="ctr"/>
          <a:lstStyle>
            <a:defPPr>
              <a:defRPr lang="en-US"/>
            </a:defPPr>
            <a:lvl1pPr marL="0" algn="ctr" defTabSz="457200" rtl="0" eaLnBrk="1" latinLnBrk="0" hangingPunct="1">
              <a:defRPr sz="2200" kern="1200" spc="-100" baseline="0">
                <a:solidFill>
                  <a:srgbClr val="3B3B3B"/>
                </a:solidFill>
                <a:latin typeface="Arial Black"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398D5-5C4F-694A-ACB3-39F66744A519}" type="slidenum">
              <a:rPr lang="en-US" sz="1000" smtClean="0">
                <a:solidFill>
                  <a:schemeClr val="tx1">
                    <a:lumMod val="75000"/>
                    <a:lumOff val="25000"/>
                  </a:schemeClr>
                </a:solidFill>
                <a:effectLst/>
              </a:rPr>
              <a:pPr/>
              <a:t>‹#›</a:t>
            </a:fld>
            <a:endParaRPr lang="en-US" sz="1000">
              <a:solidFill>
                <a:schemeClr val="tx1">
                  <a:lumMod val="75000"/>
                  <a:lumOff val="25000"/>
                </a:schemeClr>
              </a:solidFill>
              <a:effectLst/>
            </a:endParaRPr>
          </a:p>
        </p:txBody>
      </p:sp>
      <p:pic>
        <p:nvPicPr>
          <p:cNvPr id="14" name="Picture 13" descr="Shape&#10;&#10;Description automatically generated with medium confidence">
            <a:extLst>
              <a:ext uri="{FF2B5EF4-FFF2-40B4-BE49-F238E27FC236}">
                <a16:creationId xmlns:a16="http://schemas.microsoft.com/office/drawing/2014/main" id="{641CC24C-CFF1-4FF8-81DF-F1FCF75FAD0E}"/>
              </a:ext>
            </a:extLst>
          </p:cNvPr>
          <p:cNvPicPr>
            <a:picLocks noChangeAspect="1"/>
          </p:cNvPicPr>
          <p:nvPr userDrawn="1"/>
        </p:nvPicPr>
        <p:blipFill>
          <a:blip r:embed="rId3"/>
          <a:stretch>
            <a:fillRect/>
          </a:stretch>
        </p:blipFill>
        <p:spPr>
          <a:xfrm>
            <a:off x="10452641" y="6356353"/>
            <a:ext cx="1191768" cy="365125"/>
          </a:xfrm>
          <a:prstGeom prst="rect">
            <a:avLst/>
          </a:prstGeom>
        </p:spPr>
      </p:pic>
      <p:sp>
        <p:nvSpPr>
          <p:cNvPr id="2" name="Rectangle 1">
            <a:extLst>
              <a:ext uri="{FF2B5EF4-FFF2-40B4-BE49-F238E27FC236}">
                <a16:creationId xmlns:a16="http://schemas.microsoft.com/office/drawing/2014/main" id="{3CB75F48-3153-4A91-8B61-F9352A835540}"/>
              </a:ext>
            </a:extLst>
          </p:cNvPr>
          <p:cNvSpPr/>
          <p:nvPr userDrawn="1"/>
        </p:nvSpPr>
        <p:spPr>
          <a:xfrm>
            <a:off x="0" y="1076326"/>
            <a:ext cx="12192000" cy="5143502"/>
          </a:xfrm>
          <a:prstGeom prst="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4" name="Straight Connector 3">
            <a:extLst>
              <a:ext uri="{FF2B5EF4-FFF2-40B4-BE49-F238E27FC236}">
                <a16:creationId xmlns:a16="http://schemas.microsoft.com/office/drawing/2014/main" id="{AE48C885-4BD3-47CC-8306-97BBFF6519E1}"/>
              </a:ext>
            </a:extLst>
          </p:cNvPr>
          <p:cNvCxnSpPr/>
          <p:nvPr userDrawn="1"/>
        </p:nvCxnSpPr>
        <p:spPr>
          <a:xfrm flipH="1">
            <a:off x="0" y="1076325"/>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BF36A2-B0B9-4CEA-8399-A4E317F34ECA}"/>
              </a:ext>
            </a:extLst>
          </p:cNvPr>
          <p:cNvCxnSpPr/>
          <p:nvPr userDrawn="1"/>
        </p:nvCxnSpPr>
        <p:spPr>
          <a:xfrm flipH="1">
            <a:off x="0" y="6210302"/>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641B14C3-38D4-624F-B7A7-66F825006427}"/>
              </a:ext>
            </a:extLst>
          </p:cNvPr>
          <p:cNvSpPr>
            <a:spLocks noGrp="1"/>
          </p:cNvSpPr>
          <p:nvPr>
            <p:ph type="body" sz="quarter" idx="14" hasCustomPrompt="1"/>
          </p:nvPr>
        </p:nvSpPr>
        <p:spPr>
          <a:xfrm>
            <a:off x="306961" y="1126773"/>
            <a:ext cx="10320194" cy="277326"/>
          </a:xfrm>
          <a:prstGeom prst="rect">
            <a:avLst/>
          </a:prstGeom>
        </p:spPr>
        <p:txBody>
          <a:bodyPr wrap="square">
            <a:noAutofit/>
          </a:bodyPr>
          <a:lstStyle>
            <a:lvl1pPr marL="0" indent="0">
              <a:buNone/>
              <a:defRPr sz="1800" b="1" i="0" baseline="0">
                <a:solidFill>
                  <a:srgbClr val="1FA7E0"/>
                </a:solidFill>
                <a:latin typeface="Arial Narrow" panose="020B0604020202020204" pitchFamily="34" charset="0"/>
                <a:cs typeface="Arial Narrow" panose="020B0604020202020204" pitchFamily="34" charset="0"/>
              </a:defRPr>
            </a:lvl1pPr>
          </a:lstStyle>
          <a:p>
            <a:pPr lvl="0"/>
            <a:r>
              <a:rPr lang="en-US"/>
              <a:t>Subhead goes here and here and here and here and here</a:t>
            </a:r>
          </a:p>
        </p:txBody>
      </p:sp>
    </p:spTree>
    <p:extLst>
      <p:ext uri="{BB962C8B-B14F-4D97-AF65-F5344CB8AC3E}">
        <p14:creationId xmlns:p14="http://schemas.microsoft.com/office/powerpoint/2010/main" val="3234862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illy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77013" y="5642399"/>
            <a:ext cx="1516759" cy="827476"/>
          </a:xfrm>
          <a:prstGeom prst="rect">
            <a:avLst/>
          </a:prstGeom>
        </p:spPr>
      </p:pic>
      <p:pic>
        <p:nvPicPr>
          <p:cNvPr id="3" name="Picture 2">
            <a:extLst>
              <a:ext uri="{FF2B5EF4-FFF2-40B4-BE49-F238E27FC236}">
                <a16:creationId xmlns:a16="http://schemas.microsoft.com/office/drawing/2014/main" id="{3F759151-E019-324D-8BC9-DBD856963B0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9203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CC3B-CA12-4A4B-B5F5-D2062F3C58EC}"/>
              </a:ext>
            </a:extLst>
          </p:cNvPr>
          <p:cNvSpPr>
            <a:spLocks noGrp="1"/>
          </p:cNvSpPr>
          <p:nvPr>
            <p:ph type="title" hasCustomPrompt="1"/>
          </p:nvPr>
        </p:nvSpPr>
        <p:spPr>
          <a:xfrm>
            <a:off x="407987" y="1486304"/>
            <a:ext cx="5185093" cy="2649135"/>
          </a:xfrm>
        </p:spPr>
        <p:txBody>
          <a:bodyPr anchor="b" anchorCtr="0">
            <a:normAutofit/>
          </a:bodyPr>
          <a:lstStyle>
            <a:lvl1pPr>
              <a:lnSpc>
                <a:spcPct val="100000"/>
              </a:lnSpc>
              <a:defRPr sz="4000">
                <a:solidFill>
                  <a:schemeClr val="accent1"/>
                </a:solidFill>
              </a:defRPr>
            </a:lvl1pPr>
          </a:lstStyle>
          <a:p>
            <a:r>
              <a:rPr lang="en-US"/>
              <a:t>Click to enter title here</a:t>
            </a:r>
          </a:p>
        </p:txBody>
      </p:sp>
      <p:sp>
        <p:nvSpPr>
          <p:cNvPr id="10" name="Text Placeholder 9">
            <a:extLst>
              <a:ext uri="{FF2B5EF4-FFF2-40B4-BE49-F238E27FC236}">
                <a16:creationId xmlns:a16="http://schemas.microsoft.com/office/drawing/2014/main" id="{632E5583-912E-4EA8-8EDC-7B6B86E76274}"/>
              </a:ext>
              <a:ext uri="{C183D7F6-B498-43B3-948B-1728B52AA6E4}">
                <adec:decorative xmlns:adec="http://schemas.microsoft.com/office/drawing/2017/decorative" val="0"/>
              </a:ext>
            </a:extLst>
          </p:cNvPr>
          <p:cNvSpPr>
            <a:spLocks noGrp="1"/>
          </p:cNvSpPr>
          <p:nvPr>
            <p:ph type="body" sz="quarter" idx="21" hasCustomPrompt="1"/>
          </p:nvPr>
        </p:nvSpPr>
        <p:spPr>
          <a:xfrm>
            <a:off x="407988" y="4328932"/>
            <a:ext cx="5184775" cy="1203767"/>
          </a:xfrm>
          <a:prstGeom prst="rect">
            <a:avLst/>
          </a:prstGeom>
        </p:spPr>
        <p:txBody>
          <a:bodyPr lIns="0">
            <a:normAutofit/>
          </a:bodyPr>
          <a:lstStyle>
            <a:lvl1pPr marL="0" indent="0">
              <a:lnSpc>
                <a:spcPct val="100000"/>
              </a:lnSpc>
              <a:buNone/>
              <a:defRPr sz="2400">
                <a:solidFill>
                  <a:schemeClr val="tx1"/>
                </a:solidFill>
              </a:defRPr>
            </a:lvl1pPr>
          </a:lstStyle>
          <a:p>
            <a:pPr lvl="0"/>
            <a:r>
              <a:rPr lang="en-US"/>
              <a:t>Click to add subtitle / presenter name</a:t>
            </a:r>
          </a:p>
        </p:txBody>
      </p:sp>
      <p:sp>
        <p:nvSpPr>
          <p:cNvPr id="3" name="Date Placeholder 2">
            <a:extLst>
              <a:ext uri="{FF2B5EF4-FFF2-40B4-BE49-F238E27FC236}">
                <a16:creationId xmlns:a16="http://schemas.microsoft.com/office/drawing/2014/main" id="{39E6A1CD-3FD6-4AD3-876A-75F060E88A2E}"/>
              </a:ext>
            </a:extLst>
          </p:cNvPr>
          <p:cNvSpPr>
            <a:spLocks noGrp="1"/>
          </p:cNvSpPr>
          <p:nvPr>
            <p:ph type="dt" sz="half" idx="26"/>
          </p:nvPr>
        </p:nvSpPr>
        <p:spPr>
          <a:xfrm>
            <a:off x="407987" y="5887668"/>
            <a:ext cx="1279358" cy="309145"/>
          </a:xfrm>
        </p:spPr>
        <p:txBody>
          <a:bodyPr lIns="0"/>
          <a:lstStyle>
            <a:lvl1pPr algn="l">
              <a:lnSpc>
                <a:spcPct val="100000"/>
              </a:lnSpc>
              <a:defRPr/>
            </a:lvl1pPr>
          </a:lstStyle>
          <a:p>
            <a:endParaRPr lang="en-GB"/>
          </a:p>
        </p:txBody>
      </p:sp>
      <p:sp>
        <p:nvSpPr>
          <p:cNvPr id="8" name="Text Placeholder 7">
            <a:extLst>
              <a:ext uri="{FF2B5EF4-FFF2-40B4-BE49-F238E27FC236}">
                <a16:creationId xmlns:a16="http://schemas.microsoft.com/office/drawing/2014/main" id="{7468ED59-10F2-418A-8E8D-5A205AB6BDFD}"/>
              </a:ext>
            </a:extLst>
          </p:cNvPr>
          <p:cNvSpPr>
            <a:spLocks noGrp="1"/>
          </p:cNvSpPr>
          <p:nvPr>
            <p:ph type="body" sz="quarter" idx="27" hasCustomPrompt="1"/>
          </p:nvPr>
        </p:nvSpPr>
        <p:spPr>
          <a:xfrm>
            <a:off x="407988" y="6420976"/>
            <a:ext cx="5184775" cy="234286"/>
          </a:xfrm>
        </p:spPr>
        <p:txBody>
          <a:bodyPr lIns="0" tIns="36000" rIns="0" bIns="36000" anchor="ctr" anchorCtr="0">
            <a:spAutoFit/>
          </a:bodyPr>
          <a:lstStyle>
            <a:lvl1pPr marL="0" indent="0">
              <a:lnSpc>
                <a:spcPct val="100000"/>
              </a:lnSpc>
              <a:buNone/>
              <a:defRPr sz="1050"/>
            </a:lvl1pPr>
            <a:lvl2pPr marL="432000" indent="0">
              <a:buNone/>
              <a:defRPr sz="1050"/>
            </a:lvl2pPr>
            <a:lvl3pPr marL="684000" indent="0">
              <a:buNone/>
              <a:defRPr sz="1050"/>
            </a:lvl3pPr>
            <a:lvl4pPr marL="828000" indent="0">
              <a:buNone/>
              <a:defRPr sz="1050"/>
            </a:lvl4pPr>
            <a:lvl5pPr marL="959400" indent="0">
              <a:buNone/>
              <a:defRPr sz="1050"/>
            </a:lvl5pPr>
          </a:lstStyle>
          <a:p>
            <a:pPr lvl="0"/>
            <a:r>
              <a:rPr lang="en-US"/>
              <a:t>Click to add confidentiality statement here</a:t>
            </a:r>
          </a:p>
        </p:txBody>
      </p:sp>
      <p:sp>
        <p:nvSpPr>
          <p:cNvPr id="6" name="Picture Placeholder 12">
            <a:extLst>
              <a:ext uri="{FF2B5EF4-FFF2-40B4-BE49-F238E27FC236}">
                <a16:creationId xmlns:a16="http://schemas.microsoft.com/office/drawing/2014/main" id="{3506CBD9-0F78-454A-9842-87C2546180B8}"/>
              </a:ext>
              <a:ext uri="{C183D7F6-B498-43B3-948B-1728B52AA6E4}">
                <adec:decorative xmlns:adec="http://schemas.microsoft.com/office/drawing/2017/decorative" val="1"/>
              </a:ext>
            </a:extLst>
          </p:cNvPr>
          <p:cNvSpPr>
            <a:spLocks noGrp="1"/>
          </p:cNvSpPr>
          <p:nvPr>
            <p:ph type="pic" sz="quarter" idx="20" hasCustomPrompt="1"/>
          </p:nvPr>
        </p:nvSpPr>
        <p:spPr>
          <a:xfrm>
            <a:off x="6188475" y="0"/>
            <a:ext cx="6004761" cy="6865200"/>
          </a:xfrm>
          <a:custGeom>
            <a:avLst/>
            <a:gdLst>
              <a:gd name="connsiteX0" fmla="*/ 1547827 w 6004761"/>
              <a:gd name="connsiteY0" fmla="*/ 0 h 6864096"/>
              <a:gd name="connsiteX1" fmla="*/ 6004760 w 6004761"/>
              <a:gd name="connsiteY1" fmla="*/ 0 h 6864096"/>
              <a:gd name="connsiteX2" fmla="*/ 6004761 w 6004761"/>
              <a:gd name="connsiteY2" fmla="*/ 6864096 h 6864096"/>
              <a:gd name="connsiteX3" fmla="*/ 1554450 w 6004761"/>
              <a:gd name="connsiteY3" fmla="*/ 6864096 h 6864096"/>
              <a:gd name="connsiteX4" fmla="*/ 1379124 w 6004761"/>
              <a:gd name="connsiteY4" fmla="*/ 6702826 h 6864096"/>
              <a:gd name="connsiteX5" fmla="*/ 0 w 6004761"/>
              <a:gd name="connsiteY5" fmla="*/ 3429001 h 6864096"/>
              <a:gd name="connsiteX6" fmla="*/ 1379124 w 6004761"/>
              <a:gd name="connsiteY6" fmla="*/ 155178 h 6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4761" h="6864096">
                <a:moveTo>
                  <a:pt x="1547827" y="0"/>
                </a:moveTo>
                <a:lnTo>
                  <a:pt x="6004760" y="0"/>
                </a:lnTo>
                <a:lnTo>
                  <a:pt x="6004761" y="6864096"/>
                </a:lnTo>
                <a:lnTo>
                  <a:pt x="1554450" y="6864096"/>
                </a:lnTo>
                <a:lnTo>
                  <a:pt x="1379124" y="6702826"/>
                </a:lnTo>
                <a:cubicBezTo>
                  <a:pt x="528239" y="5871990"/>
                  <a:pt x="0" y="4712184"/>
                  <a:pt x="0" y="3429001"/>
                </a:cubicBezTo>
                <a:cubicBezTo>
                  <a:pt x="0" y="2145819"/>
                  <a:pt x="528239" y="986013"/>
                  <a:pt x="1379124" y="155178"/>
                </a:cubicBezTo>
                <a:close/>
              </a:path>
            </a:pathLst>
          </a:custGeom>
          <a:solidFill>
            <a:schemeClr val="accent1"/>
          </a:solidFill>
        </p:spPr>
        <p:txBody>
          <a:bodyPr wrap="square" tIns="429768" bIns="649224" anchor="ctr">
            <a:noAutofit/>
          </a:bodyPr>
          <a:lstStyle>
            <a:lvl1pPr marL="0" indent="0" algn="ctr">
              <a:lnSpc>
                <a:spcPct val="100000"/>
              </a:lnSpc>
              <a:spcBef>
                <a:spcPts val="0"/>
              </a:spcBef>
              <a:spcAft>
                <a:spcPts val="0"/>
              </a:spcAft>
              <a:buNone/>
              <a:defRPr sz="1600" b="1">
                <a:solidFill>
                  <a:schemeClr val="bg1"/>
                </a:solidFill>
              </a:defRPr>
            </a:lvl1pPr>
          </a:lstStyle>
          <a:p>
            <a:r>
              <a:rPr lang="en-US"/>
              <a:t>_______________________________</a:t>
            </a:r>
            <a:br>
              <a:rPr lang="en-US"/>
            </a:br>
            <a:br>
              <a:rPr lang="en-US"/>
            </a:br>
            <a:r>
              <a:rPr lang="en-US"/>
              <a:t>To add an image here: </a:t>
            </a:r>
            <a:br>
              <a:rPr lang="en-US"/>
            </a:br>
            <a:r>
              <a:rPr lang="en-US"/>
              <a:t>Click the icon and select Brand Pictures, </a:t>
            </a:r>
            <a:br>
              <a:rPr lang="en-US"/>
            </a:br>
            <a:r>
              <a:rPr lang="en-US"/>
              <a:t>or insert a file from your computer.</a:t>
            </a:r>
            <a:br>
              <a:rPr lang="en-US"/>
            </a:br>
            <a:br>
              <a:rPr lang="en-US"/>
            </a:br>
            <a:br>
              <a:rPr lang="en-US"/>
            </a:br>
            <a:br>
              <a:rPr lang="en-US"/>
            </a:br>
            <a:r>
              <a:rPr lang="en-US"/>
              <a:t>The image can then be scaled within </a:t>
            </a:r>
            <a:br>
              <a:rPr lang="en-US"/>
            </a:br>
            <a:r>
              <a:rPr lang="en-US"/>
              <a:t>the frame by using the Crop feature in </a:t>
            </a:r>
            <a:br>
              <a:rPr lang="en-US"/>
            </a:br>
            <a:r>
              <a:rPr lang="en-US"/>
              <a:t>the Picture Format tab of the ribbon.</a:t>
            </a:r>
            <a:br>
              <a:rPr lang="en-US"/>
            </a:br>
            <a:r>
              <a:rPr lang="en-US"/>
              <a:t>_______________________________</a:t>
            </a:r>
          </a:p>
        </p:txBody>
      </p:sp>
      <p:pic>
        <p:nvPicPr>
          <p:cNvPr id="7" name="Picture 2">
            <a:extLst>
              <a:ext uri="{FF2B5EF4-FFF2-40B4-BE49-F238E27FC236}">
                <a16:creationId xmlns:a16="http://schemas.microsoft.com/office/drawing/2014/main" id="{1ED72C3C-E918-420F-9374-6F1CBE3946F7}"/>
              </a:ext>
              <a:ext uri="{C183D7F6-B498-43B3-948B-1728B52AA6E4}">
                <adec:decorative xmlns:adec="http://schemas.microsoft.com/office/drawing/2017/decorative" val="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4666" y="498285"/>
            <a:ext cx="2405987" cy="65195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6231862-37A9-4364-9D96-47810B11870D}"/>
              </a:ext>
              <a:ext uri="{C183D7F6-B498-43B3-948B-1728B52AA6E4}">
                <adec:decorative xmlns:adec="http://schemas.microsoft.com/office/drawing/2017/decorative" val="1"/>
              </a:ext>
            </a:extLst>
          </p:cNvPr>
          <p:cNvSpPr/>
          <p:nvPr userDrawn="1"/>
        </p:nvSpPr>
        <p:spPr>
          <a:xfrm>
            <a:off x="3990340" y="913979"/>
            <a:ext cx="2794000" cy="92048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endParaRPr lang="en-US" sz="2400" err="1">
              <a:latin typeface="+mj-lt"/>
            </a:endParaRPr>
          </a:p>
        </p:txBody>
      </p:sp>
      <p:sp>
        <p:nvSpPr>
          <p:cNvPr id="15" name="Freeform: Shape 14">
            <a:extLst>
              <a:ext uri="{FF2B5EF4-FFF2-40B4-BE49-F238E27FC236}">
                <a16:creationId xmlns:a16="http://schemas.microsoft.com/office/drawing/2014/main" id="{72260595-7C87-4D29-977E-EE25A0D9291A}"/>
              </a:ext>
              <a:ext uri="{C183D7F6-B498-43B3-948B-1728B52AA6E4}">
                <adec:decorative xmlns:adec="http://schemas.microsoft.com/office/drawing/2017/decorative" val="1"/>
              </a:ext>
            </a:extLst>
          </p:cNvPr>
          <p:cNvSpPr/>
          <p:nvPr userDrawn="1"/>
        </p:nvSpPr>
        <p:spPr>
          <a:xfrm>
            <a:off x="-2087955" y="1"/>
            <a:ext cx="2064161" cy="6858000"/>
          </a:xfrm>
          <a:custGeom>
            <a:avLst/>
            <a:gdLst>
              <a:gd name="connsiteX0" fmla="*/ 0 w 2064161"/>
              <a:gd name="connsiteY0" fmla="*/ 0 h 6858000"/>
              <a:gd name="connsiteX1" fmla="*/ 2002971 w 2064161"/>
              <a:gd name="connsiteY1" fmla="*/ 0 h 6858000"/>
              <a:gd name="connsiteX2" fmla="*/ 2002971 w 2064161"/>
              <a:gd name="connsiteY2" fmla="*/ 6447122 h 6858000"/>
              <a:gd name="connsiteX3" fmla="*/ 2064161 w 2064161"/>
              <a:gd name="connsiteY3" fmla="*/ 6538118 h 6858000"/>
              <a:gd name="connsiteX4" fmla="*/ 2002971 w 2064161"/>
              <a:gd name="connsiteY4" fmla="*/ 6629114 h 6858000"/>
              <a:gd name="connsiteX5" fmla="*/ 2002971 w 2064161"/>
              <a:gd name="connsiteY5" fmla="*/ 6858000 h 6858000"/>
              <a:gd name="connsiteX6" fmla="*/ 0 w 206416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4161" h="6858000">
                <a:moveTo>
                  <a:pt x="0" y="0"/>
                </a:moveTo>
                <a:lnTo>
                  <a:pt x="2002971" y="0"/>
                </a:lnTo>
                <a:lnTo>
                  <a:pt x="2002971" y="6447122"/>
                </a:lnTo>
                <a:lnTo>
                  <a:pt x="2064161" y="6538118"/>
                </a:lnTo>
                <a:lnTo>
                  <a:pt x="2002971" y="6629114"/>
                </a:lnTo>
                <a:lnTo>
                  <a:pt x="200297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bIns="216000" rtlCol="0" anchor="b" anchorCtr="0">
            <a:noAutofit/>
          </a:bodyPr>
          <a:lstStyle/>
          <a:p>
            <a:pPr>
              <a:lnSpc>
                <a:spcPct val="100000"/>
              </a:lnSpc>
              <a:spcAft>
                <a:spcPts val="600"/>
              </a:spcAft>
            </a:pPr>
            <a:r>
              <a:rPr lang="en-GB" sz="1400">
                <a:solidFill>
                  <a:schemeClr val="tx1"/>
                </a:solidFill>
              </a:rPr>
              <a:t>Please ensure you have added the correct confidentiality statement. </a:t>
            </a:r>
          </a:p>
          <a:p>
            <a:pPr>
              <a:lnSpc>
                <a:spcPct val="100000"/>
              </a:lnSpc>
              <a:spcAft>
                <a:spcPts val="600"/>
              </a:spcAft>
            </a:pPr>
            <a:r>
              <a:rPr lang="en-GB" sz="1400">
                <a:solidFill>
                  <a:schemeClr val="tx1"/>
                </a:solidFill>
              </a:rPr>
              <a:t>Type the correct statement: </a:t>
            </a:r>
            <a:br>
              <a:rPr lang="en-GB" sz="1400">
                <a:solidFill>
                  <a:schemeClr val="accent1"/>
                </a:solidFill>
              </a:rPr>
            </a:br>
            <a:r>
              <a:rPr lang="en-GB" sz="1400">
                <a:solidFill>
                  <a:schemeClr val="accent1"/>
                </a:solidFill>
              </a:rPr>
              <a:t>‘</a:t>
            </a:r>
            <a:r>
              <a:rPr lang="en-GB" sz="1400" b="1" i="1">
                <a:solidFill>
                  <a:schemeClr val="accent1"/>
                </a:solidFill>
              </a:rPr>
              <a:t>Company Restricted’ </a:t>
            </a:r>
            <a:r>
              <a:rPr lang="en-GB" sz="1400" b="0">
                <a:solidFill>
                  <a:schemeClr val="tx1"/>
                </a:solidFill>
              </a:rPr>
              <a:t>or</a:t>
            </a:r>
            <a:r>
              <a:rPr lang="en-GB" sz="1400" b="1">
                <a:solidFill>
                  <a:schemeClr val="accent1"/>
                </a:solidFill>
              </a:rPr>
              <a:t> ‘</a:t>
            </a:r>
            <a:r>
              <a:rPr lang="en-GB" sz="1400" b="1" i="1">
                <a:solidFill>
                  <a:schemeClr val="accent1"/>
                </a:solidFill>
              </a:rPr>
              <a:t>Strictly Confidential’ </a:t>
            </a:r>
            <a:r>
              <a:rPr lang="en-GB" sz="1400" b="0" i="1">
                <a:solidFill>
                  <a:schemeClr val="tx1"/>
                </a:solidFill>
              </a:rPr>
              <a:t>.</a:t>
            </a:r>
            <a:r>
              <a:rPr lang="en-GB" sz="1400" b="1" i="1">
                <a:solidFill>
                  <a:schemeClr val="accent1"/>
                </a:solidFill>
              </a:rPr>
              <a:t> </a:t>
            </a:r>
            <a:r>
              <a:rPr lang="en-GB" sz="1400" b="0" i="0">
                <a:solidFill>
                  <a:schemeClr val="tx1"/>
                </a:solidFill>
              </a:rPr>
              <a:t>No statement is needed </a:t>
            </a:r>
            <a:br>
              <a:rPr lang="en-GB" sz="1400" b="0" i="0">
                <a:solidFill>
                  <a:schemeClr val="tx1"/>
                </a:solidFill>
              </a:rPr>
            </a:br>
            <a:r>
              <a:rPr lang="en-GB" sz="1400" b="0" i="0">
                <a:solidFill>
                  <a:schemeClr val="tx1"/>
                </a:solidFill>
              </a:rPr>
              <a:t>for public information. </a:t>
            </a:r>
            <a:endParaRPr lang="en-GB" sz="1400" b="0">
              <a:solidFill>
                <a:schemeClr val="tx1"/>
              </a:solidFill>
            </a:endParaRPr>
          </a:p>
        </p:txBody>
      </p:sp>
      <p:sp>
        <p:nvSpPr>
          <p:cNvPr id="14" name="Oval 13">
            <a:extLst>
              <a:ext uri="{FF2B5EF4-FFF2-40B4-BE49-F238E27FC236}">
                <a16:creationId xmlns:a16="http://schemas.microsoft.com/office/drawing/2014/main" id="{E4809C05-E460-4D1A-BC84-C63C988F5D2D}"/>
              </a:ext>
              <a:ext uri="{C183D7F6-B498-43B3-948B-1728B52AA6E4}">
                <adec:decorative xmlns:adec="http://schemas.microsoft.com/office/drawing/2017/decorative" val="1"/>
              </a:ext>
            </a:extLst>
          </p:cNvPr>
          <p:cNvSpPr/>
          <p:nvPr userDrawn="1"/>
        </p:nvSpPr>
        <p:spPr>
          <a:xfrm>
            <a:off x="-1944694" y="3878333"/>
            <a:ext cx="419968" cy="4199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r>
              <a:rPr lang="en-US" sz="2400" b="1">
                <a:solidFill>
                  <a:schemeClr val="bg1"/>
                </a:solidFill>
                <a:latin typeface="+mn-lt"/>
              </a:rPr>
              <a:t>!</a:t>
            </a:r>
          </a:p>
        </p:txBody>
      </p:sp>
    </p:spTree>
    <p:custDataLst>
      <p:tags r:id="rId1"/>
    </p:custDataLst>
    <p:extLst>
      <p:ext uri="{BB962C8B-B14F-4D97-AF65-F5344CB8AC3E}">
        <p14:creationId xmlns:p14="http://schemas.microsoft.com/office/powerpoint/2010/main" val="4161470201"/>
      </p:ext>
    </p:extLst>
  </p:cSld>
  <p:clrMapOvr>
    <a:masterClrMapping/>
  </p:clrMapOvr>
  <p:extLst>
    <p:ext uri="{DCECCB84-F9BA-43D5-87BE-67443E8EF086}">
      <p15:sldGuideLst xmlns:p15="http://schemas.microsoft.com/office/powerpoint/2012/main">
        <p15:guide id="1" pos="3522">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p:txBody>
          <a:bodyPr/>
          <a:lstStyle>
            <a:lvl1pPr>
              <a:lnSpc>
                <a:spcPct val="100000"/>
              </a:lnSpc>
              <a:defRPr/>
            </a:lvl1pPr>
          </a:lstStyle>
          <a:p>
            <a:r>
              <a:rPr lang="en-US"/>
              <a:t>Click to enter title here</a:t>
            </a:r>
          </a:p>
        </p:txBody>
      </p:sp>
      <p:sp>
        <p:nvSpPr>
          <p:cNvPr id="11" name="Slide Number Placeholder 10">
            <a:extLst>
              <a:ext uri="{FF2B5EF4-FFF2-40B4-BE49-F238E27FC236}">
                <a16:creationId xmlns:a16="http://schemas.microsoft.com/office/drawing/2014/main" id="{A7BF9FC5-73CA-47D5-891A-42CBDE79952C}"/>
              </a:ext>
              <a:ext uri="{C183D7F6-B498-43B3-948B-1728B52AA6E4}">
                <adec:decorative xmlns:adec="http://schemas.microsoft.com/office/drawing/2017/decorative" val="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6" name="Text Placeholder 96">
            <a:extLst>
              <a:ext uri="{FF2B5EF4-FFF2-40B4-BE49-F238E27FC236}">
                <a16:creationId xmlns:a16="http://schemas.microsoft.com/office/drawing/2014/main" id="{462FAF15-0CB5-418E-A59C-EA8FADE526AE}"/>
              </a:ext>
            </a:extLst>
          </p:cNvPr>
          <p:cNvSpPr>
            <a:spLocks noGrp="1"/>
          </p:cNvSpPr>
          <p:nvPr>
            <p:ph type="body" sz="quarter" idx="111" hasCustomPrompt="1"/>
          </p:nvPr>
        </p:nvSpPr>
        <p:spPr>
          <a:xfrm>
            <a:off x="497481" y="6250152"/>
            <a:ext cx="9550800" cy="561048"/>
          </a:xfrm>
        </p:spPr>
        <p:txBody>
          <a:bodyPr lIns="0" tIns="0" rIns="0" bIns="0" anchor="b" anchorCtr="0">
            <a:normAutofit/>
          </a:bodyPr>
          <a:lstStyle>
            <a:lvl1pPr marL="0" indent="0">
              <a:lnSpc>
                <a:spcPct val="100000"/>
              </a:lnSpc>
              <a:spcAft>
                <a:spcPts val="300"/>
              </a:spcAft>
              <a:buNone/>
              <a:defRPr sz="800"/>
            </a:lvl1pPr>
          </a:lstStyle>
          <a:p>
            <a:pPr lvl="0"/>
            <a:r>
              <a:rPr lang="en-US"/>
              <a:t>Footnotes</a:t>
            </a:r>
          </a:p>
        </p:txBody>
      </p:sp>
      <p:sp>
        <p:nvSpPr>
          <p:cNvPr id="8" name="Date Placeholder 7">
            <a:extLst>
              <a:ext uri="{FF2B5EF4-FFF2-40B4-BE49-F238E27FC236}">
                <a16:creationId xmlns:a16="http://schemas.microsoft.com/office/drawing/2014/main" id="{11075AA4-1FA9-4704-A587-D8E88C1D1EF9}"/>
              </a:ext>
              <a:ext uri="{C183D7F6-B498-43B3-948B-1728B52AA6E4}">
                <adec:decorative xmlns:adec="http://schemas.microsoft.com/office/drawing/2017/decorative" val="1"/>
              </a:ext>
            </a:extLst>
          </p:cNvPr>
          <p:cNvSpPr>
            <a:spLocks noGrp="1"/>
          </p:cNvSpPr>
          <p:nvPr>
            <p:ph type="dt" sz="half" idx="10"/>
          </p:nvPr>
        </p:nvSpPr>
        <p:spPr/>
        <p:txBody>
          <a:bodyPr/>
          <a:lstStyle>
            <a:lvl1pPr>
              <a:lnSpc>
                <a:spcPct val="100000"/>
              </a:lnSpc>
              <a:defRPr/>
            </a:lvl1pPr>
          </a:lstStyle>
          <a:p>
            <a:endParaRPr lang="en-GB"/>
          </a:p>
        </p:txBody>
      </p:sp>
    </p:spTree>
    <p:custDataLst>
      <p:tags r:id="rId1"/>
    </p:custDataLst>
    <p:extLst>
      <p:ext uri="{BB962C8B-B14F-4D97-AF65-F5344CB8AC3E}">
        <p14:creationId xmlns:p14="http://schemas.microsoft.com/office/powerpoint/2010/main" val="2027916835"/>
      </p:ext>
    </p:extLst>
  </p:cSld>
  <p:clrMapOvr>
    <a:masterClrMapping/>
  </p:clrMapOvr>
  <p:extLst>
    <p:ext uri="{DCECCB84-F9BA-43D5-87BE-67443E8EF086}">
      <p15:sldGuideLst xmlns:p15="http://schemas.microsoft.com/office/powerpoint/2012/main">
        <p15:guide id="1" pos="1391">
          <p15:clr>
            <a:srgbClr val="A4A3A4"/>
          </p15:clr>
        </p15:guide>
        <p15:guide id="2" pos="1463">
          <p15:clr>
            <a:srgbClr val="A4A3A4"/>
          </p15:clr>
        </p15:guide>
        <p15:guide id="3" pos="2598">
          <p15:clr>
            <a:srgbClr val="A4A3A4"/>
          </p15:clr>
        </p15:guide>
        <p15:guide id="4" pos="2669">
          <p15:clr>
            <a:srgbClr val="A4A3A4"/>
          </p15:clr>
        </p15:guide>
        <p15:guide id="5" pos="3804">
          <p15:clr>
            <a:srgbClr val="A4A3A4"/>
          </p15:clr>
        </p15:guide>
        <p15:guide id="6" pos="3876">
          <p15:clr>
            <a:srgbClr val="A4A3A4"/>
          </p15:clr>
        </p15:guide>
        <p15:guide id="7" pos="5009">
          <p15:clr>
            <a:srgbClr val="A4A3A4"/>
          </p15:clr>
        </p15:guide>
        <p15:guide id="8" pos="5082">
          <p15:clr>
            <a:srgbClr val="A4A3A4"/>
          </p15:clr>
        </p15:guide>
        <p15:guide id="9" pos="6215">
          <p15:clr>
            <a:srgbClr val="A4A3A4"/>
          </p15:clr>
        </p15:guide>
        <p15:guide id="10" pos="6288">
          <p15:clr>
            <a:srgbClr val="A4A3A4"/>
          </p15:clr>
        </p15:guide>
        <p15:guide id="11" orient="horz" pos="890">
          <p15:clr>
            <a:srgbClr val="C35EA4"/>
          </p15:clr>
        </p15:guide>
        <p15:guide id="12" orient="horz" pos="981">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358DA9E-BDF5-4DC7-B478-434301DA6253}"/>
              </a:ext>
              <a:ext uri="{C183D7F6-B498-43B3-948B-1728B52AA6E4}">
                <adec:decorative xmlns:adec="http://schemas.microsoft.com/office/drawing/2017/decorative" val="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5" name="Text Placeholder 96">
            <a:extLst>
              <a:ext uri="{FF2B5EF4-FFF2-40B4-BE49-F238E27FC236}">
                <a16:creationId xmlns:a16="http://schemas.microsoft.com/office/drawing/2014/main" id="{5D317BC2-3CD5-4931-93AD-CC95F2C50D24}"/>
              </a:ext>
            </a:extLst>
          </p:cNvPr>
          <p:cNvSpPr>
            <a:spLocks noGrp="1"/>
          </p:cNvSpPr>
          <p:nvPr>
            <p:ph type="body" sz="quarter" idx="111" hasCustomPrompt="1"/>
          </p:nvPr>
        </p:nvSpPr>
        <p:spPr>
          <a:xfrm>
            <a:off x="497481" y="6250152"/>
            <a:ext cx="9550800" cy="561048"/>
          </a:xfrm>
        </p:spPr>
        <p:txBody>
          <a:bodyPr lIns="0" tIns="0" rIns="0" bIns="0" anchor="b" anchorCtr="0">
            <a:normAutofit/>
          </a:bodyPr>
          <a:lstStyle>
            <a:lvl1pPr marL="0" indent="0">
              <a:lnSpc>
                <a:spcPct val="100000"/>
              </a:lnSpc>
              <a:spcAft>
                <a:spcPts val="300"/>
              </a:spcAft>
              <a:buNone/>
              <a:defRPr sz="800"/>
            </a:lvl1pPr>
          </a:lstStyle>
          <a:p>
            <a:pPr lvl="0"/>
            <a:r>
              <a:rPr lang="en-US"/>
              <a:t>Footnotes</a:t>
            </a:r>
          </a:p>
        </p:txBody>
      </p:sp>
      <p:sp>
        <p:nvSpPr>
          <p:cNvPr id="9" name="Date Placeholder 8">
            <a:extLst>
              <a:ext uri="{FF2B5EF4-FFF2-40B4-BE49-F238E27FC236}">
                <a16:creationId xmlns:a16="http://schemas.microsoft.com/office/drawing/2014/main" id="{9B03F247-4297-4973-90A3-0193475AC741}"/>
              </a:ext>
              <a:ext uri="{C183D7F6-B498-43B3-948B-1728B52AA6E4}">
                <adec:decorative xmlns:adec="http://schemas.microsoft.com/office/drawing/2017/decorative" val="1"/>
              </a:ext>
            </a:extLst>
          </p:cNvPr>
          <p:cNvSpPr>
            <a:spLocks noGrp="1"/>
          </p:cNvSpPr>
          <p:nvPr>
            <p:ph type="dt" sz="half" idx="10"/>
          </p:nvPr>
        </p:nvSpPr>
        <p:spPr/>
        <p:txBody>
          <a:bodyPr/>
          <a:lstStyle>
            <a:lvl1pPr>
              <a:lnSpc>
                <a:spcPct val="100000"/>
              </a:lnSpc>
              <a:defRPr/>
            </a:lvl1pPr>
          </a:lstStyle>
          <a:p>
            <a:endParaRPr lang="en-GB"/>
          </a:p>
        </p:txBody>
      </p:sp>
    </p:spTree>
    <p:custDataLst>
      <p:tags r:id="rId1"/>
    </p:custDataLst>
    <p:extLst>
      <p:ext uri="{BB962C8B-B14F-4D97-AF65-F5344CB8AC3E}">
        <p14:creationId xmlns:p14="http://schemas.microsoft.com/office/powerpoint/2010/main" val="2777202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1E4B5EC-9E53-45C3-B765-C1C483A070D0}"/>
              </a:ext>
            </a:extLst>
          </p:cNvPr>
          <p:cNvSpPr>
            <a:spLocks noGrp="1"/>
          </p:cNvSpPr>
          <p:nvPr>
            <p:ph sz="quarter" idx="19" hasCustomPrompt="1"/>
          </p:nvPr>
        </p:nvSpPr>
        <p:spPr>
          <a:xfrm>
            <a:off x="407988" y="1567814"/>
            <a:ext cx="11376024" cy="4635235"/>
          </a:xfrm>
        </p:spPr>
        <p:txBody>
          <a:bodyPr>
            <a:noAutofit/>
          </a:bodyPr>
          <a:lstStyle>
            <a:lvl1pPr>
              <a:lnSpc>
                <a:spcPct val="100000"/>
              </a:lnSpc>
              <a:spcBef>
                <a:spcPts val="600"/>
              </a:spcBef>
              <a:spcAft>
                <a:spcPts val="600"/>
              </a:spcAft>
              <a:defRPr/>
            </a:lvl1pPr>
            <a:lvl2pPr marL="460800" indent="-228600">
              <a:lnSpc>
                <a:spcPct val="100000"/>
              </a:lnSpc>
              <a:defRPr/>
            </a:lvl2pPr>
            <a:lvl3pPr>
              <a:lnSpc>
                <a:spcPct val="100000"/>
              </a:lnSpc>
              <a:defRPr/>
            </a:lvl3pPr>
            <a:lvl4pPr>
              <a:lnSpc>
                <a:spcPct val="100000"/>
              </a:lnSpc>
              <a:defRPr/>
            </a:lvl4pPr>
            <a:lvl5pPr>
              <a:lnSpc>
                <a:spcPct val="100000"/>
              </a:lnSpc>
              <a:defRPr/>
            </a:lvl5pPr>
          </a:lstStyle>
          <a:p>
            <a:pPr lvl="0"/>
            <a:r>
              <a:rPr lang="en-US"/>
              <a:t>Click to add text here. </a:t>
            </a:r>
            <a:br>
              <a:rPr lang="en-US"/>
            </a:br>
            <a:r>
              <a:rPr lang="en-US"/>
              <a:t>When pasting copy from other slides, be sure to right-click and choose ‘Keep text only’.</a:t>
            </a:r>
            <a:br>
              <a:rPr lang="en-US"/>
            </a:br>
            <a:r>
              <a:rPr lang="en-US"/>
              <a:t>To increase bullet level, select your text and press Tab.</a:t>
            </a:r>
            <a:br>
              <a:rPr lang="en-US"/>
            </a:br>
            <a:r>
              <a:rPr lang="en-US"/>
              <a:t>To decrease bullet level, select your bullet text and press Shift + Tab.</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7E938F29-84D5-4449-9358-343332B4BEF7}"/>
              </a:ext>
              <a:ext uri="{C183D7F6-B498-43B3-948B-1728B52AA6E4}">
                <adec:decorative xmlns:adec="http://schemas.microsoft.com/office/drawing/2017/decorative" val="1"/>
              </a:ext>
            </a:extLst>
          </p:cNvPr>
          <p:cNvSpPr>
            <a:spLocks noGrp="1"/>
          </p:cNvSpPr>
          <p:nvPr>
            <p:ph type="sldNum" sz="quarter" idx="22"/>
          </p:nvPr>
        </p:nvSpPr>
        <p:spPr/>
        <p:txBody>
          <a:bodyPr/>
          <a:lstStyle>
            <a:lvl1pPr>
              <a:lnSpc>
                <a:spcPct val="100000"/>
              </a:lnSpc>
              <a:defRPr/>
            </a:lvl1pPr>
          </a:lstStyle>
          <a:p>
            <a:fld id="{F8E47D07-9D1E-4FE9-B31A-2F5863681021}" type="slidenum">
              <a:rPr lang="en-GB" smtClean="0"/>
              <a:pPr/>
              <a:t>‹#›</a:t>
            </a:fld>
            <a:endParaRPr lang="en-GB"/>
          </a:p>
        </p:txBody>
      </p:sp>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497481" y="6250152"/>
            <a:ext cx="9550800" cy="561048"/>
          </a:xfrm>
        </p:spPr>
        <p:txBody>
          <a:bodyPr lIns="0" tIns="0" rIns="0" bIns="0" anchor="b" anchorCtr="0">
            <a:noAutofit/>
          </a:bodyPr>
          <a:lstStyle>
            <a:lvl1pPr marL="0" indent="0">
              <a:lnSpc>
                <a:spcPct val="100000"/>
              </a:lnSpc>
              <a:spcAft>
                <a:spcPts val="300"/>
              </a:spcAft>
              <a:buNone/>
              <a:defRPr sz="800">
                <a:solidFill>
                  <a:schemeClr val="tx1"/>
                </a:solidFill>
              </a:defRPr>
            </a:lvl1pPr>
          </a:lstStyle>
          <a:p>
            <a:pPr lvl="0"/>
            <a:r>
              <a:rPr lang="en-US"/>
              <a:t>Footnotes</a:t>
            </a:r>
          </a:p>
        </p:txBody>
      </p:sp>
      <p:sp>
        <p:nvSpPr>
          <p:cNvPr id="7" name="Date Placeholder 6">
            <a:extLst>
              <a:ext uri="{FF2B5EF4-FFF2-40B4-BE49-F238E27FC236}">
                <a16:creationId xmlns:a16="http://schemas.microsoft.com/office/drawing/2014/main" id="{F002CC1A-50FF-4A50-8660-D325E3429D98}"/>
              </a:ext>
              <a:ext uri="{C183D7F6-B498-43B3-948B-1728B52AA6E4}">
                <adec:decorative xmlns:adec="http://schemas.microsoft.com/office/drawing/2017/decorative" val="1"/>
              </a:ext>
            </a:extLst>
          </p:cNvPr>
          <p:cNvSpPr>
            <a:spLocks noGrp="1"/>
          </p:cNvSpPr>
          <p:nvPr>
            <p:ph type="dt" sz="half" idx="20"/>
          </p:nvPr>
        </p:nvSpPr>
        <p:spPr/>
        <p:txBody>
          <a:bodyPr/>
          <a:lstStyle>
            <a:lvl1pPr>
              <a:lnSpc>
                <a:spcPct val="100000"/>
              </a:lnSpc>
              <a:defRPr/>
            </a:lvl1pPr>
          </a:lstStyle>
          <a:p>
            <a:endParaRPr lang="en-GB"/>
          </a:p>
        </p:txBody>
      </p:sp>
      <p:sp>
        <p:nvSpPr>
          <p:cNvPr id="5" name="Rectangle 4">
            <a:extLst>
              <a:ext uri="{FF2B5EF4-FFF2-40B4-BE49-F238E27FC236}">
                <a16:creationId xmlns:a16="http://schemas.microsoft.com/office/drawing/2014/main" id="{3AA62B9F-7A5C-E120-3351-7407DEA1B3CA}"/>
              </a:ext>
              <a:ext uri="{C183D7F6-B498-43B3-948B-1728B52AA6E4}">
                <adec:decorative xmlns:adec="http://schemas.microsoft.com/office/drawing/2017/decorative" val="1"/>
              </a:ext>
            </a:extLst>
          </p:cNvPr>
          <p:cNvSpPr/>
          <p:nvPr userDrawn="1"/>
        </p:nvSpPr>
        <p:spPr>
          <a:xfrm>
            <a:off x="342900" y="404813"/>
            <a:ext cx="2794000" cy="92048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Aft>
                <a:spcPts val="600"/>
              </a:spcAft>
            </a:pPr>
            <a:endParaRPr lang="en-US" sz="2400" err="1">
              <a:latin typeface="+mj-lt"/>
            </a:endParaRPr>
          </a:p>
        </p:txBody>
      </p:sp>
    </p:spTree>
    <p:custDataLst>
      <p:tags r:id="rId1"/>
    </p:custDataLst>
    <p:extLst>
      <p:ext uri="{BB962C8B-B14F-4D97-AF65-F5344CB8AC3E}">
        <p14:creationId xmlns:p14="http://schemas.microsoft.com/office/powerpoint/2010/main" val="2502352572"/>
      </p:ext>
    </p:extLst>
  </p:cSld>
  <p:clrMapOvr>
    <a:masterClrMapping/>
  </p:clrMapOvr>
  <p:extLst>
    <p:ext uri="{DCECCB84-F9BA-43D5-87BE-67443E8EF086}">
      <p15:sldGuideLst xmlns:p15="http://schemas.microsoft.com/office/powerpoint/2012/main">
        <p15:guide id="1" pos="1391">
          <p15:clr>
            <a:srgbClr val="A4A3A4"/>
          </p15:clr>
        </p15:guide>
        <p15:guide id="2" pos="1463">
          <p15:clr>
            <a:srgbClr val="A4A3A4"/>
          </p15:clr>
        </p15:guide>
        <p15:guide id="3" pos="2598">
          <p15:clr>
            <a:srgbClr val="A4A3A4"/>
          </p15:clr>
        </p15:guide>
        <p15:guide id="4" pos="2669">
          <p15:clr>
            <a:srgbClr val="A4A3A4"/>
          </p15:clr>
        </p15:guide>
        <p15:guide id="5" pos="3804">
          <p15:clr>
            <a:srgbClr val="A4A3A4"/>
          </p15:clr>
        </p15:guide>
        <p15:guide id="6" pos="3876">
          <p15:clr>
            <a:srgbClr val="A4A3A4"/>
          </p15:clr>
        </p15:guide>
        <p15:guide id="7" pos="5009">
          <p15:clr>
            <a:srgbClr val="A4A3A4"/>
          </p15:clr>
        </p15:guide>
        <p15:guide id="8" pos="5082">
          <p15:clr>
            <a:srgbClr val="A4A3A4"/>
          </p15:clr>
        </p15:guide>
        <p15:guide id="9" pos="6215">
          <p15:clr>
            <a:srgbClr val="A4A3A4"/>
          </p15:clr>
        </p15:guide>
        <p15:guide id="10" pos="6288">
          <p15:clr>
            <a:srgbClr val="A4A3A4"/>
          </p15:clr>
        </p15:guide>
        <p15:guide id="11" orient="horz" pos="890">
          <p15:clr>
            <a:srgbClr val="C35EA4"/>
          </p15:clr>
        </p15:guide>
        <p15:guide id="12" orient="horz" pos="981">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fidentiality Notice">
    <p:spTree>
      <p:nvGrpSpPr>
        <p:cNvPr id="1" name=""/>
        <p:cNvGrpSpPr/>
        <p:nvPr/>
      </p:nvGrpSpPr>
      <p:grpSpPr>
        <a:xfrm>
          <a:off x="0" y="0"/>
          <a:ext cx="0" cy="0"/>
          <a:chOff x="0" y="0"/>
          <a:chExt cx="0" cy="0"/>
        </a:xfrm>
      </p:grpSpPr>
      <p:sp>
        <p:nvSpPr>
          <p:cNvPr id="6" name="TextBox 5" descr="Confidentiality Notice&#10;">
            <a:extLst>
              <a:ext uri="{FF2B5EF4-FFF2-40B4-BE49-F238E27FC236}">
                <a16:creationId xmlns:a16="http://schemas.microsoft.com/office/drawing/2014/main" id="{2848B27A-10B7-4200-88E7-16263562F97B}"/>
              </a:ext>
            </a:extLst>
          </p:cNvPr>
          <p:cNvSpPr txBox="1"/>
          <p:nvPr userDrawn="1"/>
        </p:nvSpPr>
        <p:spPr>
          <a:xfrm>
            <a:off x="419100" y="4864100"/>
            <a:ext cx="9156700" cy="1028700"/>
          </a:xfrm>
          <a:prstGeom prst="rect">
            <a:avLst/>
          </a:prstGeom>
          <a:noFill/>
        </p:spPr>
        <p:txBody>
          <a:bodyPr wrap="square" rtlCol="0">
            <a:noAutofit/>
          </a:bodyPr>
          <a:lstStyle/>
          <a:p>
            <a:pPr marL="12700">
              <a:lnSpc>
                <a:spcPct val="100000"/>
              </a:lnSpc>
              <a:spcBef>
                <a:spcPts val="100"/>
              </a:spcBef>
            </a:pPr>
            <a:r>
              <a:rPr lang="en-US" sz="1200" b="1" spc="-5">
                <a:solidFill>
                  <a:schemeClr val="tx1"/>
                </a:solidFill>
                <a:latin typeface="+mn-lt"/>
                <a:cs typeface="Arial"/>
              </a:rPr>
              <a:t>Confidentiality</a:t>
            </a:r>
            <a:r>
              <a:rPr lang="en-US" sz="1200" b="1" spc="-10">
                <a:solidFill>
                  <a:schemeClr val="tx1"/>
                </a:solidFill>
                <a:latin typeface="+mn-lt"/>
                <a:cs typeface="Arial"/>
              </a:rPr>
              <a:t> </a:t>
            </a:r>
            <a:r>
              <a:rPr lang="en-US" sz="1200" b="1" spc="-5">
                <a:solidFill>
                  <a:schemeClr val="tx1"/>
                </a:solidFill>
                <a:latin typeface="+mn-lt"/>
                <a:cs typeface="Arial"/>
              </a:rPr>
              <a:t>Notice</a:t>
            </a:r>
            <a:endParaRPr lang="en-US" sz="1200">
              <a:solidFill>
                <a:schemeClr val="tx1"/>
              </a:solidFill>
              <a:latin typeface="+mn-lt"/>
              <a:cs typeface="Arial"/>
            </a:endParaRPr>
          </a:p>
          <a:p>
            <a:pPr marL="26670" marR="5080">
              <a:lnSpc>
                <a:spcPct val="100000"/>
              </a:lnSpc>
              <a:spcBef>
                <a:spcPts val="780"/>
              </a:spcBef>
            </a:pPr>
            <a:r>
              <a:rPr lang="en-US" sz="1200" spc="5">
                <a:solidFill>
                  <a:schemeClr val="tx1"/>
                </a:solidFill>
                <a:latin typeface="+mn-lt"/>
                <a:cs typeface="Arial"/>
              </a:rPr>
              <a:t>This </a:t>
            </a:r>
            <a:r>
              <a:rPr lang="en-US" sz="1200">
                <a:solidFill>
                  <a:schemeClr val="tx1"/>
                </a:solidFill>
                <a:latin typeface="+mn-lt"/>
                <a:cs typeface="Arial"/>
              </a:rPr>
              <a:t>file is </a:t>
            </a:r>
            <a:r>
              <a:rPr lang="en-US" sz="1200" spc="5">
                <a:solidFill>
                  <a:schemeClr val="tx1"/>
                </a:solidFill>
                <a:latin typeface="+mn-lt"/>
                <a:cs typeface="Arial"/>
              </a:rPr>
              <a:t>private </a:t>
            </a:r>
            <a:r>
              <a:rPr lang="en-US" sz="1200" spc="10">
                <a:solidFill>
                  <a:schemeClr val="tx1"/>
                </a:solidFill>
                <a:latin typeface="+mn-lt"/>
                <a:cs typeface="Arial"/>
              </a:rPr>
              <a:t>and may contain confidential and proprietary information. </a:t>
            </a:r>
            <a:r>
              <a:rPr lang="en-US" sz="1200">
                <a:solidFill>
                  <a:schemeClr val="tx1"/>
                </a:solidFill>
                <a:latin typeface="+mn-lt"/>
                <a:cs typeface="Arial"/>
              </a:rPr>
              <a:t>If </a:t>
            </a:r>
            <a:r>
              <a:rPr lang="en-US" sz="1200" spc="10">
                <a:solidFill>
                  <a:schemeClr val="tx1"/>
                </a:solidFill>
                <a:latin typeface="+mn-lt"/>
                <a:cs typeface="Arial"/>
              </a:rPr>
              <a:t>you have received </a:t>
            </a:r>
            <a:r>
              <a:rPr lang="en-US" sz="1200" spc="5">
                <a:solidFill>
                  <a:schemeClr val="tx1"/>
                </a:solidFill>
                <a:latin typeface="+mn-lt"/>
                <a:cs typeface="Arial"/>
              </a:rPr>
              <a:t>this </a:t>
            </a:r>
            <a:r>
              <a:rPr lang="en-US" sz="1200">
                <a:solidFill>
                  <a:schemeClr val="tx1"/>
                </a:solidFill>
                <a:latin typeface="+mn-lt"/>
                <a:cs typeface="Arial"/>
              </a:rPr>
              <a:t>file in </a:t>
            </a:r>
            <a:r>
              <a:rPr lang="en-US" sz="1200" spc="10">
                <a:solidFill>
                  <a:schemeClr val="tx1"/>
                </a:solidFill>
                <a:latin typeface="+mn-lt"/>
                <a:cs typeface="Arial"/>
              </a:rPr>
              <a:t>error, please </a:t>
            </a:r>
            <a:r>
              <a:rPr lang="en-US" sz="1200" spc="5">
                <a:solidFill>
                  <a:schemeClr val="tx1"/>
                </a:solidFill>
                <a:latin typeface="+mn-lt"/>
                <a:cs typeface="Arial"/>
              </a:rPr>
              <a:t>notify us </a:t>
            </a:r>
            <a:r>
              <a:rPr lang="en-US" sz="1200" spc="10">
                <a:solidFill>
                  <a:schemeClr val="tx1"/>
                </a:solidFill>
                <a:latin typeface="+mn-lt"/>
                <a:cs typeface="Arial"/>
              </a:rPr>
              <a:t>and remove  </a:t>
            </a:r>
            <a:r>
              <a:rPr lang="en-US" sz="1200">
                <a:solidFill>
                  <a:schemeClr val="tx1"/>
                </a:solidFill>
                <a:latin typeface="+mn-lt"/>
                <a:cs typeface="Arial"/>
              </a:rPr>
              <a:t>it </a:t>
            </a:r>
            <a:r>
              <a:rPr lang="en-US" sz="1200" spc="5">
                <a:solidFill>
                  <a:schemeClr val="tx1"/>
                </a:solidFill>
                <a:latin typeface="+mn-lt"/>
                <a:cs typeface="Arial"/>
              </a:rPr>
              <a:t>from </a:t>
            </a:r>
            <a:r>
              <a:rPr lang="en-US" sz="1200" spc="10">
                <a:solidFill>
                  <a:schemeClr val="tx1"/>
                </a:solidFill>
                <a:latin typeface="+mn-lt"/>
                <a:cs typeface="Arial"/>
              </a:rPr>
              <a:t>your system and </a:t>
            </a:r>
            <a:r>
              <a:rPr lang="en-US" sz="1200" spc="5">
                <a:solidFill>
                  <a:schemeClr val="tx1"/>
                </a:solidFill>
                <a:latin typeface="+mn-lt"/>
                <a:cs typeface="Arial"/>
              </a:rPr>
              <a:t>note that </a:t>
            </a:r>
            <a:r>
              <a:rPr lang="en-US" sz="1200" spc="10">
                <a:solidFill>
                  <a:schemeClr val="tx1"/>
                </a:solidFill>
                <a:latin typeface="+mn-lt"/>
                <a:cs typeface="Arial"/>
              </a:rPr>
              <a:t>you must not copy, </a:t>
            </a:r>
            <a:r>
              <a:rPr lang="en-US" sz="1200" spc="5">
                <a:solidFill>
                  <a:schemeClr val="tx1"/>
                </a:solidFill>
                <a:latin typeface="+mn-lt"/>
                <a:cs typeface="Arial"/>
              </a:rPr>
              <a:t>distribute or take </a:t>
            </a:r>
            <a:r>
              <a:rPr lang="en-US" sz="1200" spc="10">
                <a:solidFill>
                  <a:schemeClr val="tx1"/>
                </a:solidFill>
                <a:latin typeface="+mn-lt"/>
                <a:cs typeface="Arial"/>
              </a:rPr>
              <a:t>any </a:t>
            </a:r>
            <a:r>
              <a:rPr lang="en-US" sz="1200" spc="5">
                <a:solidFill>
                  <a:schemeClr val="tx1"/>
                </a:solidFill>
                <a:latin typeface="+mn-lt"/>
                <a:cs typeface="Arial"/>
              </a:rPr>
              <a:t>action </a:t>
            </a:r>
            <a:r>
              <a:rPr lang="en-US" sz="1200">
                <a:solidFill>
                  <a:schemeClr val="tx1"/>
                </a:solidFill>
                <a:latin typeface="+mn-lt"/>
                <a:cs typeface="Arial"/>
              </a:rPr>
              <a:t>in </a:t>
            </a:r>
            <a:r>
              <a:rPr lang="en-US" sz="1200" spc="10">
                <a:solidFill>
                  <a:schemeClr val="tx1"/>
                </a:solidFill>
                <a:latin typeface="+mn-lt"/>
                <a:cs typeface="Arial"/>
              </a:rPr>
              <a:t>reliance </a:t>
            </a:r>
            <a:r>
              <a:rPr lang="en-US" sz="1200" spc="5">
                <a:solidFill>
                  <a:schemeClr val="tx1"/>
                </a:solidFill>
                <a:latin typeface="+mn-lt"/>
                <a:cs typeface="Arial"/>
              </a:rPr>
              <a:t>on </a:t>
            </a:r>
            <a:r>
              <a:rPr lang="en-US" sz="1200">
                <a:solidFill>
                  <a:schemeClr val="tx1"/>
                </a:solidFill>
                <a:latin typeface="+mn-lt"/>
                <a:cs typeface="Arial"/>
              </a:rPr>
              <a:t>it. </a:t>
            </a:r>
            <a:r>
              <a:rPr lang="en-US" sz="1200" spc="10">
                <a:solidFill>
                  <a:schemeClr val="tx1"/>
                </a:solidFill>
                <a:latin typeface="+mn-lt"/>
                <a:cs typeface="Arial"/>
              </a:rPr>
              <a:t>Any unauthorized use </a:t>
            </a:r>
            <a:r>
              <a:rPr lang="en-US" sz="1200" spc="5">
                <a:solidFill>
                  <a:schemeClr val="tx1"/>
                </a:solidFill>
                <a:latin typeface="+mn-lt"/>
                <a:cs typeface="Arial"/>
              </a:rPr>
              <a:t>or </a:t>
            </a:r>
            <a:r>
              <a:rPr lang="en-US" sz="1200" spc="10">
                <a:solidFill>
                  <a:schemeClr val="tx1"/>
                </a:solidFill>
                <a:latin typeface="+mn-lt"/>
                <a:cs typeface="Arial"/>
              </a:rPr>
              <a:t>disclosure </a:t>
            </a:r>
            <a:r>
              <a:rPr lang="en-US" sz="1200" spc="5">
                <a:solidFill>
                  <a:schemeClr val="tx1"/>
                </a:solidFill>
                <a:latin typeface="+mn-lt"/>
                <a:cs typeface="Arial"/>
              </a:rPr>
              <a:t>of the  </a:t>
            </a:r>
            <a:r>
              <a:rPr lang="en-US" sz="1200" spc="10">
                <a:solidFill>
                  <a:schemeClr val="tx1"/>
                </a:solidFill>
                <a:latin typeface="+mn-lt"/>
                <a:cs typeface="Arial"/>
              </a:rPr>
              <a:t>contents </a:t>
            </a:r>
            <a:r>
              <a:rPr lang="en-US" sz="1200" spc="5">
                <a:solidFill>
                  <a:schemeClr val="tx1"/>
                </a:solidFill>
                <a:latin typeface="+mn-lt"/>
                <a:cs typeface="Arial"/>
              </a:rPr>
              <a:t>of this </a:t>
            </a:r>
            <a:r>
              <a:rPr lang="en-US" sz="1200">
                <a:solidFill>
                  <a:schemeClr val="tx1"/>
                </a:solidFill>
                <a:latin typeface="+mn-lt"/>
                <a:cs typeface="Arial"/>
              </a:rPr>
              <a:t>file is </a:t>
            </a:r>
            <a:r>
              <a:rPr lang="en-US" sz="1200" spc="10">
                <a:solidFill>
                  <a:schemeClr val="tx1"/>
                </a:solidFill>
                <a:latin typeface="+mn-lt"/>
                <a:cs typeface="Arial"/>
              </a:rPr>
              <a:t>not permitted and may </a:t>
            </a:r>
            <a:r>
              <a:rPr lang="en-US" sz="1200" spc="5">
                <a:solidFill>
                  <a:schemeClr val="tx1"/>
                </a:solidFill>
                <a:latin typeface="+mn-lt"/>
                <a:cs typeface="Arial"/>
              </a:rPr>
              <a:t>be </a:t>
            </a:r>
            <a:r>
              <a:rPr lang="en-US" sz="1200" spc="10">
                <a:solidFill>
                  <a:schemeClr val="tx1"/>
                </a:solidFill>
                <a:latin typeface="+mn-lt"/>
                <a:cs typeface="Arial"/>
              </a:rPr>
              <a:t>unlawful. AstraZeneca PLC, </a:t>
            </a:r>
            <a:r>
              <a:rPr lang="en-US" sz="1200">
                <a:solidFill>
                  <a:schemeClr val="tx1"/>
                </a:solidFill>
                <a:latin typeface="+mn-lt"/>
                <a:cs typeface="Arial"/>
              </a:rPr>
              <a:t>1 </a:t>
            </a:r>
            <a:r>
              <a:rPr lang="en-US" sz="1200" spc="10">
                <a:solidFill>
                  <a:schemeClr val="tx1"/>
                </a:solidFill>
                <a:latin typeface="+mn-lt"/>
                <a:cs typeface="Arial"/>
              </a:rPr>
              <a:t>Francis Crick Avenue, Cambridge Biomedical </a:t>
            </a:r>
            <a:r>
              <a:rPr lang="en-US" sz="1200" spc="15">
                <a:solidFill>
                  <a:schemeClr val="tx1"/>
                </a:solidFill>
                <a:latin typeface="+mn-lt"/>
                <a:cs typeface="Arial"/>
              </a:rPr>
              <a:t>Campus,  </a:t>
            </a:r>
            <a:r>
              <a:rPr lang="en-US" sz="1200" spc="10">
                <a:solidFill>
                  <a:schemeClr val="tx1"/>
                </a:solidFill>
                <a:latin typeface="+mn-lt"/>
                <a:cs typeface="Arial"/>
              </a:rPr>
              <a:t>Cambridge, CB2 0AA, UK, </a:t>
            </a:r>
            <a:r>
              <a:rPr lang="en-US" sz="1200" spc="5">
                <a:solidFill>
                  <a:schemeClr val="tx1"/>
                </a:solidFill>
                <a:latin typeface="+mn-lt"/>
                <a:cs typeface="Arial"/>
              </a:rPr>
              <a:t>T: </a:t>
            </a:r>
            <a:r>
              <a:rPr lang="en-US" sz="1200" spc="10">
                <a:solidFill>
                  <a:schemeClr val="tx1"/>
                </a:solidFill>
                <a:latin typeface="+mn-lt"/>
                <a:cs typeface="Arial"/>
              </a:rPr>
              <a:t>+44(0)203 749 5000,</a:t>
            </a:r>
            <a:r>
              <a:rPr lang="en-US" sz="1200" spc="85">
                <a:solidFill>
                  <a:schemeClr val="tx1"/>
                </a:solidFill>
                <a:latin typeface="+mn-lt"/>
                <a:cs typeface="Arial"/>
              </a:rPr>
              <a:t> </a:t>
            </a:r>
            <a:r>
              <a:rPr lang="en-US" sz="1200" u="none" spc="10">
                <a:solidFill>
                  <a:schemeClr val="tx1"/>
                </a:solidFill>
                <a:latin typeface="+mn-lt"/>
                <a:cs typeface="Arial"/>
              </a:rPr>
              <a:t>www.astrazeneca.com</a:t>
            </a:r>
            <a:endParaRPr lang="en-US" sz="1200">
              <a:solidFill>
                <a:schemeClr val="tx1"/>
              </a:solidFill>
            </a:endParaRPr>
          </a:p>
        </p:txBody>
      </p:sp>
      <p:sp>
        <p:nvSpPr>
          <p:cNvPr id="8" name="Slide Number Placeholder 7">
            <a:extLst>
              <a:ext uri="{FF2B5EF4-FFF2-40B4-BE49-F238E27FC236}">
                <a16:creationId xmlns:a16="http://schemas.microsoft.com/office/drawing/2014/main" id="{25C10CA0-7F28-40CE-9633-59C6800E7665}"/>
              </a:ext>
              <a:ext uri="{C183D7F6-B498-43B3-948B-1728B52AA6E4}">
                <adec:decorative xmlns:adec="http://schemas.microsoft.com/office/drawing/2017/decorative" val="1"/>
              </a:ext>
            </a:extLst>
          </p:cNvPr>
          <p:cNvSpPr>
            <a:spLocks noGrp="1"/>
          </p:cNvSpPr>
          <p:nvPr>
            <p:ph type="sldNum" sz="quarter" idx="12"/>
          </p:nvPr>
        </p:nvSpPr>
        <p:spPr/>
        <p:txBody>
          <a:bodyPr/>
          <a:lstStyle>
            <a:lvl1pPr>
              <a:lnSpc>
                <a:spcPct val="100000"/>
              </a:lnSpc>
              <a:defRPr/>
            </a:lvl1pPr>
          </a:lstStyle>
          <a:p>
            <a:fld id="{F8E47D07-9D1E-4FE9-B31A-2F5863681021}" type="slidenum">
              <a:rPr lang="en-GB" smtClean="0"/>
              <a:pPr/>
              <a:t>‹#›</a:t>
            </a:fld>
            <a:endParaRPr lang="en-GB"/>
          </a:p>
        </p:txBody>
      </p:sp>
      <p:sp>
        <p:nvSpPr>
          <p:cNvPr id="4" name="Date Placeholder 3">
            <a:extLst>
              <a:ext uri="{FF2B5EF4-FFF2-40B4-BE49-F238E27FC236}">
                <a16:creationId xmlns:a16="http://schemas.microsoft.com/office/drawing/2014/main" id="{2AB750B5-01B2-430D-BF92-6E5CD93388D3}"/>
              </a:ext>
              <a:ext uri="{C183D7F6-B498-43B3-948B-1728B52AA6E4}">
                <adec:decorative xmlns:adec="http://schemas.microsoft.com/office/drawing/2017/decorative" val="1"/>
              </a:ext>
            </a:extLst>
          </p:cNvPr>
          <p:cNvSpPr>
            <a:spLocks noGrp="1"/>
          </p:cNvSpPr>
          <p:nvPr>
            <p:ph type="dt" sz="half" idx="10"/>
          </p:nvPr>
        </p:nvSpPr>
        <p:spPr/>
        <p:txBody>
          <a:bodyPr/>
          <a:lstStyle>
            <a:lvl1pPr>
              <a:lnSpc>
                <a:spcPct val="100000"/>
              </a:lnSpc>
              <a:defRPr/>
            </a:lvl1pPr>
          </a:lstStyle>
          <a:p>
            <a:endParaRPr lang="en-GB"/>
          </a:p>
        </p:txBody>
      </p:sp>
    </p:spTree>
    <p:custDataLst>
      <p:tags r:id="rId1"/>
    </p:custDataLst>
    <p:extLst>
      <p:ext uri="{BB962C8B-B14F-4D97-AF65-F5344CB8AC3E}">
        <p14:creationId xmlns:p14="http://schemas.microsoft.com/office/powerpoint/2010/main" val="2382253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61F88AB-CD91-C590-C210-857493484186}"/>
              </a:ext>
            </a:extLst>
          </p:cNvPr>
          <p:cNvSpPr>
            <a:spLocks noGrp="1"/>
          </p:cNvSpPr>
          <p:nvPr>
            <p:ph type="ftr" sz="quarter" idx="11"/>
          </p:nvPr>
        </p:nvSpPr>
        <p:spPr>
          <a:xfrm>
            <a:off x="7406832" y="6356350"/>
            <a:ext cx="4114800" cy="365125"/>
          </a:xfrm>
        </p:spPr>
        <p:txBody>
          <a:bodyPr/>
          <a:lstStyle/>
          <a:p>
            <a:endParaRPr lang="en-GB"/>
          </a:p>
        </p:txBody>
      </p:sp>
      <p:sp>
        <p:nvSpPr>
          <p:cNvPr id="6" name="Slide Number Placeholder 5">
            <a:extLst>
              <a:ext uri="{FF2B5EF4-FFF2-40B4-BE49-F238E27FC236}">
                <a16:creationId xmlns:a16="http://schemas.microsoft.com/office/drawing/2014/main" id="{C0A3CDF7-3557-867B-5547-2322BD42DA0E}"/>
              </a:ext>
            </a:extLst>
          </p:cNvPr>
          <p:cNvSpPr>
            <a:spLocks noGrp="1"/>
          </p:cNvSpPr>
          <p:nvPr>
            <p:ph type="sldNum" sz="quarter" idx="12"/>
          </p:nvPr>
        </p:nvSpPr>
        <p:spPr/>
        <p:txBody>
          <a:bodyPr/>
          <a:lstStyle/>
          <a:p>
            <a:fld id="{227D6147-8CA9-4AD8-AEEB-E653C18C822D}" type="slidenum">
              <a:rPr lang="en-GB" smtClean="0"/>
              <a:t>‹#›</a:t>
            </a:fld>
            <a:endParaRPr lang="en-GB"/>
          </a:p>
        </p:txBody>
      </p:sp>
      <p:pic>
        <p:nvPicPr>
          <p:cNvPr id="7" name="Picture 6" descr="A picture containing invertebrate, hydrozoan&#10;&#10;Description automatically generated">
            <a:extLst>
              <a:ext uri="{FF2B5EF4-FFF2-40B4-BE49-F238E27FC236}">
                <a16:creationId xmlns:a16="http://schemas.microsoft.com/office/drawing/2014/main" id="{80412430-6311-ECE9-A79C-61F7975576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65" b="12935"/>
          <a:stretch/>
        </p:blipFill>
        <p:spPr>
          <a:xfrm>
            <a:off x="1" y="5"/>
            <a:ext cx="12191999" cy="6857990"/>
          </a:xfrm>
          <a:prstGeom prst="rect">
            <a:avLst/>
          </a:prstGeom>
        </p:spPr>
      </p:pic>
      <p:sp>
        <p:nvSpPr>
          <p:cNvPr id="8" name="Rectangle 7">
            <a:extLst>
              <a:ext uri="{FF2B5EF4-FFF2-40B4-BE49-F238E27FC236}">
                <a16:creationId xmlns:a16="http://schemas.microsoft.com/office/drawing/2014/main" id="{5641CA2C-013E-04C3-AA3C-5D906E131DB2}"/>
              </a:ext>
            </a:extLst>
          </p:cNvPr>
          <p:cNvSpPr/>
          <p:nvPr userDrawn="1"/>
        </p:nvSpPr>
        <p:spPr>
          <a:xfrm>
            <a:off x="2" y="0"/>
            <a:ext cx="12191998" cy="6858000"/>
          </a:xfrm>
          <a:prstGeom prst="rect">
            <a:avLst/>
          </a:prstGeom>
          <a:gradFill flip="none" rotWithShape="1">
            <a:gsLst>
              <a:gs pos="100000">
                <a:srgbClr val="184175">
                  <a:alpha val="82000"/>
                </a:srgbClr>
              </a:gs>
              <a:gs pos="0">
                <a:srgbClr val="EB5A3E">
                  <a:alpha val="76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GB" dirty="0">
              <a:solidFill>
                <a:schemeClr val="bg1"/>
              </a:solidFill>
              <a:latin typeface="+mj-lt"/>
            </a:endParaRPr>
          </a:p>
        </p:txBody>
      </p:sp>
      <p:cxnSp>
        <p:nvCxnSpPr>
          <p:cNvPr id="9" name="Straight Connector 8">
            <a:extLst>
              <a:ext uri="{FF2B5EF4-FFF2-40B4-BE49-F238E27FC236}">
                <a16:creationId xmlns:a16="http://schemas.microsoft.com/office/drawing/2014/main" id="{1FA92987-914A-20A1-2099-F60D38CFE09D}"/>
              </a:ext>
            </a:extLst>
          </p:cNvPr>
          <p:cNvCxnSpPr/>
          <p:nvPr userDrawn="1"/>
        </p:nvCxnSpPr>
        <p:spPr>
          <a:xfrm>
            <a:off x="849085" y="3628569"/>
            <a:ext cx="6110515" cy="0"/>
          </a:xfrm>
          <a:prstGeom prst="line">
            <a:avLst/>
          </a:prstGeom>
          <a:ln w="38100">
            <a:solidFill>
              <a:srgbClr val="EB5A3E"/>
            </a:solidFill>
          </a:ln>
        </p:spPr>
        <p:style>
          <a:lnRef idx="1">
            <a:schemeClr val="accent1"/>
          </a:lnRef>
          <a:fillRef idx="0">
            <a:schemeClr val="accent1"/>
          </a:fillRef>
          <a:effectRef idx="0">
            <a:schemeClr val="accent1"/>
          </a:effectRef>
          <a:fontRef idx="minor">
            <a:schemeClr val="tx1"/>
          </a:fontRef>
        </p:style>
      </p:cxnSp>
      <p:pic>
        <p:nvPicPr>
          <p:cNvPr id="10" name="Content Placeholder 3" descr="Logo&#10;&#10;Description automatically generated with medium confidence">
            <a:extLst>
              <a:ext uri="{FF2B5EF4-FFF2-40B4-BE49-F238E27FC236}">
                <a16:creationId xmlns:a16="http://schemas.microsoft.com/office/drawing/2014/main" id="{F5452110-B17A-4FEA-301C-B8F11B0976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8341" y="1443585"/>
            <a:ext cx="3592921" cy="1922775"/>
          </a:xfrm>
          <a:prstGeom prst="rect">
            <a:avLst/>
          </a:prstGeom>
        </p:spPr>
      </p:pic>
      <p:sp>
        <p:nvSpPr>
          <p:cNvPr id="3" name="Subtitle 2">
            <a:extLst>
              <a:ext uri="{FF2B5EF4-FFF2-40B4-BE49-F238E27FC236}">
                <a16:creationId xmlns:a16="http://schemas.microsoft.com/office/drawing/2014/main" id="{2767EA2F-FE43-EBBD-73CA-47BCC7D0CB1C}"/>
              </a:ext>
            </a:extLst>
          </p:cNvPr>
          <p:cNvSpPr>
            <a:spLocks noGrp="1"/>
          </p:cNvSpPr>
          <p:nvPr>
            <p:ph type="subTitle" idx="1"/>
          </p:nvPr>
        </p:nvSpPr>
        <p:spPr>
          <a:xfrm>
            <a:off x="849085" y="5143951"/>
            <a:ext cx="6023014" cy="1060079"/>
          </a:xfrm>
        </p:spPr>
        <p:txBody>
          <a:bodyPr>
            <a:normAutofit/>
          </a:bodyPr>
          <a:lstStyle>
            <a:lvl1pPr marL="0" indent="0" algn="l">
              <a:buNone/>
              <a:defRPr sz="1800">
                <a:solidFill>
                  <a:schemeClr val="bg1"/>
                </a:solidFill>
                <a:latin typeface="Calibri Light" panose="020F0302020204030204" pitchFamily="34" charset="0"/>
                <a:ea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Text Placeholder 3">
            <a:extLst>
              <a:ext uri="{FF2B5EF4-FFF2-40B4-BE49-F238E27FC236}">
                <a16:creationId xmlns:a16="http://schemas.microsoft.com/office/drawing/2014/main" id="{966228A8-5723-BE1D-7B88-E2E79CD6BB19}"/>
              </a:ext>
            </a:extLst>
          </p:cNvPr>
          <p:cNvSpPr>
            <a:spLocks noGrp="1"/>
          </p:cNvSpPr>
          <p:nvPr>
            <p:ph type="body" sz="quarter" idx="13"/>
          </p:nvPr>
        </p:nvSpPr>
        <p:spPr>
          <a:xfrm>
            <a:off x="849313" y="3800475"/>
            <a:ext cx="5975350" cy="1231900"/>
          </a:xfrm>
        </p:spPr>
        <p:txBody>
          <a:bodyPr/>
          <a:lstStyle>
            <a:lvl1pPr marL="0" indent="0">
              <a:buNone/>
              <a:defRPr>
                <a:solidFill>
                  <a:schemeClr val="bg1"/>
                </a:solidFill>
                <a:latin typeface="+mj-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357420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31016811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74BA-B254-85DE-1E22-95CC432F79AA}"/>
              </a:ext>
            </a:extLst>
          </p:cNvPr>
          <p:cNvSpPr>
            <a:spLocks noGrp="1"/>
          </p:cNvSpPr>
          <p:nvPr>
            <p:ph type="title"/>
          </p:nvPr>
        </p:nvSpPr>
        <p:spPr/>
        <p:txBody>
          <a:bodyPr/>
          <a:lstStyle/>
          <a:p>
            <a:r>
              <a:rPr lang="en-US"/>
              <a:t>Click to edit Master title style</a:t>
            </a:r>
            <a:endParaRPr lang="en-GB"/>
          </a:p>
        </p:txBody>
      </p:sp>
      <p:sp>
        <p:nvSpPr>
          <p:cNvPr id="4" name="Footer Placeholder 3">
            <a:extLst>
              <a:ext uri="{FF2B5EF4-FFF2-40B4-BE49-F238E27FC236}">
                <a16:creationId xmlns:a16="http://schemas.microsoft.com/office/drawing/2014/main" id="{3A66C23A-80E5-A33F-414F-62A4A7A70AE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597FA98-C963-FEAB-221B-FF0D4E5902E3}"/>
              </a:ext>
            </a:extLst>
          </p:cNvPr>
          <p:cNvSpPr>
            <a:spLocks noGrp="1"/>
          </p:cNvSpPr>
          <p:nvPr>
            <p:ph type="sldNum" sz="quarter" idx="12"/>
          </p:nvPr>
        </p:nvSpPr>
        <p:spPr/>
        <p:txBody>
          <a:bodyPr/>
          <a:lstStyle/>
          <a:p>
            <a:fld id="{227D6147-8CA9-4AD8-AEEB-E653C18C822D}" type="slidenum">
              <a:rPr lang="en-GB" smtClean="0"/>
              <a:t>‹#›</a:t>
            </a:fld>
            <a:endParaRPr lang="en-GB"/>
          </a:p>
        </p:txBody>
      </p:sp>
      <p:sp>
        <p:nvSpPr>
          <p:cNvPr id="6" name="Rectangle 5">
            <a:extLst>
              <a:ext uri="{FF2B5EF4-FFF2-40B4-BE49-F238E27FC236}">
                <a16:creationId xmlns:a16="http://schemas.microsoft.com/office/drawing/2014/main" id="{B7603540-3DC4-3A34-2276-B9DFCAFFC954}"/>
              </a:ext>
            </a:extLst>
          </p:cNvPr>
          <p:cNvSpPr/>
          <p:nvPr userDrawn="1"/>
        </p:nvSpPr>
        <p:spPr>
          <a:xfrm>
            <a:off x="-1" y="0"/>
            <a:ext cx="140703" cy="6858000"/>
          </a:xfrm>
          <a:prstGeom prst="rect">
            <a:avLst/>
          </a:prstGeom>
          <a:gradFill>
            <a:gsLst>
              <a:gs pos="100000">
                <a:srgbClr val="184175"/>
              </a:gs>
              <a:gs pos="0">
                <a:srgbClr val="EB5A3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Content Placeholder 4" descr="Logo, company name&#10;&#10;Description automatically generated">
            <a:extLst>
              <a:ext uri="{FF2B5EF4-FFF2-40B4-BE49-F238E27FC236}">
                <a16:creationId xmlns:a16="http://schemas.microsoft.com/office/drawing/2014/main" id="{259E078E-2FFA-3F0F-F1B4-7A78560400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75126" y="-24938"/>
            <a:ext cx="1008000" cy="1008000"/>
          </a:xfrm>
          <a:prstGeom prst="rect">
            <a:avLst/>
          </a:prstGeom>
        </p:spPr>
      </p:pic>
    </p:spTree>
    <p:extLst>
      <p:ext uri="{BB962C8B-B14F-4D97-AF65-F5344CB8AC3E}">
        <p14:creationId xmlns:p14="http://schemas.microsoft.com/office/powerpoint/2010/main" val="1896125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04196E-6E56-C426-CF68-F2F89F7C8B16}"/>
              </a:ext>
            </a:extLst>
          </p:cNvPr>
          <p:cNvSpPr/>
          <p:nvPr userDrawn="1"/>
        </p:nvSpPr>
        <p:spPr>
          <a:xfrm>
            <a:off x="0" y="0"/>
            <a:ext cx="5613400" cy="6858000"/>
          </a:xfrm>
          <a:prstGeom prst="rect">
            <a:avLst/>
          </a:prstGeom>
          <a:gradFill>
            <a:gsLst>
              <a:gs pos="100000">
                <a:srgbClr val="184175">
                  <a:lumMod val="100000"/>
                </a:srgbClr>
              </a:gs>
              <a:gs pos="0">
                <a:srgbClr val="EB5A3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solidFill>
                <a:srgbClr val="184175"/>
              </a:solidFill>
              <a:latin typeface="Barlow Semi Condensed" panose="00000506000000000000" pitchFamily="2"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EC8FB806-BB14-B5E6-5FFE-354B1479FBBC}"/>
              </a:ext>
            </a:extLst>
          </p:cNvPr>
          <p:cNvSpPr>
            <a:spLocks noGrp="1"/>
          </p:cNvSpPr>
          <p:nvPr>
            <p:ph type="title"/>
          </p:nvPr>
        </p:nvSpPr>
        <p:spPr>
          <a:xfrm>
            <a:off x="648182" y="365125"/>
            <a:ext cx="4317357" cy="5811838"/>
          </a:xfrm>
        </p:spPr>
        <p:txBody>
          <a:bodyPr>
            <a:normAutofit/>
          </a:bodyPr>
          <a:lstStyle>
            <a:lvl1pPr>
              <a:defRPr sz="2800">
                <a:solidFill>
                  <a:schemeClr val="bg1"/>
                </a:solidFill>
              </a:defRPr>
            </a:lvl1p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A6359E57-729E-C183-1F14-7C8B9B111D5C}"/>
              </a:ext>
            </a:extLst>
          </p:cNvPr>
          <p:cNvSpPr>
            <a:spLocks noGrp="1"/>
          </p:cNvSpPr>
          <p:nvPr>
            <p:ph sz="half" idx="2"/>
          </p:nvPr>
        </p:nvSpPr>
        <p:spPr>
          <a:xfrm>
            <a:off x="6172200" y="365125"/>
            <a:ext cx="5181600" cy="5811838"/>
          </a:xfrm>
        </p:spPr>
        <p:txBody>
          <a:bodyPr anchor="ctr">
            <a:normAutofit/>
          </a:bodyPr>
          <a:lstStyle>
            <a:lvl1pPr>
              <a:defRPr sz="2000">
                <a:solidFill>
                  <a:srgbClr val="184175"/>
                </a:solidFill>
              </a:defRPr>
            </a:lvl1pPr>
            <a:lvl2pPr>
              <a:defRPr sz="1800">
                <a:solidFill>
                  <a:srgbClr val="184175"/>
                </a:solidFill>
              </a:defRPr>
            </a:lvl2pPr>
            <a:lvl3pPr>
              <a:defRPr sz="1600">
                <a:solidFill>
                  <a:srgbClr val="184175"/>
                </a:solidFill>
              </a:defRPr>
            </a:lvl3pPr>
            <a:lvl4pPr>
              <a:defRPr sz="1400">
                <a:solidFill>
                  <a:srgbClr val="184175"/>
                </a:solidFill>
              </a:defRPr>
            </a:lvl4pPr>
            <a:lvl5pPr>
              <a:defRPr sz="1400">
                <a:solidFill>
                  <a:srgbClr val="18417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29DC443C-7001-4CCF-2264-7B0F95419A54}"/>
              </a:ext>
            </a:extLst>
          </p:cNvPr>
          <p:cNvSpPr>
            <a:spLocks noGrp="1"/>
          </p:cNvSpPr>
          <p:nvPr>
            <p:ph type="sldNum" sz="quarter" idx="12"/>
          </p:nvPr>
        </p:nvSpPr>
        <p:spPr/>
        <p:txBody>
          <a:bodyPr/>
          <a:lstStyle/>
          <a:p>
            <a:fld id="{227D6147-8CA9-4AD8-AEEB-E653C18C822D}" type="slidenum">
              <a:rPr lang="en-GB" smtClean="0"/>
              <a:t>‹#›</a:t>
            </a:fld>
            <a:endParaRPr lang="en-GB"/>
          </a:p>
        </p:txBody>
      </p:sp>
      <p:cxnSp>
        <p:nvCxnSpPr>
          <p:cNvPr id="8" name="Straight Connector 7">
            <a:extLst>
              <a:ext uri="{FF2B5EF4-FFF2-40B4-BE49-F238E27FC236}">
                <a16:creationId xmlns:a16="http://schemas.microsoft.com/office/drawing/2014/main" id="{141EC8AD-D9FB-0D40-301E-6614C42D8B9A}"/>
              </a:ext>
            </a:extLst>
          </p:cNvPr>
          <p:cNvCxnSpPr>
            <a:cxnSpLocks/>
          </p:cNvCxnSpPr>
          <p:nvPr userDrawn="1"/>
        </p:nvCxnSpPr>
        <p:spPr>
          <a:xfrm>
            <a:off x="11428185" y="3069769"/>
            <a:ext cx="0" cy="3788231"/>
          </a:xfrm>
          <a:prstGeom prst="line">
            <a:avLst/>
          </a:prstGeom>
          <a:ln w="38100">
            <a:gradFill>
              <a:gsLst>
                <a:gs pos="0">
                  <a:srgbClr val="EB5A3E"/>
                </a:gs>
                <a:gs pos="100000">
                  <a:srgbClr val="184175"/>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32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61F88AB-CD91-C590-C210-857493484186}"/>
              </a:ext>
            </a:extLst>
          </p:cNvPr>
          <p:cNvSpPr>
            <a:spLocks noGrp="1"/>
          </p:cNvSpPr>
          <p:nvPr>
            <p:ph type="ftr" sz="quarter" idx="11"/>
          </p:nvPr>
        </p:nvSpPr>
        <p:spPr>
          <a:xfrm>
            <a:off x="7406832" y="6356350"/>
            <a:ext cx="4114800" cy="365125"/>
          </a:xfrm>
        </p:spPr>
        <p:txBody>
          <a:bodyPr/>
          <a:lstStyle/>
          <a:p>
            <a:endParaRPr lang="en-GB"/>
          </a:p>
        </p:txBody>
      </p:sp>
      <p:sp>
        <p:nvSpPr>
          <p:cNvPr id="6" name="Slide Number Placeholder 5">
            <a:extLst>
              <a:ext uri="{FF2B5EF4-FFF2-40B4-BE49-F238E27FC236}">
                <a16:creationId xmlns:a16="http://schemas.microsoft.com/office/drawing/2014/main" id="{C0A3CDF7-3557-867B-5547-2322BD42DA0E}"/>
              </a:ext>
            </a:extLst>
          </p:cNvPr>
          <p:cNvSpPr>
            <a:spLocks noGrp="1"/>
          </p:cNvSpPr>
          <p:nvPr>
            <p:ph type="sldNum" sz="quarter" idx="12"/>
          </p:nvPr>
        </p:nvSpPr>
        <p:spPr/>
        <p:txBody>
          <a:bodyPr/>
          <a:lstStyle/>
          <a:p>
            <a:fld id="{227D6147-8CA9-4AD8-AEEB-E653C18C822D}" type="slidenum">
              <a:rPr lang="en-GB" smtClean="0"/>
              <a:t>‹#›</a:t>
            </a:fld>
            <a:endParaRPr lang="en-GB"/>
          </a:p>
        </p:txBody>
      </p:sp>
      <p:pic>
        <p:nvPicPr>
          <p:cNvPr id="7" name="Picture 6" descr="A picture containing invertebrate, hydrozoan&#10;&#10;Description automatically generated">
            <a:extLst>
              <a:ext uri="{FF2B5EF4-FFF2-40B4-BE49-F238E27FC236}">
                <a16:creationId xmlns:a16="http://schemas.microsoft.com/office/drawing/2014/main" id="{80412430-6311-ECE9-A79C-61F7975576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65" b="12935"/>
          <a:stretch/>
        </p:blipFill>
        <p:spPr>
          <a:xfrm>
            <a:off x="1" y="5"/>
            <a:ext cx="12191999" cy="6857990"/>
          </a:xfrm>
          <a:prstGeom prst="rect">
            <a:avLst/>
          </a:prstGeom>
        </p:spPr>
      </p:pic>
      <p:sp>
        <p:nvSpPr>
          <p:cNvPr id="8" name="Rectangle 7">
            <a:extLst>
              <a:ext uri="{FF2B5EF4-FFF2-40B4-BE49-F238E27FC236}">
                <a16:creationId xmlns:a16="http://schemas.microsoft.com/office/drawing/2014/main" id="{5641CA2C-013E-04C3-AA3C-5D906E131DB2}"/>
              </a:ext>
            </a:extLst>
          </p:cNvPr>
          <p:cNvSpPr/>
          <p:nvPr userDrawn="1"/>
        </p:nvSpPr>
        <p:spPr>
          <a:xfrm>
            <a:off x="2" y="0"/>
            <a:ext cx="12191998" cy="6858000"/>
          </a:xfrm>
          <a:prstGeom prst="rect">
            <a:avLst/>
          </a:prstGeom>
          <a:gradFill flip="none" rotWithShape="1">
            <a:gsLst>
              <a:gs pos="100000">
                <a:srgbClr val="184175">
                  <a:alpha val="82000"/>
                </a:srgbClr>
              </a:gs>
              <a:gs pos="0">
                <a:srgbClr val="EB5A3E">
                  <a:alpha val="76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9" name="Straight Connector 8">
            <a:extLst>
              <a:ext uri="{FF2B5EF4-FFF2-40B4-BE49-F238E27FC236}">
                <a16:creationId xmlns:a16="http://schemas.microsoft.com/office/drawing/2014/main" id="{1FA92987-914A-20A1-2099-F60D38CFE09D}"/>
              </a:ext>
            </a:extLst>
          </p:cNvPr>
          <p:cNvCxnSpPr/>
          <p:nvPr userDrawn="1"/>
        </p:nvCxnSpPr>
        <p:spPr>
          <a:xfrm>
            <a:off x="5498618" y="4652596"/>
            <a:ext cx="6110515" cy="0"/>
          </a:xfrm>
          <a:prstGeom prst="line">
            <a:avLst/>
          </a:prstGeom>
          <a:ln w="38100">
            <a:solidFill>
              <a:srgbClr val="EB5A3E"/>
            </a:solidFill>
          </a:ln>
        </p:spPr>
        <p:style>
          <a:lnRef idx="1">
            <a:schemeClr val="accent1"/>
          </a:lnRef>
          <a:fillRef idx="0">
            <a:schemeClr val="accent1"/>
          </a:fillRef>
          <a:effectRef idx="0">
            <a:schemeClr val="accent1"/>
          </a:effectRef>
          <a:fontRef idx="minor">
            <a:schemeClr val="tx1"/>
          </a:fontRef>
        </p:style>
      </p:cxnSp>
      <p:pic>
        <p:nvPicPr>
          <p:cNvPr id="10" name="Content Placeholder 3" descr="Logo&#10;&#10;Description automatically generated with medium confidence">
            <a:extLst>
              <a:ext uri="{FF2B5EF4-FFF2-40B4-BE49-F238E27FC236}">
                <a16:creationId xmlns:a16="http://schemas.microsoft.com/office/drawing/2014/main" id="{F5452110-B17A-4FEA-301C-B8F11B0976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6271" y="2467612"/>
            <a:ext cx="3592921" cy="1922775"/>
          </a:xfrm>
          <a:prstGeom prst="rect">
            <a:avLst/>
          </a:prstGeom>
        </p:spPr>
      </p:pic>
      <p:sp>
        <p:nvSpPr>
          <p:cNvPr id="3" name="Subtitle 2">
            <a:extLst>
              <a:ext uri="{FF2B5EF4-FFF2-40B4-BE49-F238E27FC236}">
                <a16:creationId xmlns:a16="http://schemas.microsoft.com/office/drawing/2014/main" id="{2767EA2F-FE43-EBBD-73CA-47BCC7D0CB1C}"/>
              </a:ext>
            </a:extLst>
          </p:cNvPr>
          <p:cNvSpPr>
            <a:spLocks noGrp="1"/>
          </p:cNvSpPr>
          <p:nvPr>
            <p:ph type="subTitle" idx="1"/>
          </p:nvPr>
        </p:nvSpPr>
        <p:spPr>
          <a:xfrm>
            <a:off x="5498618" y="4998936"/>
            <a:ext cx="6023014" cy="1060079"/>
          </a:xfrm>
        </p:spPr>
        <p:txBody>
          <a:bodyPr>
            <a:normAutofit/>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9240106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38448801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0458520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2472388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41826189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66045121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6442677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1266877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1974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baseline="0">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7420383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054017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463160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3473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98895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baseline="0">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257838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398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2302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9957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6134673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0202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3715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360837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614278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853374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2235717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6F5B-D08F-B490-CD09-6C4CC2E6F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4FA93-EE79-EA02-E8B4-84D5EDC98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9DDFE-77A0-AE80-D032-32506ED26C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69C252-ED99-2FAD-D18A-5CC6750A5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13BB-161C-5A55-C68B-D31FD535EC8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804186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D9FE-A640-43F7-459A-719D80790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B27F27-832C-B51C-1DC9-E493E22CA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E076D-A901-C3F9-1668-CE85F0083B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019CA6-2A63-51CA-FE1E-4727675DD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7D422-D360-1F44-0A05-2B27004C2D94}"/>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698368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C837-5B69-CFAD-64C0-8C13C1341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A0CE-4775-EBE9-5701-D3128CC91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E49F1D-BF15-81A9-6D08-23853D37C53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EDEC41-DC84-CEBC-5693-BDF4FDC8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013D1-2266-9D99-E4E4-AE0DAD2865F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762042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F04F-F68A-485F-3FE8-E915FCC802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8EE5E-F1AC-93A9-7F4E-EA494A5BB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18667A-23A1-990F-4748-8965BE2642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896A9-B038-4363-E957-6C1A1AB15A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A842490-E8BD-4FAF-623E-B14AABADE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DEE27-1A86-3A6B-123C-787CD207D3DF}"/>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4681141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7EE4-CBE2-25E1-9360-3364E246C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334A3A-FE4C-366F-9C01-30BDD285A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11202-0322-A437-3686-970CBF1517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8ABF74-7C43-CD25-5C0F-CA0F00FF2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0724B-1EAA-EC43-CBA8-446DD32D1E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5DB8A-986B-04F3-BAFA-26367CB0037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B1FD6FC-B008-6948-86DC-3ED80311D1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B0D261-5151-E107-73C4-70E59792AEE6}"/>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8100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3262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F7EF-D2EB-6297-4236-47E3E43C81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3398D2-9D83-5C19-9C59-C7CD974C7C6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BBC3E6-B218-A5DC-AC82-950746947B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46024-71F0-656A-045D-22FB3D9474E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4428191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35193-4174-8456-D7EB-1DFFBB8C439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B166C1B-0106-190F-500C-3B05EF36A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369C6-CEF4-5AB6-53A2-A707F1BA1A0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719287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F5B0-EC6A-C1C9-1331-F7BD0C408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7AE913-88CC-4F18-E0C7-E4053129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B2996E-38A3-87C8-AD22-2E6AC63DD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75171-1500-5128-05EB-532127171C0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EF8098B-718B-BB40-6F91-C4A3B87DC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41D6A-147A-DA5C-EE30-2488A631CC85}"/>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0444982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8C6A-84C7-06F6-7A89-AECDDAC60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9BA021-FA7C-2795-D168-1055F8570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2C0B7B-A416-9F07-AB21-8088ED94C4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83D32-747E-5DBA-A923-0FA29E2516A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6A1B8C9-ED54-FD34-CC49-906FD5D44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AC20-E3BD-CE34-AE8E-91FF3016C9A1}"/>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41690232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CD11-7D70-9A03-5B0D-7AE03C1EC0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DB9914-D7A8-20DD-6FB4-F5A4D6A8AB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04124-FFD0-2E77-28D8-8D39CC7387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20A3A2-9E0D-972F-604F-983ADE8C1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A1DB2-7CA9-F6D6-5327-B0182F91A8ED}"/>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1839684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C49D4-1B5C-6583-BE2F-1BF6308CDF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26389C-CD98-D5AB-E9B2-0BB13EEEF4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579FE-A478-26F5-0065-E71FF8D66D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315C0E-D662-1C07-A203-0395652CB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C749F-998D-78E0-372D-E0C2ECD5B94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2263105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EE67D3-DBE1-4DD6-92AA-DECCEBDCF651}"/>
              </a:ext>
            </a:extLst>
          </p:cNvPr>
          <p:cNvSpPr>
            <a:spLocks noGrp="1"/>
          </p:cNvSpPr>
          <p:nvPr>
            <p:ph type="title" hasCustomPrompt="1"/>
          </p:nvPr>
        </p:nvSpPr>
        <p:spPr>
          <a:xfrm>
            <a:off x="838200" y="159385"/>
            <a:ext cx="11017392" cy="675005"/>
          </a:xfrm>
        </p:spPr>
        <p:txBody>
          <a:bodyPr lIns="0" anchor="ctr"/>
          <a:lstStyle>
            <a:lvl1pPr>
              <a:defRPr>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8CEC111E-C669-4197-9DA0-885B8E59A34E}"/>
              </a:ext>
            </a:extLst>
          </p:cNvPr>
          <p:cNvGraphicFramePr>
            <a:graphicFrameLocks noGrp="1"/>
          </p:cNvGraphicFramePr>
          <p:nvPr userDrawn="1">
            <p:extLst>
              <p:ext uri="{D42A27DB-BD31-4B8C-83A1-F6EECF244321}">
                <p14:modId xmlns:p14="http://schemas.microsoft.com/office/powerpoint/2010/main" val="566494222"/>
              </p:ext>
            </p:extLst>
          </p:nvPr>
        </p:nvGraphicFramePr>
        <p:xfrm>
          <a:off x="740297" y="937895"/>
          <a:ext cx="11017392" cy="5408676"/>
        </p:xfrm>
        <a:graphic>
          <a:graphicData uri="http://schemas.openxmlformats.org/drawingml/2006/table">
            <a:tbl>
              <a:tblPr>
                <a:tableStyleId>{2D5ABB26-0587-4C30-8999-92F81FD0307C}</a:tableStyleId>
              </a:tblPr>
              <a:tblGrid>
                <a:gridCol w="902236">
                  <a:extLst>
                    <a:ext uri="{9D8B030D-6E8A-4147-A177-3AD203B41FA5}">
                      <a16:colId xmlns:a16="http://schemas.microsoft.com/office/drawing/2014/main" val="2019306321"/>
                    </a:ext>
                  </a:extLst>
                </a:gridCol>
                <a:gridCol w="10115156">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555338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1A08975-CF82-D748-B4A5-027558FE12B0}"/>
              </a:ext>
            </a:extLst>
          </p:cNvPr>
          <p:cNvSpPr>
            <a:spLocks noGrp="1"/>
          </p:cNvSpPr>
          <p:nvPr>
            <p:ph type="title"/>
          </p:nvPr>
        </p:nvSpPr>
        <p:spPr>
          <a:xfrm>
            <a:off x="838707" y="160055"/>
            <a:ext cx="10362693" cy="675005"/>
          </a:xfrm>
        </p:spPr>
        <p:txBody>
          <a:bodyPr lIns="0" rIns="91440">
            <a:noAutofit/>
          </a:bodyPr>
          <a:lstStyle/>
          <a:p>
            <a:r>
              <a:rPr lang="en-US"/>
              <a:t>Click to edit Master title style</a:t>
            </a:r>
          </a:p>
        </p:txBody>
      </p:sp>
    </p:spTree>
    <p:extLst>
      <p:ext uri="{BB962C8B-B14F-4D97-AF65-F5344CB8AC3E}">
        <p14:creationId xmlns:p14="http://schemas.microsoft.com/office/powerpoint/2010/main" val="810545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rIns="9144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lIns="0" r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516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852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130235662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7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2" name="TextBox 30">
            <a:extLst>
              <a:ext uri="{FF2B5EF4-FFF2-40B4-BE49-F238E27FC236}">
                <a16:creationId xmlns:a16="http://schemas.microsoft.com/office/drawing/2014/main" id="{B1628E64-1AB3-F4C7-0AA5-FFD183CA9E24}"/>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520337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13" name="TextBox 12">
            <a:extLst>
              <a:ext uri="{FF2B5EF4-FFF2-40B4-BE49-F238E27FC236}">
                <a16:creationId xmlns:a16="http://schemas.microsoft.com/office/drawing/2014/main" id="{16B344F8-2112-B94D-B090-51E99A66FA63}"/>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14" name="Text Placeholder 14">
            <a:extLst>
              <a:ext uri="{FF2B5EF4-FFF2-40B4-BE49-F238E27FC236}">
                <a16:creationId xmlns:a16="http://schemas.microsoft.com/office/drawing/2014/main" id="{26854060-6E2E-2118-E2C4-5604F017D23D}"/>
              </a:ext>
            </a:extLst>
          </p:cNvPr>
          <p:cNvSpPr>
            <a:spLocks noGrp="1"/>
          </p:cNvSpPr>
          <p:nvPr>
            <p:ph type="body" sz="quarter" idx="10" hasCustomPrompt="1"/>
          </p:nvPr>
        </p:nvSpPr>
        <p:spPr>
          <a:xfrm>
            <a:off x="913649"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6" name="Text Placeholder 14">
            <a:extLst>
              <a:ext uri="{FF2B5EF4-FFF2-40B4-BE49-F238E27FC236}">
                <a16:creationId xmlns:a16="http://schemas.microsoft.com/office/drawing/2014/main" id="{A43AF2B1-77FA-8EFB-E781-D1F7DB525C56}"/>
              </a:ext>
            </a:extLst>
          </p:cNvPr>
          <p:cNvSpPr>
            <a:spLocks noGrp="1"/>
          </p:cNvSpPr>
          <p:nvPr>
            <p:ph type="body" sz="quarter" idx="11" hasCustomPrompt="1"/>
          </p:nvPr>
        </p:nvSpPr>
        <p:spPr>
          <a:xfrm>
            <a:off x="4824790"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7" name="Text Placeholder 14">
            <a:extLst>
              <a:ext uri="{FF2B5EF4-FFF2-40B4-BE49-F238E27FC236}">
                <a16:creationId xmlns:a16="http://schemas.microsoft.com/office/drawing/2014/main" id="{D612D9C0-4307-5947-9AE6-6B40D8E26A26}"/>
              </a:ext>
            </a:extLst>
          </p:cNvPr>
          <p:cNvSpPr>
            <a:spLocks noGrp="1"/>
          </p:cNvSpPr>
          <p:nvPr>
            <p:ph type="body" sz="quarter" idx="12" hasCustomPrompt="1"/>
          </p:nvPr>
        </p:nvSpPr>
        <p:spPr>
          <a:xfrm>
            <a:off x="8624518"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8" name="Text Placeholder 14">
            <a:extLst>
              <a:ext uri="{FF2B5EF4-FFF2-40B4-BE49-F238E27FC236}">
                <a16:creationId xmlns:a16="http://schemas.microsoft.com/office/drawing/2014/main" id="{AD8708F1-C5F5-30A2-4294-80D943277F71}"/>
              </a:ext>
            </a:extLst>
          </p:cNvPr>
          <p:cNvSpPr>
            <a:spLocks noGrp="1"/>
          </p:cNvSpPr>
          <p:nvPr>
            <p:ph type="body" sz="quarter" idx="13" hasCustomPrompt="1"/>
          </p:nvPr>
        </p:nvSpPr>
        <p:spPr>
          <a:xfrm>
            <a:off x="912278"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0" name="Text Placeholder 14">
            <a:extLst>
              <a:ext uri="{FF2B5EF4-FFF2-40B4-BE49-F238E27FC236}">
                <a16:creationId xmlns:a16="http://schemas.microsoft.com/office/drawing/2014/main" id="{988DA19E-54EA-58FB-6B3C-34680A491AB0}"/>
              </a:ext>
            </a:extLst>
          </p:cNvPr>
          <p:cNvSpPr>
            <a:spLocks noGrp="1"/>
          </p:cNvSpPr>
          <p:nvPr>
            <p:ph type="body" sz="quarter" idx="14" hasCustomPrompt="1"/>
          </p:nvPr>
        </p:nvSpPr>
        <p:spPr>
          <a:xfrm>
            <a:off x="4865430"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1" name="Text Placeholder 14">
            <a:extLst>
              <a:ext uri="{FF2B5EF4-FFF2-40B4-BE49-F238E27FC236}">
                <a16:creationId xmlns:a16="http://schemas.microsoft.com/office/drawing/2014/main" id="{9762BB68-0EA9-671D-CD75-22B7D61B5766}"/>
              </a:ext>
            </a:extLst>
          </p:cNvPr>
          <p:cNvSpPr>
            <a:spLocks noGrp="1"/>
          </p:cNvSpPr>
          <p:nvPr>
            <p:ph type="body" sz="quarter" idx="15" hasCustomPrompt="1"/>
          </p:nvPr>
        </p:nvSpPr>
        <p:spPr>
          <a:xfrm>
            <a:off x="8624513"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2" name="Text Placeholder 24">
            <a:extLst>
              <a:ext uri="{FF2B5EF4-FFF2-40B4-BE49-F238E27FC236}">
                <a16:creationId xmlns:a16="http://schemas.microsoft.com/office/drawing/2014/main" id="{10496937-70C8-9F2B-F94C-56D8231BAA46}"/>
              </a:ext>
            </a:extLst>
          </p:cNvPr>
          <p:cNvSpPr>
            <a:spLocks noGrp="1"/>
          </p:cNvSpPr>
          <p:nvPr>
            <p:ph type="body" sz="quarter" idx="17" hasCustomPrompt="1"/>
          </p:nvPr>
        </p:nvSpPr>
        <p:spPr>
          <a:xfrm>
            <a:off x="912829" y="4185881"/>
            <a:ext cx="5589638" cy="368300"/>
          </a:xfrm>
        </p:spPr>
        <p:txBody>
          <a:bodyPr lIns="0"/>
          <a:lstStyle>
            <a:lvl1pPr marL="0" indent="0">
              <a:buFontTx/>
              <a:buNone/>
              <a:defRPr sz="1800" b="1">
                <a:solidFill>
                  <a:schemeClr val="accent2"/>
                </a:solidFill>
              </a:defRPr>
            </a:lvl1pPr>
          </a:lstStyle>
          <a:p>
            <a:pPr lvl="0"/>
            <a:r>
              <a:rPr lang="en-US"/>
              <a:t>Partnering team, if applicable</a:t>
            </a:r>
          </a:p>
        </p:txBody>
      </p:sp>
      <p:sp>
        <p:nvSpPr>
          <p:cNvPr id="31" name="Rectangle 30">
            <a:extLst>
              <a:ext uri="{FF2B5EF4-FFF2-40B4-BE49-F238E27FC236}">
                <a16:creationId xmlns:a16="http://schemas.microsoft.com/office/drawing/2014/main" id="{99DA99CB-304C-43C6-1E44-24D1BB099283}"/>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F10AA40-CD90-91CC-3E62-1FEC0A1B62D7}"/>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742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94DC9-0FF3-A1AB-DF82-9C4A68C00D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51B9C3CF-3DF1-CC4F-845E-311CF2A3FB30}"/>
              </a:ext>
            </a:extLst>
          </p:cNvPr>
          <p:cNvSpPr>
            <a:spLocks noGrp="1"/>
          </p:cNvSpPr>
          <p:nvPr>
            <p:ph idx="1" hasCustomPrompt="1"/>
          </p:nvPr>
        </p:nvSpPr>
        <p:spPr>
          <a:xfrm>
            <a:off x="3924300" y="954364"/>
            <a:ext cx="6858000" cy="4989236"/>
          </a:xfrm>
        </p:spPr>
        <p:txBody>
          <a:bodyPr>
            <a:noAutofit/>
          </a:bodyPr>
          <a:lstStyle>
            <a:lvl1pPr>
              <a:lnSpc>
                <a:spcPts val="3100"/>
              </a:lnSpc>
              <a:defRPr sz="2400" b="0">
                <a:solidFill>
                  <a:schemeClr val="tx1"/>
                </a:solidFill>
              </a:defRPr>
            </a:lvl1pPr>
            <a:lvl2pPr>
              <a:lnSpc>
                <a:spcPts val="3100"/>
              </a:lnSpc>
              <a:defRPr sz="2000">
                <a:solidFill>
                  <a:schemeClr val="tx1"/>
                </a:solidFill>
              </a:defRPr>
            </a:lvl2pPr>
            <a:lvl3pPr>
              <a:lnSpc>
                <a:spcPts val="3100"/>
              </a:lnSpc>
              <a:defRPr sz="1800">
                <a:solidFill>
                  <a:schemeClr val="tx1"/>
                </a:solidFill>
              </a:defRPr>
            </a:lvl3pPr>
            <a:lvl4pPr>
              <a:lnSpc>
                <a:spcPts val="3100"/>
              </a:lnSpc>
              <a:defRPr sz="1600">
                <a:solidFill>
                  <a:schemeClr val="tx1"/>
                </a:solidFill>
              </a:defRPr>
            </a:lvl4pPr>
            <a:lvl5pPr>
              <a:lnSpc>
                <a:spcPts val="3100"/>
              </a:lnSpc>
              <a:defRPr sz="14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8B887472-9A3B-ADEF-D9BF-249DF5D59876}"/>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6" name="TextBox 30">
            <a:extLst>
              <a:ext uri="{FF2B5EF4-FFF2-40B4-BE49-F238E27FC236}">
                <a16:creationId xmlns:a16="http://schemas.microsoft.com/office/drawing/2014/main" id="{63CE4603-843D-E5B7-7904-13C4F20140C5}"/>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RESTRICTED</a:t>
            </a:r>
          </a:p>
        </p:txBody>
      </p:sp>
    </p:spTree>
    <p:extLst>
      <p:ext uri="{BB962C8B-B14F-4D97-AF65-F5344CB8AC3E}">
        <p14:creationId xmlns:p14="http://schemas.microsoft.com/office/powerpoint/2010/main" val="2871649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26694758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52478005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22270109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6815821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9150656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5462243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5912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26819867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5309263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95514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3614110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bg1">
                    <a:lumMod val="50000"/>
                  </a:schemeClr>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121589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6242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0266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4338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1339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0431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44015"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833310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686271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0016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65899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3789479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1400432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158142201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54563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398178780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Update items 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2918667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17102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8033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237" indent="0" algn="ctr">
              <a:buNone/>
              <a:defRPr>
                <a:solidFill>
                  <a:schemeClr val="tx1">
                    <a:tint val="75000"/>
                  </a:schemeClr>
                </a:solidFill>
              </a:defRPr>
            </a:lvl2pPr>
            <a:lvl3pPr marL="1088473" indent="0" algn="ctr">
              <a:buNone/>
              <a:defRPr>
                <a:solidFill>
                  <a:schemeClr val="tx1">
                    <a:tint val="75000"/>
                  </a:schemeClr>
                </a:solidFill>
              </a:defRPr>
            </a:lvl3pPr>
            <a:lvl4pPr marL="1632711" indent="0" algn="ctr">
              <a:buNone/>
              <a:defRPr>
                <a:solidFill>
                  <a:schemeClr val="tx1">
                    <a:tint val="75000"/>
                  </a:schemeClr>
                </a:solidFill>
              </a:defRPr>
            </a:lvl4pPr>
            <a:lvl5pPr marL="2176947" indent="0" algn="ctr">
              <a:buNone/>
              <a:defRPr>
                <a:solidFill>
                  <a:schemeClr val="tx1">
                    <a:tint val="75000"/>
                  </a:schemeClr>
                </a:solidFill>
              </a:defRPr>
            </a:lvl5pPr>
            <a:lvl6pPr marL="2721184" indent="0" algn="ctr">
              <a:buNone/>
              <a:defRPr>
                <a:solidFill>
                  <a:schemeClr val="tx1">
                    <a:tint val="75000"/>
                  </a:schemeClr>
                </a:solidFill>
              </a:defRPr>
            </a:lvl6pPr>
            <a:lvl7pPr marL="3265420" indent="0" algn="ctr">
              <a:buNone/>
              <a:defRPr>
                <a:solidFill>
                  <a:schemeClr val="tx1">
                    <a:tint val="75000"/>
                  </a:schemeClr>
                </a:solidFill>
              </a:defRPr>
            </a:lvl7pPr>
            <a:lvl8pPr marL="3809657" indent="0" algn="ctr">
              <a:buNone/>
              <a:defRPr>
                <a:solidFill>
                  <a:schemeClr val="tx1">
                    <a:tint val="75000"/>
                  </a:schemeClr>
                </a:solidFill>
              </a:defRPr>
            </a:lvl8pPr>
            <a:lvl9pPr marL="43538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573D7F0-69FF-0B4F-BDEF-25B5926AE78B}" type="datetimeFigureOut">
              <a:rPr lang="en-US" smtClean="0"/>
              <a:t>10/5/24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22708-15D2-8D45-8B2C-6CD2EA1E8498}" type="slidenum">
              <a:rPr lang="en-US" smtClean="0"/>
              <a:t>‹#›</a:t>
            </a:fld>
            <a:endParaRPr lang="en-US"/>
          </a:p>
        </p:txBody>
      </p:sp>
    </p:spTree>
    <p:extLst>
      <p:ext uri="{BB962C8B-B14F-4D97-AF65-F5344CB8AC3E}">
        <p14:creationId xmlns:p14="http://schemas.microsoft.com/office/powerpoint/2010/main" val="18087867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78775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1520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337534278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56057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7771270"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3353825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i="0">
                <a:solidFill>
                  <a:schemeClr val="bg1"/>
                </a:solidFill>
                <a:latin typeface="Avenir LT Std 65 Medium" panose="020B0503020203020204" pitchFamily="34" charset="0"/>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42118800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81653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0779604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image" Target="../media/image1.png"/><Relationship Id="rId4" Type="http://schemas.openxmlformats.org/officeDocument/2006/relationships/slideLayout" Target="../slideLayouts/slideLayout5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29.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theme" Target="../theme/theme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image" Target="../media/image29.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6.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4">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804603350"/>
      </p:ext>
    </p:extLst>
  </p:cSld>
  <p:clrMap bg1="lt1" tx1="dk1" bg2="lt2" tx2="dk2" accent1="accent1" accent2="accent2" accent3="accent3" accent4="accent4" accent5="accent5" accent6="accent6" hlink="hlink" folHlink="folHlink"/>
  <p:sldLayoutIdLst>
    <p:sldLayoutId id="2147484615" r:id="rId1"/>
    <p:sldLayoutId id="2147484622" r:id="rId2"/>
    <p:sldLayoutId id="2147483662" r:id="rId3"/>
    <p:sldLayoutId id="2147484616" r:id="rId4"/>
    <p:sldLayoutId id="2147484674" r:id="rId5"/>
    <p:sldLayoutId id="2147484613" r:id="rId6"/>
    <p:sldLayoutId id="2147484611" r:id="rId7"/>
    <p:sldLayoutId id="2147484673" r:id="rId8"/>
    <p:sldLayoutId id="2147484753" r:id="rId9"/>
    <p:sldLayoutId id="2147484754" r:id="rId10"/>
    <p:sldLayoutId id="2147484755" r:id="rId11"/>
    <p:sldLayoutId id="2147484756" r:id="rId12"/>
    <p:sldLayoutId id="2147484757" r:id="rId13"/>
    <p:sldLayoutId id="2147484758" r:id="rId14"/>
    <p:sldLayoutId id="2147484759" r:id="rId15"/>
    <p:sldLayoutId id="2147484760" r:id="rId16"/>
    <p:sldLayoutId id="2147484761" r:id="rId17"/>
    <p:sldLayoutId id="2147484762" r:id="rId18"/>
    <p:sldLayoutId id="2147484763" r:id="rId19"/>
    <p:sldLayoutId id="2147484764" r:id="rId20"/>
    <p:sldLayoutId id="2147484765" r:id="rId21"/>
    <p:sldLayoutId id="2147484766" r:id="rId22"/>
  </p:sldLayoutIdLst>
  <p:transition>
    <p:fade/>
  </p:transition>
  <p:hf sldNum="0" hdr="0" ftr="0" dt="0"/>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4">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53474049"/>
      </p:ext>
    </p:extLst>
  </p:cSld>
  <p:clrMap bg1="lt1" tx1="dk1" bg2="lt2" tx2="dk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 id="2147484690" r:id="rId15"/>
    <p:sldLayoutId id="2147484691" r:id="rId16"/>
    <p:sldLayoutId id="2147484693" r:id="rId17"/>
    <p:sldLayoutId id="2147484694" r:id="rId18"/>
    <p:sldLayoutId id="2147484695" r:id="rId19"/>
    <p:sldLayoutId id="2147484696" r:id="rId20"/>
    <p:sldLayoutId id="2147484697" r:id="rId21"/>
    <p:sldLayoutId id="2147484698" r:id="rId22"/>
  </p:sldLayoutIdLst>
  <p:transition>
    <p:fade/>
  </p:transition>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6252EC-074D-ED0B-F8F9-590C74D244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D92E0-EF29-D709-C98A-1162C035C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8AD2C-35B9-3042-CF82-A9C55E227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173F623-9DD8-639C-2241-CF1337C4B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A1869E-4578-AF38-1CA5-CCCB66143E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88B6C-3AE7-4740-AB28-8F4E8A23725F}" type="slidenum">
              <a:rPr lang="en-US" smtClean="0"/>
              <a:t>‹#›</a:t>
            </a:fld>
            <a:endParaRPr lang="en-US"/>
          </a:p>
        </p:txBody>
      </p:sp>
    </p:spTree>
    <p:extLst>
      <p:ext uri="{BB962C8B-B14F-4D97-AF65-F5344CB8AC3E}">
        <p14:creationId xmlns:p14="http://schemas.microsoft.com/office/powerpoint/2010/main" val="62228483"/>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36E48-AA8C-C96C-89E1-09FE8C70B2B8}"/>
              </a:ext>
            </a:extLst>
          </p:cNvPr>
          <p:cNvPicPr/>
          <p:nvPr userDrawn="1"/>
        </p:nvPicPr>
        <p:blipFill>
          <a:blip r:embed="rId10">
            <a:extLst>
              <a:ext uri="{28A0092B-C50C-407E-A947-70E740481C1C}">
                <a14:useLocalDpi xmlns:a14="http://schemas.microsoft.com/office/drawing/2010/main" val="0"/>
              </a:ext>
            </a:extLst>
          </a:blip>
          <a:srcRect/>
          <a:stretch/>
        </p:blipFill>
        <p:spPr>
          <a:xfrm>
            <a:off x="0" y="-7974"/>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76EF72E7-480B-3055-AF22-D57D19FA3F18}"/>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6" name="TextBox 30">
            <a:extLst>
              <a:ext uri="{FF2B5EF4-FFF2-40B4-BE49-F238E27FC236}">
                <a16:creationId xmlns:a16="http://schemas.microsoft.com/office/drawing/2014/main" id="{91100422-40A0-4914-BA99-C4F9F9CCFAD7}"/>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11091850"/>
      </p:ext>
    </p:extLst>
  </p:cSld>
  <p:clrMap bg1="lt1" tx1="dk1" bg2="lt2" tx2="dk2" accent1="accent1" accent2="accent2" accent3="accent3" accent4="accent4" accent5="accent5" accent6="accent6" hlink="hlink" folHlink="folHlink"/>
  <p:sldLayoutIdLst>
    <p:sldLayoutId id="2147484623" r:id="rId1"/>
    <p:sldLayoutId id="2147484597" r:id="rId2"/>
    <p:sldLayoutId id="2147484595" r:id="rId3"/>
    <p:sldLayoutId id="2147484596" r:id="rId4"/>
    <p:sldLayoutId id="2147484602" r:id="rId5"/>
    <p:sldLayoutId id="2147484700" r:id="rId6"/>
    <p:sldLayoutId id="2147484600" r:id="rId7"/>
    <p:sldLayoutId id="2147484601"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5">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382716993"/>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9" r:id="rId23"/>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F72599-B551-EE67-6163-6A51DA3AA2F4}"/>
              </a:ext>
            </a:extLst>
          </p:cNvPr>
          <p:cNvPicPr>
            <a:picLocks/>
          </p:cNvPicPr>
          <p:nvPr userDrawn="1"/>
        </p:nvPicPr>
        <p:blipFill>
          <a:blip r:embed="rId13">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b="0" i="0" smtClean="0">
                <a:solidFill>
                  <a:schemeClr val="bg1">
                    <a:lumMod val="50000"/>
                  </a:schemeClr>
                </a:solidFill>
                <a:latin typeface="Avenir Next LT Pro" panose="020B0504020202020204" pitchFamily="34" charset="77"/>
                <a:ea typeface="Arial" charset="0"/>
                <a:cs typeface="Arial" charset="0"/>
              </a:rPr>
              <a:pPr algn="r"/>
              <a:t>‹#›</a:t>
            </a:fld>
            <a:endParaRPr lang="en-US" sz="1100" b="0" i="0">
              <a:solidFill>
                <a:schemeClr val="bg1">
                  <a:lumMod val="50000"/>
                </a:schemeClr>
              </a:solidFill>
              <a:latin typeface="Avenir Next LT Pro" panose="020B0504020202020204" pitchFamily="34" charset="77"/>
              <a:ea typeface="Arial" charset="0"/>
              <a:cs typeface="Arial" charset="0"/>
            </a:endParaRPr>
          </a:p>
        </p:txBody>
      </p:sp>
    </p:spTree>
    <p:extLst>
      <p:ext uri="{BB962C8B-B14F-4D97-AF65-F5344CB8AC3E}">
        <p14:creationId xmlns:p14="http://schemas.microsoft.com/office/powerpoint/2010/main" val="40046706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venir Next LT Pro" panose="020B0504020202020204" pitchFamily="34" charset="77"/>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b="0" i="0" kern="1200">
          <a:solidFill>
            <a:schemeClr val="tx1"/>
          </a:solidFill>
          <a:latin typeface="Avenir Next LT Pro" panose="020B0504020202020204" pitchFamily="34" charset="77"/>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b="0" i="0" kern="1200">
          <a:solidFill>
            <a:schemeClr val="tx1"/>
          </a:solidFill>
          <a:latin typeface="Avenir Next LT Pro" panose="020B0504020202020204" pitchFamily="34" charset="77"/>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Avenir Next LT Pro" panose="020B0504020202020204" pitchFamily="34" charset="77"/>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b="0" i="0" kern="1200">
          <a:solidFill>
            <a:schemeClr val="tx1"/>
          </a:solidFill>
          <a:latin typeface="Avenir Next LT Pro" panose="020B0504020202020204" pitchFamily="34" charset="77"/>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b="0" i="0" kern="1200">
          <a:solidFill>
            <a:schemeClr val="tx1"/>
          </a:solidFill>
          <a:latin typeface="Avenir Next LT Pro" panose="020B0504020202020204" pitchFamily="34"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g"/></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04.svg"/><Relationship Id="rId5" Type="http://schemas.openxmlformats.org/officeDocument/2006/relationships/diagramQuickStyle" Target="../diagrams/quickStyle1.xml"/><Relationship Id="rId10" Type="http://schemas.openxmlformats.org/officeDocument/2006/relationships/image" Target="../media/image103.png"/><Relationship Id="rId4" Type="http://schemas.openxmlformats.org/officeDocument/2006/relationships/diagramLayout" Target="../diagrams/layout1.xml"/><Relationship Id="rId9" Type="http://schemas.openxmlformats.org/officeDocument/2006/relationships/image" Target="../media/image102.svg"/><Relationship Id="rId14" Type="http://schemas.openxmlformats.org/officeDocument/2006/relationships/image" Target="../media/image107.png"/></Relationships>
</file>

<file path=ppt/slides/_rels/slide1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emf"/><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10.png"/><Relationship Id="rId5" Type="http://schemas.microsoft.com/office/2007/relationships/hdphoto" Target="../media/hdphoto1.wdp"/><Relationship Id="rId10" Type="http://schemas.openxmlformats.org/officeDocument/2006/relationships/image" Target="../media/image112.png"/><Relationship Id="rId4" Type="http://schemas.openxmlformats.org/officeDocument/2006/relationships/image" Target="../media/image109.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117.emf"/><Relationship Id="rId13" Type="http://schemas.openxmlformats.org/officeDocument/2006/relationships/image" Target="../media/image122.emf"/><Relationship Id="rId18" Type="http://schemas.openxmlformats.org/officeDocument/2006/relationships/image" Target="../media/image127.emf"/><Relationship Id="rId3" Type="http://schemas.openxmlformats.org/officeDocument/2006/relationships/image" Target="../media/image113.emf"/><Relationship Id="rId21" Type="http://schemas.openxmlformats.org/officeDocument/2006/relationships/image" Target="../media/image130.emf"/><Relationship Id="rId7" Type="http://schemas.openxmlformats.org/officeDocument/2006/relationships/image" Target="../media/image116.emf"/><Relationship Id="rId12" Type="http://schemas.openxmlformats.org/officeDocument/2006/relationships/image" Target="../media/image121.emf"/><Relationship Id="rId17" Type="http://schemas.openxmlformats.org/officeDocument/2006/relationships/image" Target="../media/image126.emf"/><Relationship Id="rId25" Type="http://schemas.openxmlformats.org/officeDocument/2006/relationships/image" Target="../media/image134.png"/><Relationship Id="rId2" Type="http://schemas.openxmlformats.org/officeDocument/2006/relationships/notesSlide" Target="../notesSlides/notesSlide12.xml"/><Relationship Id="rId16" Type="http://schemas.openxmlformats.org/officeDocument/2006/relationships/image" Target="../media/image125.emf"/><Relationship Id="rId20" Type="http://schemas.openxmlformats.org/officeDocument/2006/relationships/image" Target="../media/image129.emf"/><Relationship Id="rId1" Type="http://schemas.openxmlformats.org/officeDocument/2006/relationships/slideLayout" Target="../slideLayouts/slideLayout11.xml"/><Relationship Id="rId6" Type="http://schemas.openxmlformats.org/officeDocument/2006/relationships/image" Target="../media/image108.emf"/><Relationship Id="rId11" Type="http://schemas.openxmlformats.org/officeDocument/2006/relationships/image" Target="../media/image120.emf"/><Relationship Id="rId24" Type="http://schemas.openxmlformats.org/officeDocument/2006/relationships/image" Target="../media/image133.png"/><Relationship Id="rId5" Type="http://schemas.openxmlformats.org/officeDocument/2006/relationships/image" Target="../media/image115.emf"/><Relationship Id="rId15" Type="http://schemas.openxmlformats.org/officeDocument/2006/relationships/image" Target="../media/image124.emf"/><Relationship Id="rId23" Type="http://schemas.openxmlformats.org/officeDocument/2006/relationships/image" Target="../media/image132.png"/><Relationship Id="rId10" Type="http://schemas.openxmlformats.org/officeDocument/2006/relationships/image" Target="../media/image119.emf"/><Relationship Id="rId19" Type="http://schemas.openxmlformats.org/officeDocument/2006/relationships/image" Target="../media/image128.emf"/><Relationship Id="rId4" Type="http://schemas.openxmlformats.org/officeDocument/2006/relationships/image" Target="../media/image114.emf"/><Relationship Id="rId9" Type="http://schemas.openxmlformats.org/officeDocument/2006/relationships/image" Target="../media/image118.emf"/><Relationship Id="rId14" Type="http://schemas.openxmlformats.org/officeDocument/2006/relationships/image" Target="../media/image123.emf"/><Relationship Id="rId22" Type="http://schemas.openxmlformats.org/officeDocument/2006/relationships/image" Target="../media/image131.png"/></Relationships>
</file>

<file path=ppt/slides/_rels/slide1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35.jpeg"/></Relationships>
</file>

<file path=ppt/slides/_rels/slide14.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36.png"/><Relationship Id="rId5" Type="http://schemas.openxmlformats.org/officeDocument/2006/relationships/image" Target="../media/image135.jpeg"/><Relationship Id="rId4" Type="http://schemas.openxmlformats.org/officeDocument/2006/relationships/image" Target="../media/image118.emf"/></Relationships>
</file>

<file path=ppt/slides/_rels/slide1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7.jpeg"/><Relationship Id="rId7"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35.jpeg"/><Relationship Id="rId5" Type="http://schemas.openxmlformats.org/officeDocument/2006/relationships/image" Target="../media/image118.emf"/><Relationship Id="rId4" Type="http://schemas.openxmlformats.org/officeDocument/2006/relationships/image" Target="../media/image119.emf"/></Relationships>
</file>

<file path=ppt/slides/_rels/slide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jpeg"/><Relationship Id="rId10" Type="http://schemas.openxmlformats.org/officeDocument/2006/relationships/image" Target="../media/image149.svg"/><Relationship Id="rId4" Type="http://schemas.openxmlformats.org/officeDocument/2006/relationships/image" Target="../media/image143.svg"/><Relationship Id="rId9" Type="http://schemas.openxmlformats.org/officeDocument/2006/relationships/image" Target="../media/image14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52.png"/><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150.emf"/><Relationship Id="rId5" Type="http://schemas.openxmlformats.org/officeDocument/2006/relationships/oleObject" Target="../embeddings/oleObject1.bin"/><Relationship Id="rId4" Type="http://schemas.openxmlformats.org/officeDocument/2006/relationships/image" Target="../media/image1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sv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55.png"/><Relationship Id="rId5" Type="http://schemas.openxmlformats.org/officeDocument/2006/relationships/image" Target="../media/image145.png"/><Relationship Id="rId4" Type="http://schemas.openxmlformats.org/officeDocument/2006/relationships/image" Target="../media/image154.emf"/><Relationship Id="rId9" Type="http://schemas.openxmlformats.org/officeDocument/2006/relationships/image" Target="../media/image158.svg"/></Relationships>
</file>

<file path=ppt/slides/_rels/slide21.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3" Type="http://schemas.openxmlformats.org/officeDocument/2006/relationships/notesSlide" Target="../notesSlides/notesSlide20.xml"/><Relationship Id="rId7" Type="http://schemas.openxmlformats.org/officeDocument/2006/relationships/image" Target="../media/image155.png"/><Relationship Id="rId12" Type="http://schemas.openxmlformats.org/officeDocument/2006/relationships/image" Target="../media/image160.e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159.emf"/><Relationship Id="rId11" Type="http://schemas.openxmlformats.org/officeDocument/2006/relationships/oleObject" Target="../embeddings/oleObject3.bin"/><Relationship Id="rId5" Type="http://schemas.openxmlformats.org/officeDocument/2006/relationships/oleObject" Target="../embeddings/oleObject2.bin"/><Relationship Id="rId1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145.png"/><Relationship Id="rId9" Type="http://schemas.openxmlformats.org/officeDocument/2006/relationships/image" Target="../media/image157.png"/><Relationship Id="rId14" Type="http://schemas.openxmlformats.org/officeDocument/2006/relationships/image" Target="../media/image162.svg"/></Relationships>
</file>

<file path=ppt/slides/_rels/slide2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63.png"/><Relationship Id="rId7" Type="http://schemas.openxmlformats.org/officeDocument/2006/relationships/image" Target="../media/image166.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65.png"/><Relationship Id="rId5" Type="http://schemas.microsoft.com/office/2007/relationships/hdphoto" Target="../media/hdphoto4.wdp"/><Relationship Id="rId10" Type="http://schemas.microsoft.com/office/2007/relationships/hdphoto" Target="../media/hdphoto6.wdp"/><Relationship Id="rId4" Type="http://schemas.openxmlformats.org/officeDocument/2006/relationships/image" Target="../media/image164.png"/><Relationship Id="rId9" Type="http://schemas.openxmlformats.org/officeDocument/2006/relationships/image" Target="../media/image167.png"/></Relationships>
</file>

<file path=ppt/slides/_rels/slide2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7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175.svg"/></Relationships>
</file>

<file path=ppt/slides/_rels/slide3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80.png"/><Relationship Id="rId7" Type="http://schemas.openxmlformats.org/officeDocument/2006/relationships/image" Target="../media/image177.sv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176.png"/><Relationship Id="rId5" Type="http://schemas.openxmlformats.org/officeDocument/2006/relationships/image" Target="../media/image175.svg"/><Relationship Id="rId4" Type="http://schemas.openxmlformats.org/officeDocument/2006/relationships/image" Target="../media/image174.png"/></Relationships>
</file>

<file path=ppt/slides/_rels/slide32.xml.rels><?xml version="1.0" encoding="UTF-8" standalone="yes"?>
<Relationships xmlns="http://schemas.openxmlformats.org/package/2006/relationships"><Relationship Id="rId3" Type="http://schemas.openxmlformats.org/officeDocument/2006/relationships/hyperlink" Target="https://www.fda.gov/media/131530/download" TargetMode="External"/><Relationship Id="rId2" Type="http://schemas.openxmlformats.org/officeDocument/2006/relationships/hyperlink" Target="https://www.accessdata.fda.gov/drugsatfda_docs/nda/2017/Seife%20Production_2017_09_29%20Part%203_Redacted.pdf" TargetMode="External"/><Relationship Id="rId1" Type="http://schemas.openxmlformats.org/officeDocument/2006/relationships/slideLayout" Target="../slideLayouts/slideLayout15.xml"/><Relationship Id="rId5" Type="http://schemas.openxmlformats.org/officeDocument/2006/relationships/hyperlink" Target="https://www.accessdata.fda.gov/drugsatfda_docs/nda/2013/203568orig1s000pharmr.Pdf" TargetMode="External"/><Relationship Id="rId4" Type="http://schemas.openxmlformats.org/officeDocument/2006/relationships/hyperlink" Target="https://www.accessdata.fda.gov/drugsatfda_docs/label/2018/211172lbl.pdf" TargetMode="Externa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9.xml"/><Relationship Id="rId7" Type="http://schemas.openxmlformats.org/officeDocument/2006/relationships/image" Target="../media/image181.emf"/><Relationship Id="rId12" Type="http://schemas.openxmlformats.org/officeDocument/2006/relationships/image" Target="../media/image187.png"/><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86.emf"/><Relationship Id="rId5" Type="http://schemas.openxmlformats.org/officeDocument/2006/relationships/image" Target="../media/image184.png"/><Relationship Id="rId10" Type="http://schemas.openxmlformats.org/officeDocument/2006/relationships/image" Target="../media/image185.emf"/><Relationship Id="rId4" Type="http://schemas.openxmlformats.org/officeDocument/2006/relationships/image" Target="../media/image183.png"/><Relationship Id="rId9" Type="http://schemas.openxmlformats.org/officeDocument/2006/relationships/image" Target="../media/image182.e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95.png"/><Relationship Id="rId3" Type="http://schemas.openxmlformats.org/officeDocument/2006/relationships/notesSlide" Target="../notesSlides/notesSlide30.xml"/><Relationship Id="rId7" Type="http://schemas.openxmlformats.org/officeDocument/2006/relationships/image" Target="../media/image188.emf"/><Relationship Id="rId12" Type="http://schemas.openxmlformats.org/officeDocument/2006/relationships/image" Target="../media/image190.emf"/><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193.png"/><Relationship Id="rId15" Type="http://schemas.openxmlformats.org/officeDocument/2006/relationships/image" Target="../media/image191.emf"/><Relationship Id="rId10" Type="http://schemas.openxmlformats.org/officeDocument/2006/relationships/image" Target="../media/image194.png"/><Relationship Id="rId4" Type="http://schemas.openxmlformats.org/officeDocument/2006/relationships/image" Target="../media/image192.png"/><Relationship Id="rId9" Type="http://schemas.openxmlformats.org/officeDocument/2006/relationships/image" Target="../media/image189.emf"/><Relationship Id="rId1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8" Type="http://schemas.openxmlformats.org/officeDocument/2006/relationships/hyperlink" Target="https://pixabay.com/en/mouse-white-rodent-lab-whiskers-308756/" TargetMode="External"/><Relationship Id="rId3" Type="http://schemas.openxmlformats.org/officeDocument/2006/relationships/image" Target="../media/image196.jpeg"/><Relationship Id="rId7" Type="http://schemas.openxmlformats.org/officeDocument/2006/relationships/image" Target="../media/image199.png"/><Relationship Id="rId12" Type="http://schemas.openxmlformats.org/officeDocument/2006/relationships/image" Target="../media/image203.emf"/><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hyperlink" Target="http://www.pngall.com/syringe-png" TargetMode="External"/><Relationship Id="rId11" Type="http://schemas.openxmlformats.org/officeDocument/2006/relationships/image" Target="../media/image202.png"/><Relationship Id="rId5" Type="http://schemas.openxmlformats.org/officeDocument/2006/relationships/image" Target="../media/image198.png"/><Relationship Id="rId10" Type="http://schemas.openxmlformats.org/officeDocument/2006/relationships/image" Target="../media/image201.png"/><Relationship Id="rId4" Type="http://schemas.openxmlformats.org/officeDocument/2006/relationships/image" Target="../media/image197.png"/><Relationship Id="rId9" Type="http://schemas.openxmlformats.org/officeDocument/2006/relationships/image" Target="../media/image200.png"/></Relationships>
</file>

<file path=ppt/slides/_rels/slide36.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204.png"/><Relationship Id="rId7" Type="http://schemas.openxmlformats.org/officeDocument/2006/relationships/image" Target="../media/image196.jpe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08.png"/></Relationships>
</file>

<file path=ppt/slides/_rels/slide37.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hyperlink" Target="https://www.accessdata.fda.gov/drugsatfda_docs/nda/2013/203568orig1s000pharmr.Pdf"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211.emf"/><Relationship Id="rId5" Type="http://schemas.openxmlformats.org/officeDocument/2006/relationships/image" Target="../media/image210.png"/><Relationship Id="rId4" Type="http://schemas.openxmlformats.org/officeDocument/2006/relationships/image" Target="../media/image197.png"/></Relationships>
</file>

<file path=ppt/slides/_rels/slide38.xml.rels><?xml version="1.0" encoding="UTF-8" standalone="yes"?>
<Relationships xmlns="http://schemas.openxmlformats.org/package/2006/relationships"><Relationship Id="rId8" Type="http://schemas.openxmlformats.org/officeDocument/2006/relationships/image" Target="../media/image217.png"/><Relationship Id="rId13" Type="http://schemas.microsoft.com/office/2007/relationships/hdphoto" Target="../media/hdphoto8.wdp"/><Relationship Id="rId18" Type="http://schemas.openxmlformats.org/officeDocument/2006/relationships/image" Target="../media/image225.png"/><Relationship Id="rId3" Type="http://schemas.openxmlformats.org/officeDocument/2006/relationships/image" Target="../media/image212.png"/><Relationship Id="rId7" Type="http://schemas.openxmlformats.org/officeDocument/2006/relationships/image" Target="../media/image216.svg"/><Relationship Id="rId12" Type="http://schemas.openxmlformats.org/officeDocument/2006/relationships/image" Target="../media/image220.png"/><Relationship Id="rId17" Type="http://schemas.openxmlformats.org/officeDocument/2006/relationships/image" Target="../media/image224.svg"/><Relationship Id="rId2" Type="http://schemas.openxmlformats.org/officeDocument/2006/relationships/notesSlide" Target="../notesSlides/notesSlide34.xml"/><Relationship Id="rId16" Type="http://schemas.openxmlformats.org/officeDocument/2006/relationships/image" Target="../media/image223.png"/><Relationship Id="rId20" Type="http://schemas.openxmlformats.org/officeDocument/2006/relationships/image" Target="../media/image227.jpeg"/><Relationship Id="rId1" Type="http://schemas.openxmlformats.org/officeDocument/2006/relationships/slideLayout" Target="../slideLayouts/slideLayout16.xml"/><Relationship Id="rId6" Type="http://schemas.openxmlformats.org/officeDocument/2006/relationships/image" Target="../media/image215.png"/><Relationship Id="rId11" Type="http://schemas.openxmlformats.org/officeDocument/2006/relationships/image" Target="../media/image219.svg"/><Relationship Id="rId5" Type="http://schemas.openxmlformats.org/officeDocument/2006/relationships/image" Target="../media/image214.png"/><Relationship Id="rId15" Type="http://schemas.openxmlformats.org/officeDocument/2006/relationships/image" Target="../media/image222.svg"/><Relationship Id="rId10" Type="http://schemas.openxmlformats.org/officeDocument/2006/relationships/image" Target="../media/image218.png"/><Relationship Id="rId19" Type="http://schemas.openxmlformats.org/officeDocument/2006/relationships/image" Target="../media/image226.svg"/><Relationship Id="rId4" Type="http://schemas.openxmlformats.org/officeDocument/2006/relationships/image" Target="../media/image213.png"/><Relationship Id="rId9" Type="http://schemas.microsoft.com/office/2007/relationships/hdphoto" Target="../media/hdphoto7.wdp"/><Relationship Id="rId14" Type="http://schemas.openxmlformats.org/officeDocument/2006/relationships/image" Target="../media/image2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231.png"/><Relationship Id="rId4" Type="http://schemas.microsoft.com/office/2007/relationships/hdphoto" Target="../media/hdphoto9.wdp"/></Relationships>
</file>

<file path=ppt/slides/_rels/slide4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2.jpg"/><Relationship Id="rId7" Type="http://schemas.openxmlformats.org/officeDocument/2006/relationships/image" Target="../media/image230.png"/><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 Id="rId9" Type="http://schemas.openxmlformats.org/officeDocument/2006/relationships/image" Target="../media/image231.png"/></Relationships>
</file>

<file path=ppt/slides/_rels/slide45.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231.png"/><Relationship Id="rId5" Type="http://schemas.microsoft.com/office/2007/relationships/hdphoto" Target="../media/hdphoto9.wdp"/><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7.emf"/><Relationship Id="rId7" Type="http://schemas.openxmlformats.org/officeDocument/2006/relationships/image" Target="../media/image230.png"/><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240.jpg"/><Relationship Id="rId5" Type="http://schemas.openxmlformats.org/officeDocument/2006/relationships/image" Target="../media/image239.jpeg"/><Relationship Id="rId4" Type="http://schemas.openxmlformats.org/officeDocument/2006/relationships/image" Target="../media/image238.png"/><Relationship Id="rId9" Type="http://schemas.openxmlformats.org/officeDocument/2006/relationships/image" Target="../media/image231.png"/></Relationships>
</file>

<file path=ppt/slides/_rels/slide4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image" Target="../media/image231.png"/><Relationship Id="rId5" Type="http://schemas.microsoft.com/office/2007/relationships/hdphoto" Target="../media/hdphoto9.wdp"/><Relationship Id="rId4" Type="http://schemas.openxmlformats.org/officeDocument/2006/relationships/image" Target="../media/image230.png"/></Relationships>
</file>

<file path=ppt/slides/_rels/slide4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43.emf"/><Relationship Id="rId7" Type="http://schemas.openxmlformats.org/officeDocument/2006/relationships/image" Target="../media/image247.png"/><Relationship Id="rId2" Type="http://schemas.openxmlformats.org/officeDocument/2006/relationships/image" Target="../media/image242.png"/><Relationship Id="rId1" Type="http://schemas.openxmlformats.org/officeDocument/2006/relationships/slideLayout" Target="../slideLayouts/slideLayout20.xml"/><Relationship Id="rId6" Type="http://schemas.openxmlformats.org/officeDocument/2006/relationships/image" Target="../media/image246.png"/><Relationship Id="rId5" Type="http://schemas.openxmlformats.org/officeDocument/2006/relationships/image" Target="../media/image245.png"/><Relationship Id="rId10" Type="http://schemas.openxmlformats.org/officeDocument/2006/relationships/image" Target="../media/image231.png"/><Relationship Id="rId4" Type="http://schemas.openxmlformats.org/officeDocument/2006/relationships/image" Target="../media/image244.png"/><Relationship Id="rId9" Type="http://schemas.microsoft.com/office/2007/relationships/hdphoto" Target="../media/hdphoto9.wdp"/></Relationships>
</file>

<file path=ppt/slides/_rels/slide49.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3" Type="http://schemas.openxmlformats.org/officeDocument/2006/relationships/image" Target="../media/image248.png"/><Relationship Id="rId7" Type="http://schemas.openxmlformats.org/officeDocument/2006/relationships/image" Target="../media/image252.png"/><Relationship Id="rId12" Type="http://schemas.openxmlformats.org/officeDocument/2006/relationships/image" Target="../media/image257.png"/><Relationship Id="rId17" Type="http://schemas.openxmlformats.org/officeDocument/2006/relationships/image" Target="../media/image231.png"/><Relationship Id="rId2" Type="http://schemas.openxmlformats.org/officeDocument/2006/relationships/notesSlide" Target="../notesSlides/notesSlide42.xml"/><Relationship Id="rId16" Type="http://schemas.microsoft.com/office/2007/relationships/hdphoto" Target="../media/hdphoto9.wdp"/><Relationship Id="rId1" Type="http://schemas.openxmlformats.org/officeDocument/2006/relationships/slideLayout" Target="../slideLayouts/slideLayout20.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5" Type="http://schemas.openxmlformats.org/officeDocument/2006/relationships/image" Target="../media/image23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 Id="rId14" Type="http://schemas.openxmlformats.org/officeDocument/2006/relationships/image" Target="../media/image259.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8" Type="http://schemas.openxmlformats.org/officeDocument/2006/relationships/image" Target="../media/image262.emf"/><Relationship Id="rId13" Type="http://schemas.openxmlformats.org/officeDocument/2006/relationships/oleObject" Target="../embeddings/oleObject15.bin"/><Relationship Id="rId18" Type="http://schemas.openxmlformats.org/officeDocument/2006/relationships/image" Target="../media/image267.emf"/><Relationship Id="rId3" Type="http://schemas.openxmlformats.org/officeDocument/2006/relationships/oleObject" Target="../embeddings/oleObject10.bin"/><Relationship Id="rId21" Type="http://schemas.openxmlformats.org/officeDocument/2006/relationships/image" Target="../media/image230.png"/><Relationship Id="rId7" Type="http://schemas.openxmlformats.org/officeDocument/2006/relationships/oleObject" Target="../embeddings/oleObject12.bin"/><Relationship Id="rId12" Type="http://schemas.openxmlformats.org/officeDocument/2006/relationships/image" Target="../media/image264.emf"/><Relationship Id="rId17" Type="http://schemas.openxmlformats.org/officeDocument/2006/relationships/oleObject" Target="../embeddings/oleObject17.bin"/><Relationship Id="rId2" Type="http://schemas.openxmlformats.org/officeDocument/2006/relationships/slideLayout" Target="../slideLayouts/slideLayout3.xml"/><Relationship Id="rId16" Type="http://schemas.openxmlformats.org/officeDocument/2006/relationships/image" Target="../media/image266.emf"/><Relationship Id="rId20" Type="http://schemas.openxmlformats.org/officeDocument/2006/relationships/image" Target="../media/image269.png"/><Relationship Id="rId1" Type="http://schemas.openxmlformats.org/officeDocument/2006/relationships/vmlDrawing" Target="../drawings/vmlDrawing5.vml"/><Relationship Id="rId6" Type="http://schemas.openxmlformats.org/officeDocument/2006/relationships/image" Target="../media/image261.e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image" Target="../media/image231.png"/><Relationship Id="rId10" Type="http://schemas.openxmlformats.org/officeDocument/2006/relationships/image" Target="../media/image263.emf"/><Relationship Id="rId19" Type="http://schemas.openxmlformats.org/officeDocument/2006/relationships/image" Target="../media/image268.png"/><Relationship Id="rId4" Type="http://schemas.openxmlformats.org/officeDocument/2006/relationships/image" Target="../media/image260.emf"/><Relationship Id="rId9" Type="http://schemas.openxmlformats.org/officeDocument/2006/relationships/oleObject" Target="../embeddings/oleObject13.bin"/><Relationship Id="rId14" Type="http://schemas.openxmlformats.org/officeDocument/2006/relationships/image" Target="../media/image265.emf"/><Relationship Id="rId22" Type="http://schemas.microsoft.com/office/2007/relationships/hdphoto" Target="../media/hdphoto9.wdp"/></Relationships>
</file>

<file path=ppt/slides/_rels/slide51.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71.png"/><Relationship Id="rId7" Type="http://schemas.microsoft.com/office/2007/relationships/hdphoto" Target="../media/hdphoto9.wdp"/><Relationship Id="rId2" Type="http://schemas.openxmlformats.org/officeDocument/2006/relationships/image" Target="../media/image270.png"/><Relationship Id="rId1" Type="http://schemas.openxmlformats.org/officeDocument/2006/relationships/slideLayout" Target="../slideLayouts/slideLayout20.xml"/><Relationship Id="rId6" Type="http://schemas.openxmlformats.org/officeDocument/2006/relationships/image" Target="../media/image230.png"/><Relationship Id="rId5" Type="http://schemas.openxmlformats.org/officeDocument/2006/relationships/image" Target="../media/image273.png"/><Relationship Id="rId4" Type="http://schemas.openxmlformats.org/officeDocument/2006/relationships/image" Target="../media/image272.png"/></Relationships>
</file>

<file path=ppt/slides/_rels/slide52.xml.rels><?xml version="1.0" encoding="UTF-8" standalone="yes"?>
<Relationships xmlns="http://schemas.openxmlformats.org/package/2006/relationships"><Relationship Id="rId8" Type="http://schemas.openxmlformats.org/officeDocument/2006/relationships/image" Target="../media/image245.png"/><Relationship Id="rId13" Type="http://schemas.microsoft.com/office/2007/relationships/hdphoto" Target="../media/hdphoto9.wdp"/><Relationship Id="rId3" Type="http://schemas.openxmlformats.org/officeDocument/2006/relationships/image" Target="../media/image274.png"/><Relationship Id="rId7" Type="http://schemas.openxmlformats.org/officeDocument/2006/relationships/image" Target="../media/image244.png"/><Relationship Id="rId12" Type="http://schemas.openxmlformats.org/officeDocument/2006/relationships/image" Target="../media/image230.png"/><Relationship Id="rId2" Type="http://schemas.openxmlformats.org/officeDocument/2006/relationships/image" Target="../media/image269.png"/><Relationship Id="rId1" Type="http://schemas.openxmlformats.org/officeDocument/2006/relationships/slideLayout" Target="../slideLayouts/slideLayout20.xml"/><Relationship Id="rId6" Type="http://schemas.openxmlformats.org/officeDocument/2006/relationships/image" Target="../media/image276.png"/><Relationship Id="rId11" Type="http://schemas.openxmlformats.org/officeDocument/2006/relationships/image" Target="../media/image279.png"/><Relationship Id="rId5" Type="http://schemas.openxmlformats.org/officeDocument/2006/relationships/image" Target="../media/image275.png"/><Relationship Id="rId10" Type="http://schemas.openxmlformats.org/officeDocument/2006/relationships/image" Target="../media/image278.png"/><Relationship Id="rId4" Type="http://schemas.openxmlformats.org/officeDocument/2006/relationships/image" Target="../media/image268.png"/><Relationship Id="rId9" Type="http://schemas.openxmlformats.org/officeDocument/2006/relationships/image" Target="../media/image277.png"/><Relationship Id="rId14" Type="http://schemas.openxmlformats.org/officeDocument/2006/relationships/image" Target="../media/image231.png"/></Relationships>
</file>

<file path=ppt/slides/_rels/slide5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3.png"/><Relationship Id="rId1" Type="http://schemas.openxmlformats.org/officeDocument/2006/relationships/slideLayout" Target="../slideLayouts/slideLayout20.xml"/><Relationship Id="rId6" Type="http://schemas.openxmlformats.org/officeDocument/2006/relationships/image" Target="../media/image283.png"/><Relationship Id="rId5" Type="http://schemas.openxmlformats.org/officeDocument/2006/relationships/image" Target="../media/image282.png"/><Relationship Id="rId10" Type="http://schemas.openxmlformats.org/officeDocument/2006/relationships/image" Target="../media/image231.png"/><Relationship Id="rId4" Type="http://schemas.openxmlformats.org/officeDocument/2006/relationships/image" Target="../media/image281.png"/><Relationship Id="rId9" Type="http://schemas.microsoft.com/office/2007/relationships/hdphoto" Target="../media/hdphoto9.wdp"/></Relationships>
</file>

<file path=ppt/slides/_rels/slide54.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74.png"/><Relationship Id="rId7" Type="http://schemas.microsoft.com/office/2007/relationships/hdphoto" Target="../media/hdphoto9.wdp"/><Relationship Id="rId2" Type="http://schemas.openxmlformats.org/officeDocument/2006/relationships/image" Target="../media/image285.png"/><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image" Target="../media/image286.png"/><Relationship Id="rId4" Type="http://schemas.openxmlformats.org/officeDocument/2006/relationships/image" Target="../media/image269.png"/></Relationships>
</file>

<file path=ppt/slides/_rels/slide5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8.png"/><Relationship Id="rId7" Type="http://schemas.openxmlformats.org/officeDocument/2006/relationships/image" Target="../media/image230.png"/><Relationship Id="rId2" Type="http://schemas.openxmlformats.org/officeDocument/2006/relationships/chart" Target="../charts/chart1.xml"/><Relationship Id="rId1" Type="http://schemas.openxmlformats.org/officeDocument/2006/relationships/slideLayout" Target="../slideLayouts/slideLayout20.xml"/><Relationship Id="rId6" Type="http://schemas.openxmlformats.org/officeDocument/2006/relationships/chart" Target="../charts/chart2.xml"/><Relationship Id="rId5" Type="http://schemas.openxmlformats.org/officeDocument/2006/relationships/image" Target="../media/image276.png"/><Relationship Id="rId4" Type="http://schemas.openxmlformats.org/officeDocument/2006/relationships/image" Target="../media/image275.png"/></Relationships>
</file>

<file path=ppt/slides/_rels/slide56.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oleObject" Target="../embeddings/oleObject18.bin"/><Relationship Id="rId7" Type="http://schemas.openxmlformats.org/officeDocument/2006/relationships/image" Target="../media/image269.png"/><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chart" Target="../charts/chart3.xml"/><Relationship Id="rId11" Type="http://schemas.openxmlformats.org/officeDocument/2006/relationships/image" Target="../media/image231.png"/><Relationship Id="rId5" Type="http://schemas.openxmlformats.org/officeDocument/2006/relationships/image" Target="../media/image288.png"/><Relationship Id="rId10" Type="http://schemas.microsoft.com/office/2007/relationships/hdphoto" Target="../media/hdphoto9.wdp"/><Relationship Id="rId4" Type="http://schemas.openxmlformats.org/officeDocument/2006/relationships/image" Target="../media/image287.emf"/><Relationship Id="rId9" Type="http://schemas.openxmlformats.org/officeDocument/2006/relationships/image" Target="../media/image230.png"/></Relationships>
</file>

<file path=ppt/slides/_rels/slide5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69.png"/><Relationship Id="rId7" Type="http://schemas.openxmlformats.org/officeDocument/2006/relationships/image" Target="../media/image290.png"/><Relationship Id="rId2" Type="http://schemas.openxmlformats.org/officeDocument/2006/relationships/image" Target="../media/image289.jpeg"/><Relationship Id="rId1" Type="http://schemas.openxmlformats.org/officeDocument/2006/relationships/slideLayout" Target="../slideLayouts/slideLayout20.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image" Target="../media/image231.png"/><Relationship Id="rId4" Type="http://schemas.openxmlformats.org/officeDocument/2006/relationships/chart" Target="../charts/chart4.xml"/><Relationship Id="rId9" Type="http://schemas.microsoft.com/office/2007/relationships/hdphoto" Target="../media/hdphoto9.wdp"/></Relationships>
</file>

<file path=ppt/slides/_rels/slide5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9.png"/><Relationship Id="rId7" Type="http://schemas.openxmlformats.org/officeDocument/2006/relationships/image" Target="../media/image230.png"/><Relationship Id="rId2" Type="http://schemas.openxmlformats.org/officeDocument/2006/relationships/chart" Target="../charts/chart7.xml"/><Relationship Id="rId1" Type="http://schemas.openxmlformats.org/officeDocument/2006/relationships/slideLayout" Target="../slideLayouts/slideLayout20.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31.png"/></Relationships>
</file>

<file path=ppt/slides/_rels/slide5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chart" Target="../charts/chart8.xml"/><Relationship Id="rId7" Type="http://schemas.openxmlformats.org/officeDocument/2006/relationships/image" Target="../media/image230.png"/><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chart" Target="../charts/chart9.xml"/><Relationship Id="rId5" Type="http://schemas.openxmlformats.org/officeDocument/2006/relationships/image" Target="../media/image269.png"/><Relationship Id="rId4" Type="http://schemas.openxmlformats.org/officeDocument/2006/relationships/image" Target="../media/image289.jpeg"/><Relationship Id="rId9" Type="http://schemas.openxmlformats.org/officeDocument/2006/relationships/image" Target="../media/image231.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8" Type="http://schemas.openxmlformats.org/officeDocument/2006/relationships/image" Target="../media/image296.e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98.emf"/><Relationship Id="rId17" Type="http://schemas.openxmlformats.org/officeDocument/2006/relationships/image" Target="../media/image231.png"/><Relationship Id="rId2" Type="http://schemas.openxmlformats.org/officeDocument/2006/relationships/slideLayout" Target="../slideLayouts/slideLayout20.xml"/><Relationship Id="rId16" Type="http://schemas.microsoft.com/office/2007/relationships/hdphoto" Target="../media/hdphoto9.wdp"/><Relationship Id="rId1" Type="http://schemas.openxmlformats.org/officeDocument/2006/relationships/vmlDrawing" Target="../drawings/vmlDrawing7.vml"/><Relationship Id="rId6" Type="http://schemas.openxmlformats.org/officeDocument/2006/relationships/image" Target="../media/image295.e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image" Target="../media/image230.png"/><Relationship Id="rId10" Type="http://schemas.openxmlformats.org/officeDocument/2006/relationships/image" Target="../media/image297.emf"/><Relationship Id="rId4" Type="http://schemas.openxmlformats.org/officeDocument/2006/relationships/image" Target="../media/image294.emf"/><Relationship Id="rId9" Type="http://schemas.openxmlformats.org/officeDocument/2006/relationships/oleObject" Target="../embeddings/oleObject22.bin"/><Relationship Id="rId14" Type="http://schemas.openxmlformats.org/officeDocument/2006/relationships/image" Target="../media/image299.emf"/></Relationships>
</file>

<file path=ppt/slides/_rels/slide6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0.png"/><Relationship Id="rId1" Type="http://schemas.openxmlformats.org/officeDocument/2006/relationships/slideLayout" Target="../slideLayouts/slideLayout20.xml"/><Relationship Id="rId4" Type="http://schemas.openxmlformats.org/officeDocument/2006/relationships/image" Target="../media/image231.png"/></Relationships>
</file>

<file path=ppt/slides/_rels/slide62.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301.png"/><Relationship Id="rId7" Type="http://schemas.microsoft.com/office/2007/relationships/hdphoto" Target="../media/hdphoto9.wdp"/><Relationship Id="rId2" Type="http://schemas.openxmlformats.org/officeDocument/2006/relationships/image" Target="../media/image300.png"/><Relationship Id="rId1" Type="http://schemas.openxmlformats.org/officeDocument/2006/relationships/slideLayout" Target="../slideLayouts/slideLayout20.xml"/><Relationship Id="rId6" Type="http://schemas.openxmlformats.org/officeDocument/2006/relationships/image" Target="../media/image230.png"/><Relationship Id="rId5" Type="http://schemas.openxmlformats.org/officeDocument/2006/relationships/image" Target="../media/image303.png"/><Relationship Id="rId4" Type="http://schemas.openxmlformats.org/officeDocument/2006/relationships/image" Target="../media/image302.png"/></Relationships>
</file>

<file path=ppt/slides/_rels/slide6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04.jpg"/><Relationship Id="rId1" Type="http://schemas.openxmlformats.org/officeDocument/2006/relationships/slideLayout" Target="../slideLayouts/slideLayout21.xml"/><Relationship Id="rId5" Type="http://schemas.openxmlformats.org/officeDocument/2006/relationships/image" Target="../media/image231.png"/><Relationship Id="rId4" Type="http://schemas.microsoft.com/office/2007/relationships/hdphoto" Target="../media/hdphoto9.wdp"/></Relationships>
</file>

<file path=ppt/slides/_rels/slide6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304.jpg"/><Relationship Id="rId1" Type="http://schemas.openxmlformats.org/officeDocument/2006/relationships/slideLayout" Target="../slideLayouts/slideLayout22.xml"/><Relationship Id="rId4" Type="http://schemas.openxmlformats.org/officeDocument/2006/relationships/image" Target="../media/image229.png"/></Relationships>
</file>

<file path=ppt/slides/_rels/slide65.xml.rels><?xml version="1.0" encoding="UTF-8" standalone="yes"?>
<Relationships xmlns="http://schemas.openxmlformats.org/package/2006/relationships"><Relationship Id="rId3" Type="http://schemas.openxmlformats.org/officeDocument/2006/relationships/image" Target="../media/image306.png"/><Relationship Id="rId7" Type="http://schemas.microsoft.com/office/2007/relationships/hdphoto" Target="../media/hdphoto9.wdp"/><Relationship Id="rId2" Type="http://schemas.openxmlformats.org/officeDocument/2006/relationships/image" Target="../media/image305.png"/><Relationship Id="rId1" Type="http://schemas.openxmlformats.org/officeDocument/2006/relationships/slideLayout" Target="../slideLayouts/slideLayout20.xml"/><Relationship Id="rId6" Type="http://schemas.openxmlformats.org/officeDocument/2006/relationships/image" Target="../media/image230.png"/><Relationship Id="rId5" Type="http://schemas.openxmlformats.org/officeDocument/2006/relationships/image" Target="../media/image308.png"/><Relationship Id="rId4" Type="http://schemas.openxmlformats.org/officeDocument/2006/relationships/image" Target="../media/image307.png"/></Relationships>
</file>

<file path=ppt/slides/_rels/slide66.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6.png"/><Relationship Id="rId1" Type="http://schemas.openxmlformats.org/officeDocument/2006/relationships/slideLayout" Target="../slideLayouts/slideLayout20.xml"/><Relationship Id="rId6" Type="http://schemas.openxmlformats.org/officeDocument/2006/relationships/image" Target="../media/image310.png"/><Relationship Id="rId5" Type="http://schemas.openxmlformats.org/officeDocument/2006/relationships/image" Target="../media/image308.png"/><Relationship Id="rId4" Type="http://schemas.openxmlformats.org/officeDocument/2006/relationships/image" Target="../media/image307.png"/></Relationships>
</file>

<file path=ppt/slides/_rels/slide67.xml.rels><?xml version="1.0" encoding="UTF-8" standalone="yes"?>
<Relationships xmlns="http://schemas.openxmlformats.org/package/2006/relationships"><Relationship Id="rId8" Type="http://schemas.openxmlformats.org/officeDocument/2006/relationships/image" Target="../media/image315.png"/><Relationship Id="rId13" Type="http://schemas.microsoft.com/office/2007/relationships/hdphoto" Target="../media/hdphoto13.wdp"/><Relationship Id="rId18" Type="http://schemas.openxmlformats.org/officeDocument/2006/relationships/image" Target="../media/image320.png"/><Relationship Id="rId3" Type="http://schemas.openxmlformats.org/officeDocument/2006/relationships/image" Target="../media/image311.png"/><Relationship Id="rId21" Type="http://schemas.openxmlformats.org/officeDocument/2006/relationships/image" Target="../media/image322.png"/><Relationship Id="rId7" Type="http://schemas.microsoft.com/office/2007/relationships/hdphoto" Target="../media/hdphoto10.wdp"/><Relationship Id="rId12" Type="http://schemas.openxmlformats.org/officeDocument/2006/relationships/image" Target="../media/image317.png"/><Relationship Id="rId17" Type="http://schemas.microsoft.com/office/2007/relationships/hdphoto" Target="../media/hdphoto15.wdp"/><Relationship Id="rId2" Type="http://schemas.openxmlformats.org/officeDocument/2006/relationships/notesSlide" Target="../notesSlides/notesSlide44.xml"/><Relationship Id="rId16" Type="http://schemas.openxmlformats.org/officeDocument/2006/relationships/image" Target="../media/image319.png"/><Relationship Id="rId20" Type="http://schemas.openxmlformats.org/officeDocument/2006/relationships/image" Target="../media/image321.png"/><Relationship Id="rId1" Type="http://schemas.openxmlformats.org/officeDocument/2006/relationships/slideLayout" Target="../slideLayouts/slideLayout3.xml"/><Relationship Id="rId6" Type="http://schemas.openxmlformats.org/officeDocument/2006/relationships/image" Target="../media/image314.png"/><Relationship Id="rId11" Type="http://schemas.microsoft.com/office/2007/relationships/hdphoto" Target="../media/hdphoto12.wdp"/><Relationship Id="rId5" Type="http://schemas.openxmlformats.org/officeDocument/2006/relationships/image" Target="../media/image313.png"/><Relationship Id="rId15" Type="http://schemas.microsoft.com/office/2007/relationships/hdphoto" Target="../media/hdphoto14.wdp"/><Relationship Id="rId10" Type="http://schemas.openxmlformats.org/officeDocument/2006/relationships/image" Target="../media/image316.png"/><Relationship Id="rId19" Type="http://schemas.microsoft.com/office/2007/relationships/hdphoto" Target="../media/hdphoto16.wdp"/><Relationship Id="rId4" Type="http://schemas.openxmlformats.org/officeDocument/2006/relationships/image" Target="../media/image312.png"/><Relationship Id="rId9" Type="http://schemas.microsoft.com/office/2007/relationships/hdphoto" Target="../media/hdphoto11.wdp"/><Relationship Id="rId14" Type="http://schemas.openxmlformats.org/officeDocument/2006/relationships/image" Target="../media/image318.png"/><Relationship Id="rId22" Type="http://schemas.openxmlformats.org/officeDocument/2006/relationships/image" Target="../media/image323.png"/></Relationships>
</file>

<file path=ppt/slides/_rels/slide6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324.png"/><Relationship Id="rId1" Type="http://schemas.openxmlformats.org/officeDocument/2006/relationships/slideLayout" Target="../slideLayouts/slideLayout20.xml"/><Relationship Id="rId5" Type="http://schemas.openxmlformats.org/officeDocument/2006/relationships/image" Target="../media/image269.png"/><Relationship Id="rId4" Type="http://schemas.openxmlformats.org/officeDocument/2006/relationships/image" Target="../media/image3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jpeg"/><Relationship Id="rId3" Type="http://schemas.openxmlformats.org/officeDocument/2006/relationships/image" Target="../media/image44.jpeg"/><Relationship Id="rId7" Type="http://schemas.openxmlformats.org/officeDocument/2006/relationships/image" Target="../media/image48.jpeg"/><Relationship Id="rId12" Type="http://schemas.openxmlformats.org/officeDocument/2006/relationships/image" Target="../media/image53.jpeg"/><Relationship Id="rId17"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gif"/><Relationship Id="rId9" Type="http://schemas.openxmlformats.org/officeDocument/2006/relationships/image" Target="../media/image50.png"/><Relationship Id="rId14" Type="http://schemas.openxmlformats.org/officeDocument/2006/relationships/image" Target="../media/image55.jpeg"/></Relationships>
</file>

<file path=ppt/slides/_rels/slide70.xml.rels><?xml version="1.0" encoding="UTF-8" standalone="yes"?>
<Relationships xmlns="http://schemas.openxmlformats.org/package/2006/relationships"><Relationship Id="rId8" Type="http://schemas.openxmlformats.org/officeDocument/2006/relationships/image" Target="../media/image326.emf"/><Relationship Id="rId3" Type="http://schemas.openxmlformats.org/officeDocument/2006/relationships/image" Target="../media/image328.jpg"/><Relationship Id="rId7" Type="http://schemas.openxmlformats.org/officeDocument/2006/relationships/oleObject" Target="../embeddings/oleObject25.bin"/><Relationship Id="rId2" Type="http://schemas.openxmlformats.org/officeDocument/2006/relationships/slideLayout" Target="../slideLayouts/slideLayout20.xml"/><Relationship Id="rId1" Type="http://schemas.openxmlformats.org/officeDocument/2006/relationships/vmlDrawing" Target="../drawings/vmlDrawing8.vml"/><Relationship Id="rId6" Type="http://schemas.openxmlformats.org/officeDocument/2006/relationships/image" Target="../media/image269.png"/><Relationship Id="rId5" Type="http://schemas.openxmlformats.org/officeDocument/2006/relationships/image" Target="../media/image330.png"/><Relationship Id="rId10" Type="http://schemas.openxmlformats.org/officeDocument/2006/relationships/image" Target="../media/image327.emf"/><Relationship Id="rId4" Type="http://schemas.openxmlformats.org/officeDocument/2006/relationships/image" Target="../media/image329.jpg"/><Relationship Id="rId9" Type="http://schemas.openxmlformats.org/officeDocument/2006/relationships/oleObject" Target="../embeddings/oleObject26.bin"/></Relationships>
</file>

<file path=ppt/slides/_rels/slide71.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2.png"/><Relationship Id="rId7" Type="http://schemas.openxmlformats.org/officeDocument/2006/relationships/image" Target="../media/image335.png"/><Relationship Id="rId2" Type="http://schemas.openxmlformats.org/officeDocument/2006/relationships/image" Target="../media/image331.png"/><Relationship Id="rId1" Type="http://schemas.openxmlformats.org/officeDocument/2006/relationships/slideLayout" Target="../slideLayouts/slideLayout20.xml"/><Relationship Id="rId6" Type="http://schemas.openxmlformats.org/officeDocument/2006/relationships/image" Target="../media/image334.png"/><Relationship Id="rId5" Type="http://schemas.openxmlformats.org/officeDocument/2006/relationships/image" Target="../media/image273.png"/><Relationship Id="rId4" Type="http://schemas.openxmlformats.org/officeDocument/2006/relationships/image" Target="../media/image333.png"/></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image" Target="../media/image269.png"/><Relationship Id="rId2" Type="http://schemas.openxmlformats.org/officeDocument/2006/relationships/slideLayout" Target="../slideLayouts/slideLayout20.xml"/><Relationship Id="rId1" Type="http://schemas.openxmlformats.org/officeDocument/2006/relationships/vmlDrawing" Target="../drawings/vmlDrawing9.vml"/><Relationship Id="rId6" Type="http://schemas.openxmlformats.org/officeDocument/2006/relationships/image" Target="../media/image289.jpeg"/><Relationship Id="rId5" Type="http://schemas.openxmlformats.org/officeDocument/2006/relationships/image" Target="../media/image337.emf"/><Relationship Id="rId4" Type="http://schemas.openxmlformats.org/officeDocument/2006/relationships/oleObject" Target="../embeddings/oleObject27.bin"/></Relationships>
</file>

<file path=ppt/slides/_rels/slide73.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0.xml"/><Relationship Id="rId5" Type="http://schemas.openxmlformats.org/officeDocument/2006/relationships/image" Target="../media/image269.png"/><Relationship Id="rId4" Type="http://schemas.openxmlformats.org/officeDocument/2006/relationships/image" Target="../media/image289.jpeg"/></Relationships>
</file>

<file path=ppt/slides/_rels/slide7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0.xml"/><Relationship Id="rId6" Type="http://schemas.openxmlformats.org/officeDocument/2006/relationships/image" Target="../media/image273.png"/><Relationship Id="rId5" Type="http://schemas.openxmlformats.org/officeDocument/2006/relationships/image" Target="../media/image343.png"/><Relationship Id="rId4" Type="http://schemas.openxmlformats.org/officeDocument/2006/relationships/image" Target="../media/image342.png"/></Relationships>
</file>

<file path=ppt/slides/_rels/slide7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20.xml"/><Relationship Id="rId4" Type="http://schemas.openxmlformats.org/officeDocument/2006/relationships/image" Target="../media/image34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3.jpeg"/><Relationship Id="rId2" Type="http://schemas.openxmlformats.org/officeDocument/2006/relationships/notesSlide" Target="../notesSlides/notesSlide8.xml"/><Relationship Id="rId16" Type="http://schemas.openxmlformats.org/officeDocument/2006/relationships/image" Target="../media/image72.jpeg"/><Relationship Id="rId20" Type="http://schemas.openxmlformats.org/officeDocument/2006/relationships/image" Target="../media/image76.png"/><Relationship Id="rId29" Type="http://schemas.openxmlformats.org/officeDocument/2006/relationships/image" Target="../media/image85.jpeg"/><Relationship Id="rId41" Type="http://schemas.openxmlformats.org/officeDocument/2006/relationships/image" Target="../media/image97.png"/><Relationship Id="rId1" Type="http://schemas.openxmlformats.org/officeDocument/2006/relationships/slideLayout" Target="../slideLayouts/slideLayout12.xml"/><Relationship Id="rId6" Type="http://schemas.openxmlformats.org/officeDocument/2006/relationships/image" Target="../media/image62.jpeg"/><Relationship Id="rId11" Type="http://schemas.openxmlformats.org/officeDocument/2006/relationships/image" Target="../media/image67.jpe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6.png"/><Relationship Id="rId5" Type="http://schemas.openxmlformats.org/officeDocument/2006/relationships/image" Target="../media/image61.jpeg"/><Relationship Id="rId15" Type="http://schemas.openxmlformats.org/officeDocument/2006/relationships/image" Target="../media/image71.png"/><Relationship Id="rId23" Type="http://schemas.openxmlformats.org/officeDocument/2006/relationships/image" Target="../media/image79.jpeg"/><Relationship Id="rId28" Type="http://schemas.openxmlformats.org/officeDocument/2006/relationships/image" Target="../media/image84.png"/><Relationship Id="rId36" Type="http://schemas.openxmlformats.org/officeDocument/2006/relationships/image" Target="../media/image92.jpeg"/><Relationship Id="rId10" Type="http://schemas.openxmlformats.org/officeDocument/2006/relationships/image" Target="../media/image66.jpeg"/><Relationship Id="rId19" Type="http://schemas.openxmlformats.org/officeDocument/2006/relationships/image" Target="../media/image75.png"/><Relationship Id="rId31" Type="http://schemas.openxmlformats.org/officeDocument/2006/relationships/image" Target="../media/image87.jpeg"/><Relationship Id="rId4" Type="http://schemas.openxmlformats.org/officeDocument/2006/relationships/image" Target="../media/image60.jpe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jpeg"/><Relationship Id="rId35" Type="http://schemas.openxmlformats.org/officeDocument/2006/relationships/image" Target="../media/image91.png"/><Relationship Id="rId8" Type="http://schemas.openxmlformats.org/officeDocument/2006/relationships/image" Target="../media/image64.png"/><Relationship Id="rId3"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3.jpeg"/><Relationship Id="rId25" Type="http://schemas.openxmlformats.org/officeDocument/2006/relationships/image" Target="../media/image81.jpeg"/><Relationship Id="rId33" Type="http://schemas.openxmlformats.org/officeDocument/2006/relationships/image" Target="../media/image89.png"/><Relationship Id="rId38" Type="http://schemas.openxmlformats.org/officeDocument/2006/relationships/image" Target="../media/image94.png"/></Relationships>
</file>

<file path=ppt/slides/_rels/slide8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ard with red text and buildings&#10;&#10;Description automatically generated">
            <a:extLst>
              <a:ext uri="{FF2B5EF4-FFF2-40B4-BE49-F238E27FC236}">
                <a16:creationId xmlns:a16="http://schemas.microsoft.com/office/drawing/2014/main" id="{FDA91126-C2DD-115E-CEE9-715A9D5AF8FC}"/>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p:cNvSpPr txBox="1"/>
          <p:nvPr/>
        </p:nvSpPr>
        <p:spPr>
          <a:xfrm>
            <a:off x="3151000" y="1928923"/>
            <a:ext cx="5880216" cy="1220591"/>
          </a:xfrm>
          <a:prstGeom prst="rect">
            <a:avLst/>
          </a:prstGeom>
          <a:noFill/>
        </p:spPr>
        <p:txBody>
          <a:bodyPr wrap="square" rtlCol="0">
            <a:spAutoFit/>
          </a:bodyPr>
          <a:lstStyle/>
          <a:p>
            <a:pPr algn="ctr"/>
            <a:r>
              <a:rPr lang="en-US" sz="1833" b="1" dirty="0">
                <a:latin typeface="Arial" panose="020B0604020202020204" pitchFamily="34" charset="0"/>
                <a:cs typeface="Arial" panose="020B0604020202020204" pitchFamily="34" charset="0"/>
              </a:rPr>
              <a:t>A Decade of Extrahepatic Oligonucleotide Delivery</a:t>
            </a:r>
          </a:p>
          <a:p>
            <a:pPr algn="ctr"/>
            <a:r>
              <a:rPr lang="en-US" sz="1833" dirty="0">
                <a:latin typeface="Arial" panose="020B0604020202020204" pitchFamily="34" charset="0"/>
                <a:cs typeface="Arial" panose="020B0604020202020204" pitchFamily="34" charset="0"/>
              </a:rPr>
              <a:t>Keynote talk by </a:t>
            </a:r>
          </a:p>
          <a:p>
            <a:pPr algn="ctr"/>
            <a:r>
              <a:rPr lang="en-US" sz="1833" dirty="0" err="1">
                <a:latin typeface="Arial" panose="020B0604020202020204" pitchFamily="34" charset="0"/>
                <a:cs typeface="Arial" panose="020B0604020202020204" pitchFamily="34" charset="0"/>
              </a:rPr>
              <a:t>Maire</a:t>
            </a:r>
            <a:r>
              <a:rPr lang="en-US" sz="1833" dirty="0">
                <a:latin typeface="Arial" panose="020B0604020202020204" pitchFamily="34" charset="0"/>
                <a:cs typeface="Arial" panose="020B0604020202020204" pitchFamily="34" charset="0"/>
              </a:rPr>
              <a:t> Jung, Ph.D. </a:t>
            </a:r>
          </a:p>
          <a:p>
            <a:pPr algn="ctr"/>
            <a:r>
              <a:rPr lang="en-US" sz="1833" dirty="0">
                <a:latin typeface="Arial" panose="020B0604020202020204" pitchFamily="34" charset="0"/>
                <a:cs typeface="Arial" panose="020B0604020202020204" pitchFamily="34" charset="0"/>
              </a:rPr>
              <a:t>Eli Lilly </a:t>
            </a:r>
            <a:endParaRPr lang="en-GB" sz="1833" dirty="0">
              <a:latin typeface="Arial" panose="020B0604020202020204" pitchFamily="34" charset="0"/>
              <a:cs typeface="Arial" panose="020B0604020202020204" pitchFamily="34" charset="0"/>
            </a:endParaRPr>
          </a:p>
        </p:txBody>
      </p:sp>
      <p:sp>
        <p:nvSpPr>
          <p:cNvPr id="4" name="TextBox 3"/>
          <p:cNvSpPr txBox="1"/>
          <p:nvPr/>
        </p:nvSpPr>
        <p:spPr>
          <a:xfrm>
            <a:off x="337758" y="2907251"/>
            <a:ext cx="1948242" cy="3170868"/>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err="1">
                <a:latin typeface="Arial" panose="020B0604020202020204" pitchFamily="34" charset="0"/>
                <a:cs typeface="Arial" panose="020B0604020202020204" pitchFamily="34" charset="0"/>
              </a:rPr>
              <a:t>Mahnoush</a:t>
            </a:r>
            <a:r>
              <a:rPr lang="en-US" sz="1667" dirty="0">
                <a:latin typeface="Arial" panose="020B0604020202020204" pitchFamily="34" charset="0"/>
                <a:cs typeface="Arial" panose="020B0604020202020204" pitchFamily="34" charset="0"/>
              </a:rPr>
              <a:t> </a:t>
            </a:r>
            <a:r>
              <a:rPr lang="en-US" sz="1667" dirty="0" err="1">
                <a:latin typeface="Arial" panose="020B0604020202020204" pitchFamily="34" charset="0"/>
                <a:cs typeface="Arial" panose="020B0604020202020204" pitchFamily="34" charset="0"/>
              </a:rPr>
              <a:t>Bahjat</a:t>
            </a:r>
            <a:r>
              <a:rPr lang="en-US" sz="1667" dirty="0">
                <a:latin typeface="Arial" panose="020B0604020202020204" pitchFamily="34" charset="0"/>
                <a:cs typeface="Arial" panose="020B0604020202020204" pitchFamily="34" charset="0"/>
              </a:rPr>
              <a:t> Ph.D. </a:t>
            </a:r>
          </a:p>
          <a:p>
            <a:pPr algn="ctr"/>
            <a:r>
              <a:rPr lang="en-US" sz="1667" dirty="0">
                <a:latin typeface="Arial" panose="020B0604020202020204" pitchFamily="34" charset="0"/>
                <a:cs typeface="Arial" panose="020B0604020202020204" pitchFamily="34" charset="0"/>
              </a:rPr>
              <a:t>AstraZeneca</a:t>
            </a:r>
            <a:endParaRPr lang="en-GB" sz="1667" dirty="0">
              <a:latin typeface="Arial" panose="020B0604020202020204" pitchFamily="34" charset="0"/>
              <a:cs typeface="Arial" panose="020B0604020202020204" pitchFamily="34" charset="0"/>
            </a:endParaRPr>
          </a:p>
        </p:txBody>
      </p:sp>
      <p:sp>
        <p:nvSpPr>
          <p:cNvPr id="7" name="TextBox 6"/>
          <p:cNvSpPr txBox="1"/>
          <p:nvPr/>
        </p:nvSpPr>
        <p:spPr>
          <a:xfrm>
            <a:off x="2285999" y="2907251"/>
            <a:ext cx="1947000" cy="3170868"/>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a:latin typeface="Arial" panose="020B0604020202020204" pitchFamily="34" charset="0"/>
                <a:cs typeface="Arial" panose="020B0604020202020204" pitchFamily="34" charset="0"/>
              </a:rPr>
              <a:t>Riccardo </a:t>
            </a:r>
            <a:r>
              <a:rPr lang="en-US" sz="1667" dirty="0" err="1">
                <a:latin typeface="Arial" panose="020B0604020202020204" pitchFamily="34" charset="0"/>
                <a:cs typeface="Arial" panose="020B0604020202020204" pitchFamily="34" charset="0"/>
              </a:rPr>
              <a:t>Panella</a:t>
            </a:r>
            <a:r>
              <a:rPr lang="en-US" sz="1667" dirty="0">
                <a:latin typeface="Arial" panose="020B0604020202020204" pitchFamily="34" charset="0"/>
                <a:cs typeface="Arial" panose="020B0604020202020204" pitchFamily="34" charset="0"/>
              </a:rPr>
              <a:t> </a:t>
            </a:r>
          </a:p>
          <a:p>
            <a:pPr algn="ctr"/>
            <a:r>
              <a:rPr lang="en-US" sz="1667" dirty="0">
                <a:latin typeface="Arial" panose="020B0604020202020204" pitchFamily="34" charset="0"/>
                <a:cs typeface="Arial" panose="020B0604020202020204" pitchFamily="34" charset="0"/>
              </a:rPr>
              <a:t>Ph.D. </a:t>
            </a:r>
          </a:p>
          <a:p>
            <a:pPr algn="ctr"/>
            <a:r>
              <a:rPr lang="en-US" sz="1667" dirty="0">
                <a:latin typeface="Arial" panose="020B0604020202020204" pitchFamily="34" charset="0"/>
                <a:cs typeface="Arial" panose="020B0604020202020204" pitchFamily="34" charset="0"/>
              </a:rPr>
              <a:t>Aalborg University</a:t>
            </a:r>
            <a:endParaRPr lang="en-GB" sz="1667" dirty="0">
              <a:latin typeface="Arial" panose="020B0604020202020204" pitchFamily="34" charset="0"/>
              <a:cs typeface="Arial" panose="020B0604020202020204" pitchFamily="34" charset="0"/>
            </a:endParaRPr>
          </a:p>
        </p:txBody>
      </p:sp>
      <p:sp>
        <p:nvSpPr>
          <p:cNvPr id="8" name="TextBox 7"/>
          <p:cNvSpPr txBox="1"/>
          <p:nvPr/>
        </p:nvSpPr>
        <p:spPr>
          <a:xfrm>
            <a:off x="4232999" y="2907250"/>
            <a:ext cx="1947000" cy="3427413"/>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err="1">
                <a:latin typeface="Arial" panose="020B0604020202020204" pitchFamily="34" charset="0"/>
                <a:cs typeface="Arial" panose="020B0604020202020204" pitchFamily="34" charset="0"/>
              </a:rPr>
              <a:t>Reka</a:t>
            </a:r>
            <a:r>
              <a:rPr lang="en-US" sz="1667" dirty="0">
                <a:latin typeface="Arial" panose="020B0604020202020204" pitchFamily="34" charset="0"/>
                <a:cs typeface="Arial" panose="020B0604020202020204" pitchFamily="34" charset="0"/>
              </a:rPr>
              <a:t> </a:t>
            </a:r>
            <a:r>
              <a:rPr lang="en-US" sz="1667" dirty="0" err="1">
                <a:latin typeface="Arial" panose="020B0604020202020204" pitchFamily="34" charset="0"/>
                <a:cs typeface="Arial" panose="020B0604020202020204" pitchFamily="34" charset="0"/>
              </a:rPr>
              <a:t>Haraszti</a:t>
            </a:r>
            <a:r>
              <a:rPr lang="en-US" sz="1667" dirty="0">
                <a:latin typeface="Arial" panose="020B0604020202020204" pitchFamily="34" charset="0"/>
                <a:cs typeface="Arial" panose="020B0604020202020204" pitchFamily="34" charset="0"/>
              </a:rPr>
              <a:t> </a:t>
            </a:r>
          </a:p>
          <a:p>
            <a:pPr algn="ctr"/>
            <a:r>
              <a:rPr lang="en-US" sz="1667" dirty="0">
                <a:latin typeface="Arial" panose="020B0604020202020204" pitchFamily="34" charset="0"/>
                <a:cs typeface="Arial" panose="020B0604020202020204" pitchFamily="34" charset="0"/>
              </a:rPr>
              <a:t>Ph.D. </a:t>
            </a:r>
          </a:p>
          <a:p>
            <a:pPr algn="ctr"/>
            <a:r>
              <a:rPr lang="en-US" sz="1667" dirty="0">
                <a:latin typeface="Arial" panose="020B0604020202020204" pitchFamily="34" charset="0"/>
                <a:cs typeface="Arial" panose="020B0604020202020204" pitchFamily="34" charset="0"/>
              </a:rPr>
              <a:t>University Hospital Tubingen </a:t>
            </a:r>
            <a:endParaRPr lang="en-GB" sz="1667" dirty="0">
              <a:latin typeface="Arial" panose="020B0604020202020204" pitchFamily="34" charset="0"/>
              <a:cs typeface="Arial" panose="020B0604020202020204" pitchFamily="34" charset="0"/>
            </a:endParaRPr>
          </a:p>
        </p:txBody>
      </p:sp>
      <p:sp>
        <p:nvSpPr>
          <p:cNvPr id="9" name="TextBox 8"/>
          <p:cNvSpPr txBox="1"/>
          <p:nvPr/>
        </p:nvSpPr>
        <p:spPr>
          <a:xfrm>
            <a:off x="5938780" y="2907251"/>
            <a:ext cx="2341219" cy="3170868"/>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err="1">
                <a:latin typeface="Arial" panose="020B0604020202020204" pitchFamily="34" charset="0"/>
                <a:cs typeface="Arial" panose="020B0604020202020204" pitchFamily="34" charset="0"/>
              </a:rPr>
              <a:t>Sankha</a:t>
            </a:r>
            <a:r>
              <a:rPr lang="en-US" sz="1667" dirty="0">
                <a:latin typeface="Arial" panose="020B0604020202020204" pitchFamily="34" charset="0"/>
                <a:cs typeface="Arial" panose="020B0604020202020204" pitchFamily="34" charset="0"/>
              </a:rPr>
              <a:t> </a:t>
            </a:r>
            <a:r>
              <a:rPr lang="en-US" sz="1667" dirty="0" err="1">
                <a:latin typeface="Arial" panose="020B0604020202020204" pitchFamily="34" charset="0"/>
                <a:cs typeface="Arial" panose="020B0604020202020204" pitchFamily="34" charset="0"/>
              </a:rPr>
              <a:t>Pattanayak</a:t>
            </a:r>
            <a:r>
              <a:rPr lang="en-US" sz="1667" dirty="0">
                <a:latin typeface="Arial" panose="020B0604020202020204" pitchFamily="34" charset="0"/>
                <a:cs typeface="Arial" panose="020B0604020202020204" pitchFamily="34" charset="0"/>
              </a:rPr>
              <a:t> </a:t>
            </a:r>
          </a:p>
          <a:p>
            <a:pPr algn="ctr"/>
            <a:r>
              <a:rPr lang="en-US" sz="1667" dirty="0">
                <a:latin typeface="Arial" panose="020B0604020202020204" pitchFamily="34" charset="0"/>
                <a:cs typeface="Arial" panose="020B0604020202020204" pitchFamily="34" charset="0"/>
              </a:rPr>
              <a:t>Ph.D. </a:t>
            </a:r>
          </a:p>
          <a:p>
            <a:pPr algn="ctr"/>
            <a:r>
              <a:rPr lang="en-US" sz="1667" dirty="0" err="1">
                <a:latin typeface="Arial" panose="020B0604020202020204" pitchFamily="34" charset="0"/>
                <a:cs typeface="Arial" panose="020B0604020202020204" pitchFamily="34" charset="0"/>
              </a:rPr>
              <a:t>Creyon</a:t>
            </a:r>
            <a:r>
              <a:rPr lang="en-US" sz="1667" dirty="0">
                <a:latin typeface="Arial" panose="020B0604020202020204" pitchFamily="34" charset="0"/>
                <a:cs typeface="Arial" panose="020B0604020202020204" pitchFamily="34" charset="0"/>
              </a:rPr>
              <a:t> Bio</a:t>
            </a:r>
            <a:endParaRPr lang="en-GB" sz="1667" dirty="0">
              <a:latin typeface="Arial" panose="020B0604020202020204" pitchFamily="34" charset="0"/>
              <a:cs typeface="Arial" panose="020B0604020202020204" pitchFamily="34" charset="0"/>
            </a:endParaRPr>
          </a:p>
        </p:txBody>
      </p:sp>
      <p:sp>
        <p:nvSpPr>
          <p:cNvPr id="10" name="TextBox 9"/>
          <p:cNvSpPr txBox="1"/>
          <p:nvPr/>
        </p:nvSpPr>
        <p:spPr>
          <a:xfrm>
            <a:off x="8126998" y="2907252"/>
            <a:ext cx="1947000" cy="3170868"/>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err="1">
                <a:latin typeface="Arial" panose="020B0604020202020204" pitchFamily="34" charset="0"/>
                <a:cs typeface="Arial" panose="020B0604020202020204" pitchFamily="34" charset="0"/>
              </a:rPr>
              <a:t>Sunit</a:t>
            </a:r>
            <a:r>
              <a:rPr lang="en-US" sz="1667" dirty="0">
                <a:latin typeface="Arial" panose="020B0604020202020204" pitchFamily="34" charset="0"/>
                <a:cs typeface="Arial" panose="020B0604020202020204" pitchFamily="34" charset="0"/>
              </a:rPr>
              <a:t> Kumar Jana </a:t>
            </a:r>
          </a:p>
          <a:p>
            <a:pPr algn="ctr"/>
            <a:r>
              <a:rPr lang="en-US" sz="1667" dirty="0">
                <a:latin typeface="Arial" panose="020B0604020202020204" pitchFamily="34" charset="0"/>
                <a:cs typeface="Arial" panose="020B0604020202020204" pitchFamily="34" charset="0"/>
              </a:rPr>
              <a:t>Ph.D. </a:t>
            </a:r>
          </a:p>
          <a:p>
            <a:pPr algn="ctr"/>
            <a:r>
              <a:rPr lang="en-US" sz="1667" dirty="0">
                <a:latin typeface="Arial" panose="020B0604020202020204" pitchFamily="34" charset="0"/>
                <a:cs typeface="Arial" panose="020B0604020202020204" pitchFamily="34" charset="0"/>
              </a:rPr>
              <a:t>McGill University</a:t>
            </a:r>
            <a:endParaRPr lang="en-GB" sz="1667" dirty="0">
              <a:latin typeface="Arial" panose="020B0604020202020204" pitchFamily="34" charset="0"/>
              <a:cs typeface="Arial" panose="020B0604020202020204" pitchFamily="34" charset="0"/>
            </a:endParaRPr>
          </a:p>
        </p:txBody>
      </p:sp>
      <p:sp>
        <p:nvSpPr>
          <p:cNvPr id="11" name="TextBox 10"/>
          <p:cNvSpPr txBox="1"/>
          <p:nvPr/>
        </p:nvSpPr>
        <p:spPr>
          <a:xfrm>
            <a:off x="10073998" y="2899147"/>
            <a:ext cx="1947000" cy="3427413"/>
          </a:xfrm>
          <a:prstGeom prst="rect">
            <a:avLst/>
          </a:prstGeom>
          <a:noFill/>
        </p:spPr>
        <p:txBody>
          <a:bodyPr wrap="square" rtlCol="0">
            <a:spAutoFit/>
          </a:bodyPr>
          <a:lstStyle/>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endParaRPr lang="en-US" sz="1667" dirty="0">
              <a:latin typeface="Arial" panose="020B0604020202020204" pitchFamily="34" charset="0"/>
              <a:cs typeface="Arial" panose="020B0604020202020204" pitchFamily="34" charset="0"/>
            </a:endParaRPr>
          </a:p>
          <a:p>
            <a:pPr algn="ctr"/>
            <a:r>
              <a:rPr lang="en-US" sz="1667" dirty="0">
                <a:latin typeface="Arial" panose="020B0604020202020204" pitchFamily="34" charset="0"/>
                <a:cs typeface="Arial" panose="020B0604020202020204" pitchFamily="34" charset="0"/>
              </a:rPr>
              <a:t>Andrei </a:t>
            </a:r>
            <a:r>
              <a:rPr lang="en-US" sz="1667" dirty="0" err="1">
                <a:latin typeface="Arial" panose="020B0604020202020204" pitchFamily="34" charset="0"/>
                <a:cs typeface="Arial" panose="020B0604020202020204" pitchFamily="34" charset="0"/>
              </a:rPr>
              <a:t>Korostelev</a:t>
            </a:r>
            <a:r>
              <a:rPr lang="en-US" sz="1667" dirty="0">
                <a:latin typeface="Arial" panose="020B0604020202020204" pitchFamily="34" charset="0"/>
                <a:cs typeface="Arial" panose="020B0604020202020204" pitchFamily="34" charset="0"/>
              </a:rPr>
              <a:t> </a:t>
            </a:r>
          </a:p>
          <a:p>
            <a:pPr algn="ctr"/>
            <a:r>
              <a:rPr lang="en-US" sz="1667" dirty="0">
                <a:latin typeface="Arial" panose="020B0604020202020204" pitchFamily="34" charset="0"/>
                <a:cs typeface="Arial" panose="020B0604020202020204" pitchFamily="34" charset="0"/>
              </a:rPr>
              <a:t>Ph.D. </a:t>
            </a:r>
          </a:p>
          <a:p>
            <a:pPr algn="ctr"/>
            <a:r>
              <a:rPr lang="en-US" sz="1667" dirty="0">
                <a:latin typeface="Arial" panose="020B0604020202020204" pitchFamily="34" charset="0"/>
                <a:cs typeface="Arial" panose="020B0604020202020204" pitchFamily="34" charset="0"/>
              </a:rPr>
              <a:t>UMass Chan Medical School</a:t>
            </a:r>
            <a:endParaRPr lang="en-GB" sz="1667" dirty="0">
              <a:latin typeface="Arial" panose="020B0604020202020204" pitchFamily="34" charset="0"/>
              <a:cs typeface="Arial" panose="020B0604020202020204" pitchFamily="34" charset="0"/>
            </a:endParaRPr>
          </a:p>
        </p:txBody>
      </p:sp>
      <p:sp>
        <p:nvSpPr>
          <p:cNvPr id="3" name="Rectangle 2"/>
          <p:cNvSpPr/>
          <p:nvPr/>
        </p:nvSpPr>
        <p:spPr>
          <a:xfrm>
            <a:off x="3308429" y="1035200"/>
            <a:ext cx="5585183" cy="451342"/>
          </a:xfrm>
          <a:prstGeom prst="rect">
            <a:avLst/>
          </a:prstGeom>
        </p:spPr>
        <p:txBody>
          <a:bodyPr wrap="none">
            <a:spAutoFit/>
          </a:bodyPr>
          <a:lstStyle/>
          <a:p>
            <a:r>
              <a:rPr lang="en-US" sz="2333" dirty="0">
                <a:latin typeface="Arial" panose="020B0604020202020204" pitchFamily="34" charset="0"/>
                <a:cs typeface="Arial" panose="020B0604020202020204" pitchFamily="34" charset="0"/>
              </a:rPr>
              <a:t>Next-Gen Early Career Scientist Session</a:t>
            </a:r>
            <a:endParaRPr lang="en-GB" sz="2333" dirty="0">
              <a:latin typeface="Arial" panose="020B0604020202020204" pitchFamily="34" charset="0"/>
              <a:cs typeface="Arial" panose="020B0604020202020204" pitchFamily="34" charset="0"/>
            </a:endParaRPr>
          </a:p>
        </p:txBody>
      </p:sp>
      <p:pic>
        <p:nvPicPr>
          <p:cNvPr id="13" name="Grafik 12" descr="Ein Bild, das Menschliches Gesicht, Kleidung, Person, Vorderkopf enthält.&#10;&#10;Automatisch generierte Beschreibung">
            <a:extLst>
              <a:ext uri="{FF2B5EF4-FFF2-40B4-BE49-F238E27FC236}">
                <a16:creationId xmlns:a16="http://schemas.microsoft.com/office/drawing/2014/main" id="{3B56E2FC-1DF9-1339-1A1D-20C58F338149}"/>
              </a:ext>
            </a:extLst>
          </p:cNvPr>
          <p:cNvPicPr>
            <a:picLocks noChangeAspect="1"/>
          </p:cNvPicPr>
          <p:nvPr/>
        </p:nvPicPr>
        <p:blipFill>
          <a:blip r:embed="rId4"/>
          <a:stretch>
            <a:fillRect/>
          </a:stretch>
        </p:blipFill>
        <p:spPr>
          <a:xfrm>
            <a:off x="6474779" y="3787287"/>
            <a:ext cx="1260000" cy="1260000"/>
          </a:xfrm>
          <a:prstGeom prst="rect">
            <a:avLst/>
          </a:prstGeom>
          <a:ln>
            <a:solidFill>
              <a:schemeClr val="tx1"/>
            </a:solidFill>
          </a:ln>
        </p:spPr>
      </p:pic>
      <p:pic>
        <p:nvPicPr>
          <p:cNvPr id="12" name="Picture 11">
            <a:extLst>
              <a:ext uri="{FF2B5EF4-FFF2-40B4-BE49-F238E27FC236}">
                <a16:creationId xmlns:a16="http://schemas.microsoft.com/office/drawing/2014/main" id="{FD47F1A3-5C35-DBEA-00BA-C2631E3A3CF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279" y="3787287"/>
            <a:ext cx="1260000" cy="1260000"/>
          </a:xfrm>
          <a:prstGeom prst="rect">
            <a:avLst/>
          </a:prstGeom>
          <a:noFill/>
          <a:ln>
            <a:solidFill>
              <a:schemeClr val="tx1"/>
            </a:solidFill>
          </a:ln>
        </p:spPr>
      </p:pic>
      <p:pic>
        <p:nvPicPr>
          <p:cNvPr id="20" name="Picture 19" descr="A person with mustache and glasses smiling&#10;&#10;Description automatically generated">
            <a:extLst>
              <a:ext uri="{FF2B5EF4-FFF2-40B4-BE49-F238E27FC236}">
                <a16:creationId xmlns:a16="http://schemas.microsoft.com/office/drawing/2014/main" id="{FAEF868F-6DEB-CF5F-A73D-F09D1DC621DC}"/>
              </a:ext>
            </a:extLst>
          </p:cNvPr>
          <p:cNvPicPr>
            <a:picLocks noChangeAspect="1"/>
          </p:cNvPicPr>
          <p:nvPr/>
        </p:nvPicPr>
        <p:blipFill>
          <a:blip r:embed="rId6"/>
          <a:stretch>
            <a:fillRect/>
          </a:stretch>
        </p:blipFill>
        <p:spPr>
          <a:xfrm>
            <a:off x="2585113" y="3787287"/>
            <a:ext cx="1260000" cy="1260000"/>
          </a:xfrm>
          <a:prstGeom prst="rect">
            <a:avLst/>
          </a:prstGeom>
          <a:ln>
            <a:solidFill>
              <a:schemeClr val="tx1"/>
            </a:solidFill>
          </a:ln>
        </p:spPr>
      </p:pic>
      <p:pic>
        <p:nvPicPr>
          <p:cNvPr id="22" name="Picture 21" descr="A close-up of a person smiling&#10;&#10;Description automatically generated">
            <a:extLst>
              <a:ext uri="{FF2B5EF4-FFF2-40B4-BE49-F238E27FC236}">
                <a16:creationId xmlns:a16="http://schemas.microsoft.com/office/drawing/2014/main" id="{2366E067-82EF-B086-080D-40302AC3A059}"/>
              </a:ext>
            </a:extLst>
          </p:cNvPr>
          <p:cNvPicPr>
            <a:picLocks noChangeAspect="1"/>
          </p:cNvPicPr>
          <p:nvPr/>
        </p:nvPicPr>
        <p:blipFill>
          <a:blip r:embed="rId7"/>
          <a:stretch>
            <a:fillRect/>
          </a:stretch>
        </p:blipFill>
        <p:spPr>
          <a:xfrm>
            <a:off x="4529946" y="3787287"/>
            <a:ext cx="1260000" cy="1260000"/>
          </a:xfrm>
          <a:prstGeom prst="rect">
            <a:avLst/>
          </a:prstGeom>
          <a:ln>
            <a:solidFill>
              <a:schemeClr val="tx1"/>
            </a:solidFill>
          </a:ln>
        </p:spPr>
      </p:pic>
      <p:pic>
        <p:nvPicPr>
          <p:cNvPr id="24" name="Picture 23" descr="A person smiling at camera&#10;&#10;Description automatically generated">
            <a:extLst>
              <a:ext uri="{FF2B5EF4-FFF2-40B4-BE49-F238E27FC236}">
                <a16:creationId xmlns:a16="http://schemas.microsoft.com/office/drawing/2014/main" id="{24D5418E-9F84-6BA5-7A2D-4FC8504CB854}"/>
              </a:ext>
            </a:extLst>
          </p:cNvPr>
          <p:cNvPicPr>
            <a:picLocks noChangeAspect="1"/>
          </p:cNvPicPr>
          <p:nvPr/>
        </p:nvPicPr>
        <p:blipFill>
          <a:blip r:embed="rId8"/>
          <a:stretch>
            <a:fillRect/>
          </a:stretch>
        </p:blipFill>
        <p:spPr>
          <a:xfrm>
            <a:off x="8419613" y="3787287"/>
            <a:ext cx="1260000" cy="1260000"/>
          </a:xfrm>
          <a:prstGeom prst="rect">
            <a:avLst/>
          </a:prstGeom>
          <a:ln>
            <a:solidFill>
              <a:schemeClr val="tx1"/>
            </a:solidFill>
          </a:ln>
        </p:spPr>
      </p:pic>
      <p:pic>
        <p:nvPicPr>
          <p:cNvPr id="26" name="Picture 25" descr="A person in a red shirt&#10;&#10;Description automatically generated">
            <a:extLst>
              <a:ext uri="{FF2B5EF4-FFF2-40B4-BE49-F238E27FC236}">
                <a16:creationId xmlns:a16="http://schemas.microsoft.com/office/drawing/2014/main" id="{FEE2E703-4110-A073-EE67-CA9EC6EB8AAD}"/>
              </a:ext>
            </a:extLst>
          </p:cNvPr>
          <p:cNvPicPr>
            <a:picLocks noChangeAspect="1"/>
          </p:cNvPicPr>
          <p:nvPr/>
        </p:nvPicPr>
        <p:blipFill>
          <a:blip r:embed="rId9"/>
          <a:stretch>
            <a:fillRect/>
          </a:stretch>
        </p:blipFill>
        <p:spPr>
          <a:xfrm>
            <a:off x="10364446" y="3787287"/>
            <a:ext cx="1260000" cy="1260000"/>
          </a:xfrm>
          <a:prstGeom prst="rect">
            <a:avLst/>
          </a:prstGeom>
          <a:ln>
            <a:solidFill>
              <a:schemeClr val="tx1"/>
            </a:solidFill>
          </a:ln>
        </p:spPr>
      </p:pic>
      <p:pic>
        <p:nvPicPr>
          <p:cNvPr id="1026" name="Picture 2" descr="Profile photo of Maire Fiona Jung, PhD">
            <a:extLst>
              <a:ext uri="{FF2B5EF4-FFF2-40B4-BE49-F238E27FC236}">
                <a16:creationId xmlns:a16="http://schemas.microsoft.com/office/drawing/2014/main" id="{1EB9D19F-DAD6-990B-8868-B76FA7A655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22621" y="1152125"/>
            <a:ext cx="2100000" cy="21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862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A4394A8-F575-B8A2-0E2B-DA12A638D560}"/>
              </a:ext>
            </a:extLst>
          </p:cNvPr>
          <p:cNvSpPr/>
          <p:nvPr/>
        </p:nvSpPr>
        <p:spPr>
          <a:xfrm>
            <a:off x="0" y="1075766"/>
            <a:ext cx="12192000" cy="5157926"/>
          </a:xfrm>
          <a:prstGeom prst="rect">
            <a:avLst/>
          </a:prstGeom>
          <a:gradFill flip="none" rotWithShape="1">
            <a:gsLst>
              <a:gs pos="61000">
                <a:schemeClr val="bg1"/>
              </a:gs>
              <a:gs pos="99000">
                <a:schemeClr val="tx2">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siRNA Clinical Success Enabled by Foundational Investments in Chemistry</a:t>
            </a:r>
          </a:p>
        </p:txBody>
      </p:sp>
      <p:graphicFrame>
        <p:nvGraphicFramePr>
          <p:cNvPr id="4" name="Diagram 3">
            <a:extLst>
              <a:ext uri="{FF2B5EF4-FFF2-40B4-BE49-F238E27FC236}">
                <a16:creationId xmlns:a16="http://schemas.microsoft.com/office/drawing/2014/main" id="{D760673E-8546-2CDB-EE6C-6EE02B7CF484}"/>
              </a:ext>
            </a:extLst>
          </p:cNvPr>
          <p:cNvGraphicFramePr/>
          <p:nvPr/>
        </p:nvGraphicFramePr>
        <p:xfrm>
          <a:off x="2486551" y="1220957"/>
          <a:ext cx="7248634" cy="4832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Atom with solid fill">
            <a:extLst>
              <a:ext uri="{FF2B5EF4-FFF2-40B4-BE49-F238E27FC236}">
                <a16:creationId xmlns:a16="http://schemas.microsoft.com/office/drawing/2014/main" id="{78A6E356-AD0A-4B16-0451-027B9BB689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7189" y="1359180"/>
            <a:ext cx="617621" cy="617621"/>
          </a:xfrm>
          <a:prstGeom prst="rect">
            <a:avLst/>
          </a:prstGeom>
        </p:spPr>
      </p:pic>
      <p:pic>
        <p:nvPicPr>
          <p:cNvPr id="10" name="Graphic 9" descr="Rocket with solid fill">
            <a:extLst>
              <a:ext uri="{FF2B5EF4-FFF2-40B4-BE49-F238E27FC236}">
                <a16:creationId xmlns:a16="http://schemas.microsoft.com/office/drawing/2014/main" id="{14C3B281-9CB2-07A1-38DE-DCBBF0A7C9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02768" y="4359053"/>
            <a:ext cx="621631" cy="621631"/>
          </a:xfrm>
          <a:prstGeom prst="rect">
            <a:avLst/>
          </a:prstGeom>
        </p:spPr>
      </p:pic>
      <p:pic>
        <p:nvPicPr>
          <p:cNvPr id="21" name="Graphic 20" descr="Drawing compass with solid fill">
            <a:extLst>
              <a:ext uri="{FF2B5EF4-FFF2-40B4-BE49-F238E27FC236}">
                <a16:creationId xmlns:a16="http://schemas.microsoft.com/office/drawing/2014/main" id="{E8C064D1-C153-58D6-FC11-8C84A3AE68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5731" y="4390315"/>
            <a:ext cx="590369" cy="590369"/>
          </a:xfrm>
          <a:prstGeom prst="rect">
            <a:avLst/>
          </a:prstGeom>
        </p:spPr>
      </p:pic>
      <p:pic>
        <p:nvPicPr>
          <p:cNvPr id="28" name="Picture 27">
            <a:extLst>
              <a:ext uri="{FF2B5EF4-FFF2-40B4-BE49-F238E27FC236}">
                <a16:creationId xmlns:a16="http://schemas.microsoft.com/office/drawing/2014/main" id="{4FB9C318-1196-7746-A555-2D679BB8F72C}"/>
              </a:ext>
            </a:extLst>
          </p:cNvPr>
          <p:cNvPicPr>
            <a:picLocks noChangeAspect="1"/>
          </p:cNvPicPr>
          <p:nvPr/>
        </p:nvPicPr>
        <p:blipFill>
          <a:blip r:embed="rId14"/>
          <a:stretch>
            <a:fillRect/>
          </a:stretch>
        </p:blipFill>
        <p:spPr>
          <a:xfrm>
            <a:off x="5112924" y="2753180"/>
            <a:ext cx="1995888" cy="2212636"/>
          </a:xfrm>
          <a:prstGeom prst="rect">
            <a:avLst/>
          </a:prstGeom>
        </p:spPr>
      </p:pic>
    </p:spTree>
    <p:extLst>
      <p:ext uri="{BB962C8B-B14F-4D97-AF65-F5344CB8AC3E}">
        <p14:creationId xmlns:p14="http://schemas.microsoft.com/office/powerpoint/2010/main" val="3576433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RNA Chemical Modifications Have Unlocked Clinical Efficacy</a:t>
            </a:r>
          </a:p>
        </p:txBody>
      </p:sp>
      <p:sp>
        <p:nvSpPr>
          <p:cNvPr id="7" name="TextBox 6">
            <a:extLst>
              <a:ext uri="{FF2B5EF4-FFF2-40B4-BE49-F238E27FC236}">
                <a16:creationId xmlns:a16="http://schemas.microsoft.com/office/drawing/2014/main" id="{BD52F181-C7A6-4883-1CEE-5EF292FF5F50}"/>
              </a:ext>
            </a:extLst>
          </p:cNvPr>
          <p:cNvSpPr txBox="1"/>
          <p:nvPr/>
        </p:nvSpPr>
        <p:spPr>
          <a:xfrm>
            <a:off x="1782384" y="1137498"/>
            <a:ext cx="915558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03838"/>
                </a:solidFill>
                <a:effectLst/>
                <a:uLnTx/>
                <a:uFillTx/>
                <a:latin typeface="Avenir Book" panose="02000503020000020003" pitchFamily="2" charset="0"/>
                <a:ea typeface="+mn-ea"/>
                <a:cs typeface="+mn-cs"/>
              </a:rPr>
              <a:t>“</a:t>
            </a:r>
            <a:r>
              <a:rPr kumimoji="0" lang="en-US" sz="1600" b="0" i="0" u="sng" strike="noStrike" kern="1200" cap="none" spc="0" normalizeH="0" baseline="0" noProof="0">
                <a:ln>
                  <a:noFill/>
                </a:ln>
                <a:solidFill>
                  <a:srgbClr val="403838"/>
                </a:solidFill>
                <a:effectLst/>
                <a:uLnTx/>
                <a:uFillTx/>
                <a:latin typeface="Avenir Book" panose="02000503020000020003" pitchFamily="2" charset="0"/>
                <a:ea typeface="+mn-ea"/>
                <a:cs typeface="+mn-cs"/>
              </a:rPr>
              <a:t>All 18 nucleic acid therapeutics that have reached the market to date</a:t>
            </a:r>
            <a:r>
              <a:rPr kumimoji="0" lang="en-US" sz="1600" b="0" i="0" u="none" strike="noStrike" kern="1200" cap="none" spc="0" normalizeH="0" baseline="0" noProof="0">
                <a:ln>
                  <a:noFill/>
                </a:ln>
                <a:solidFill>
                  <a:srgbClr val="403838"/>
                </a:solidFill>
                <a:effectLst/>
                <a:uLnTx/>
                <a:uFillTx/>
                <a:latin typeface="Avenir Book" panose="02000503020000020003" pitchFamily="2" charset="0"/>
                <a:ea typeface="+mn-ea"/>
                <a:cs typeface="+mn-cs"/>
              </a:rPr>
              <a:t>, including the [</a:t>
            </a:r>
            <a:r>
              <a:rPr kumimoji="0" lang="en-US" sz="1600" b="0" i="0" u="none" strike="sngStrike" kern="1200" cap="none" spc="0" normalizeH="0" baseline="0" noProof="0">
                <a:ln>
                  <a:noFill/>
                </a:ln>
                <a:solidFill>
                  <a:srgbClr val="403838"/>
                </a:solidFill>
                <a:effectLst/>
                <a:uLnTx/>
                <a:uFillTx/>
                <a:latin typeface="Avenir Book" panose="02000503020000020003" pitchFamily="2" charset="0"/>
                <a:ea typeface="+mn-ea"/>
                <a:cs typeface="+mn-cs"/>
              </a:rPr>
              <a:t>five</a:t>
            </a:r>
            <a:r>
              <a:rPr kumimoji="0" lang="en-US" sz="1600" b="0" i="0" u="none" strike="noStrike" kern="1200" cap="none" spc="0" normalizeH="0" baseline="0" noProof="0">
                <a:ln>
                  <a:noFill/>
                </a:ln>
                <a:solidFill>
                  <a:srgbClr val="403838"/>
                </a:solidFill>
                <a:effectLst/>
                <a:uLnTx/>
                <a:uFillTx/>
                <a:latin typeface="Avenir Book" panose="02000503020000020003" pitchFamily="2" charset="0"/>
                <a:ea typeface="+mn-ea"/>
                <a:cs typeface="+mn-cs"/>
              </a:rPr>
              <a:t> siRNAs], four antisense oligonucleotides, five splice site switching oligonucleotides, an anti-VEGF aptamer, an HBV vaccine adjuvant, and the two COVID-19 mRNA vaccines </a:t>
            </a:r>
            <a:r>
              <a:rPr kumimoji="0" lang="en-US" sz="1600" b="0" i="0" u="sng" strike="noStrike" kern="1200" cap="none" spc="0" normalizeH="0" baseline="0" noProof="0">
                <a:ln>
                  <a:noFill/>
                </a:ln>
                <a:solidFill>
                  <a:srgbClr val="403838"/>
                </a:solidFill>
                <a:effectLst/>
                <a:uLnTx/>
                <a:uFillTx/>
                <a:latin typeface="Avenir Book" panose="02000503020000020003" pitchFamily="2" charset="0"/>
                <a:ea typeface="+mn-ea"/>
                <a:cs typeface="+mn-cs"/>
              </a:rPr>
              <a:t>have chemical modifications</a:t>
            </a:r>
            <a:r>
              <a:rPr kumimoji="0" lang="en-US" sz="1600" b="0" i="0" u="none" strike="noStrike" kern="1200" cap="none" spc="0" normalizeH="0" baseline="0" noProof="0">
                <a:ln>
                  <a:noFill/>
                </a:ln>
                <a:solidFill>
                  <a:srgbClr val="403838"/>
                </a:solidFill>
                <a:effectLst/>
                <a:uLnTx/>
                <a:uFillTx/>
                <a:latin typeface="Avenir Book" panose="02000503020000020003" pitchFamily="2" charset="0"/>
                <a:ea typeface="+mn-ea"/>
                <a:cs typeface="+mn-cs"/>
              </a:rPr>
              <a:t>.”</a:t>
            </a:r>
            <a:endParaRPr kumimoji="0" lang="en-US" sz="16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8" name="TextBox 7">
            <a:extLst>
              <a:ext uri="{FF2B5EF4-FFF2-40B4-BE49-F238E27FC236}">
                <a16:creationId xmlns:a16="http://schemas.microsoft.com/office/drawing/2014/main" id="{053234DE-3657-2AF0-A230-8463E2BFD461}"/>
              </a:ext>
            </a:extLst>
          </p:cNvPr>
          <p:cNvSpPr txBox="1"/>
          <p:nvPr/>
        </p:nvSpPr>
        <p:spPr>
          <a:xfrm>
            <a:off x="10481169" y="1693226"/>
            <a:ext cx="136768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Egli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RNA</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pic>
        <p:nvPicPr>
          <p:cNvPr id="13" name="Picture 12">
            <a:extLst>
              <a:ext uri="{FF2B5EF4-FFF2-40B4-BE49-F238E27FC236}">
                <a16:creationId xmlns:a16="http://schemas.microsoft.com/office/drawing/2014/main" id="{AC5B27E8-ACF3-FA4F-3F3A-128A92FBB90A}"/>
              </a:ext>
            </a:extLst>
          </p:cNvPr>
          <p:cNvPicPr>
            <a:picLocks noChangeAspect="1"/>
          </p:cNvPicPr>
          <p:nvPr/>
        </p:nvPicPr>
        <p:blipFill>
          <a:blip r:embed="rId3"/>
          <a:stretch>
            <a:fillRect/>
          </a:stretch>
        </p:blipFill>
        <p:spPr>
          <a:xfrm>
            <a:off x="343149" y="1460787"/>
            <a:ext cx="2128274" cy="4524250"/>
          </a:xfrm>
          <a:prstGeom prst="rect">
            <a:avLst/>
          </a:prstGeom>
        </p:spPr>
      </p:pic>
      <p:pic>
        <p:nvPicPr>
          <p:cNvPr id="14" name="Picture 13">
            <a:extLst>
              <a:ext uri="{FF2B5EF4-FFF2-40B4-BE49-F238E27FC236}">
                <a16:creationId xmlns:a16="http://schemas.microsoft.com/office/drawing/2014/main" id="{76796A8B-68CE-630B-F30F-E1192CFC0C4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4117" b="1728"/>
          <a:stretch/>
        </p:blipFill>
        <p:spPr>
          <a:xfrm>
            <a:off x="2819776" y="2765851"/>
            <a:ext cx="4419600" cy="1040320"/>
          </a:xfrm>
          <a:prstGeom prst="rect">
            <a:avLst/>
          </a:prstGeom>
        </p:spPr>
      </p:pic>
      <p:pic>
        <p:nvPicPr>
          <p:cNvPr id="15" name="Picture 14">
            <a:extLst>
              <a:ext uri="{FF2B5EF4-FFF2-40B4-BE49-F238E27FC236}">
                <a16:creationId xmlns:a16="http://schemas.microsoft.com/office/drawing/2014/main" id="{3661AC1F-6395-0E8E-7BE1-83A54078B52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895976" y="3787646"/>
            <a:ext cx="4343400" cy="1143000"/>
          </a:xfrm>
          <a:prstGeom prst="rect">
            <a:avLst/>
          </a:prstGeom>
        </p:spPr>
      </p:pic>
      <p:pic>
        <p:nvPicPr>
          <p:cNvPr id="16" name="Picture 15">
            <a:extLst>
              <a:ext uri="{FF2B5EF4-FFF2-40B4-BE49-F238E27FC236}">
                <a16:creationId xmlns:a16="http://schemas.microsoft.com/office/drawing/2014/main" id="{87BF9455-493A-582F-D7EB-64A6D075453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870576" y="4908070"/>
            <a:ext cx="4368800" cy="1155700"/>
          </a:xfrm>
          <a:prstGeom prst="rect">
            <a:avLst/>
          </a:prstGeom>
        </p:spPr>
      </p:pic>
      <p:pic>
        <p:nvPicPr>
          <p:cNvPr id="17" name="Picture 16">
            <a:extLst>
              <a:ext uri="{FF2B5EF4-FFF2-40B4-BE49-F238E27FC236}">
                <a16:creationId xmlns:a16="http://schemas.microsoft.com/office/drawing/2014/main" id="{1F7FF7E7-0DAD-BAB6-7E39-1AB352C2C41D}"/>
              </a:ext>
            </a:extLst>
          </p:cNvPr>
          <p:cNvPicPr>
            <a:picLocks noChangeAspect="1"/>
          </p:cNvPicPr>
          <p:nvPr/>
        </p:nvPicPr>
        <p:blipFill rotWithShape="1">
          <a:blip r:embed="rId10"/>
          <a:srcRect t="18748"/>
          <a:stretch/>
        </p:blipFill>
        <p:spPr>
          <a:xfrm>
            <a:off x="7671526" y="2648296"/>
            <a:ext cx="3638887" cy="3170919"/>
          </a:xfrm>
          <a:prstGeom prst="rect">
            <a:avLst/>
          </a:prstGeom>
        </p:spPr>
      </p:pic>
      <p:sp>
        <p:nvSpPr>
          <p:cNvPr id="18" name="Rectangle 17">
            <a:extLst>
              <a:ext uri="{FF2B5EF4-FFF2-40B4-BE49-F238E27FC236}">
                <a16:creationId xmlns:a16="http://schemas.microsoft.com/office/drawing/2014/main" id="{E8BB2E4B-42BD-08D9-EBE8-0915E4123A13}"/>
              </a:ext>
            </a:extLst>
          </p:cNvPr>
          <p:cNvSpPr/>
          <p:nvPr/>
        </p:nvSpPr>
        <p:spPr>
          <a:xfrm>
            <a:off x="2981685" y="3787646"/>
            <a:ext cx="276578" cy="268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0FBDF7C-3E4C-3F5E-B59E-E0E47ED68089}"/>
              </a:ext>
            </a:extLst>
          </p:cNvPr>
          <p:cNvSpPr/>
          <p:nvPr/>
        </p:nvSpPr>
        <p:spPr>
          <a:xfrm>
            <a:off x="3006941" y="4939015"/>
            <a:ext cx="276578" cy="237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7EDEAD0-21F1-E08F-5206-6594009092B8}"/>
              </a:ext>
            </a:extLst>
          </p:cNvPr>
          <p:cNvSpPr txBox="1"/>
          <p:nvPr/>
        </p:nvSpPr>
        <p:spPr>
          <a:xfrm>
            <a:off x="3253390" y="2188006"/>
            <a:ext cx="3853542" cy="510778"/>
          </a:xfrm>
          <a:prstGeom prst="roundRect">
            <a:avLst/>
          </a:prstGeom>
          <a:solidFill>
            <a:srgbClr val="F2F9FA"/>
          </a:solidFill>
          <a:ln w="19050">
            <a:solidFill>
              <a:srgbClr val="057B86"/>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 Modifications Improve siRNA Exposure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Regardless of Conjugate</a:t>
            </a:r>
          </a:p>
        </p:txBody>
      </p:sp>
      <p:sp>
        <p:nvSpPr>
          <p:cNvPr id="21" name="TextBox 20">
            <a:extLst>
              <a:ext uri="{FF2B5EF4-FFF2-40B4-BE49-F238E27FC236}">
                <a16:creationId xmlns:a16="http://schemas.microsoft.com/office/drawing/2014/main" id="{9BF7DB9A-C2F8-DE12-8978-E9FA7F50D8ED}"/>
              </a:ext>
            </a:extLst>
          </p:cNvPr>
          <p:cNvSpPr txBox="1"/>
          <p:nvPr/>
        </p:nvSpPr>
        <p:spPr>
          <a:xfrm>
            <a:off x="8131672" y="2290162"/>
            <a:ext cx="2996532" cy="306467"/>
          </a:xfrm>
          <a:prstGeom prst="roundRect">
            <a:avLst/>
          </a:prstGeom>
          <a:solidFill>
            <a:srgbClr val="F2F9FA"/>
          </a:solidFill>
          <a:ln w="19050">
            <a:solidFill>
              <a:srgbClr val="057B86"/>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 Modifications Improve siRNA Potency</a:t>
            </a:r>
          </a:p>
        </p:txBody>
      </p:sp>
      <p:sp>
        <p:nvSpPr>
          <p:cNvPr id="22" name="TextBox 21">
            <a:extLst>
              <a:ext uri="{FF2B5EF4-FFF2-40B4-BE49-F238E27FC236}">
                <a16:creationId xmlns:a16="http://schemas.microsoft.com/office/drawing/2014/main" id="{C82AEEC8-DBA0-17CF-CC30-40302C63EE33}"/>
              </a:ext>
            </a:extLst>
          </p:cNvPr>
          <p:cNvSpPr txBox="1"/>
          <p:nvPr/>
        </p:nvSpPr>
        <p:spPr>
          <a:xfrm>
            <a:off x="9490970" y="5830996"/>
            <a:ext cx="160172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Hassler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2018</a:t>
            </a:r>
          </a:p>
        </p:txBody>
      </p:sp>
      <p:sp>
        <p:nvSpPr>
          <p:cNvPr id="4" name="TextBox 3">
            <a:extLst>
              <a:ext uri="{FF2B5EF4-FFF2-40B4-BE49-F238E27FC236}">
                <a16:creationId xmlns:a16="http://schemas.microsoft.com/office/drawing/2014/main" id="{2390EE8E-E9B1-857C-B1A8-C15BD3AAAAF0}"/>
              </a:ext>
            </a:extLst>
          </p:cNvPr>
          <p:cNvSpPr txBox="1"/>
          <p:nvPr/>
        </p:nvSpPr>
        <p:spPr>
          <a:xfrm>
            <a:off x="9634696" y="829986"/>
            <a:ext cx="5132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0000"/>
                </a:solidFill>
                <a:effectLst/>
                <a:uLnTx/>
                <a:uFillTx/>
                <a:latin typeface="Avenir Book" panose="02000503020000020003" pitchFamily="2" charset="0"/>
                <a:ea typeface="+mn-ea"/>
                <a:cs typeface="+mn-cs"/>
              </a:rPr>
              <a:t>six!</a:t>
            </a:r>
          </a:p>
        </p:txBody>
      </p:sp>
    </p:spTree>
    <p:extLst>
      <p:ext uri="{BB962C8B-B14F-4D97-AF65-F5344CB8AC3E}">
        <p14:creationId xmlns:p14="http://schemas.microsoft.com/office/powerpoint/2010/main" val="400930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99DE2AC-86E6-5C58-FD1C-194B378040E5}"/>
              </a:ext>
            </a:extLst>
          </p:cNvPr>
          <p:cNvSpPr/>
          <p:nvPr/>
        </p:nvSpPr>
        <p:spPr>
          <a:xfrm rot="10800000">
            <a:off x="3834060" y="1082237"/>
            <a:ext cx="8357940" cy="1259311"/>
          </a:xfrm>
          <a:prstGeom prst="rect">
            <a:avLst/>
          </a:prstGeom>
          <a:gradFill flip="none" rotWithShape="1">
            <a:gsLst>
              <a:gs pos="0">
                <a:srgbClr val="B88586">
                  <a:alpha val="4706"/>
                </a:srgb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0F667E0-1F35-A97A-D43E-94C589752DAE}"/>
              </a:ext>
            </a:extLst>
          </p:cNvPr>
          <p:cNvSpPr/>
          <p:nvPr/>
        </p:nvSpPr>
        <p:spPr>
          <a:xfrm rot="10800000">
            <a:off x="3834060" y="2333878"/>
            <a:ext cx="8357940" cy="3883727"/>
          </a:xfrm>
          <a:prstGeom prst="rect">
            <a:avLst/>
          </a:prstGeom>
          <a:gradFill flip="none" rotWithShape="1">
            <a:gsLst>
              <a:gs pos="0">
                <a:schemeClr val="accent6">
                  <a:lumMod val="20000"/>
                  <a:lumOff val="8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671831E-32ED-ACDB-592E-E33FD5A0B24F}"/>
              </a:ext>
            </a:extLst>
          </p:cNvPr>
          <p:cNvSpPr/>
          <p:nvPr/>
        </p:nvSpPr>
        <p:spPr>
          <a:xfrm>
            <a:off x="0" y="1082238"/>
            <a:ext cx="3860800" cy="5128323"/>
          </a:xfrm>
          <a:prstGeom prst="rect">
            <a:avLst/>
          </a:prstGeom>
          <a:gradFill flip="none" rotWithShape="1">
            <a:gsLst>
              <a:gs pos="0">
                <a:srgbClr val="C898CC">
                  <a:alpha val="4706"/>
                </a:srgb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siRNA Chemical Optimization on an Atomic Scale*</a:t>
            </a:r>
          </a:p>
        </p:txBody>
      </p:sp>
      <p:pic>
        <p:nvPicPr>
          <p:cNvPr id="6" name="Picture 5">
            <a:extLst>
              <a:ext uri="{FF2B5EF4-FFF2-40B4-BE49-F238E27FC236}">
                <a16:creationId xmlns:a16="http://schemas.microsoft.com/office/drawing/2014/main" id="{0A3436AB-F4B5-BA49-EFA6-D1A159543834}"/>
              </a:ext>
            </a:extLst>
          </p:cNvPr>
          <p:cNvPicPr>
            <a:picLocks noChangeAspect="1"/>
          </p:cNvPicPr>
          <p:nvPr/>
        </p:nvPicPr>
        <p:blipFill>
          <a:blip r:embed="rId3"/>
          <a:stretch>
            <a:fillRect/>
          </a:stretch>
        </p:blipFill>
        <p:spPr>
          <a:xfrm>
            <a:off x="6725707" y="1215411"/>
            <a:ext cx="698500" cy="825500"/>
          </a:xfrm>
          <a:prstGeom prst="rect">
            <a:avLst/>
          </a:prstGeom>
        </p:spPr>
      </p:pic>
      <p:pic>
        <p:nvPicPr>
          <p:cNvPr id="7" name="Picture 6">
            <a:extLst>
              <a:ext uri="{FF2B5EF4-FFF2-40B4-BE49-F238E27FC236}">
                <a16:creationId xmlns:a16="http://schemas.microsoft.com/office/drawing/2014/main" id="{28429307-39A1-4DF3-FB95-7DBA8AE6CD0B}"/>
              </a:ext>
            </a:extLst>
          </p:cNvPr>
          <p:cNvPicPr>
            <a:picLocks noChangeAspect="1"/>
          </p:cNvPicPr>
          <p:nvPr/>
        </p:nvPicPr>
        <p:blipFill>
          <a:blip r:embed="rId4"/>
          <a:stretch>
            <a:fillRect/>
          </a:stretch>
        </p:blipFill>
        <p:spPr>
          <a:xfrm>
            <a:off x="8459585" y="1183661"/>
            <a:ext cx="622300" cy="850900"/>
          </a:xfrm>
          <a:prstGeom prst="rect">
            <a:avLst/>
          </a:prstGeom>
        </p:spPr>
      </p:pic>
      <p:pic>
        <p:nvPicPr>
          <p:cNvPr id="12" name="Picture 11">
            <a:extLst>
              <a:ext uri="{FF2B5EF4-FFF2-40B4-BE49-F238E27FC236}">
                <a16:creationId xmlns:a16="http://schemas.microsoft.com/office/drawing/2014/main" id="{D873374E-960D-68E0-E311-E97855C9E3A5}"/>
              </a:ext>
            </a:extLst>
          </p:cNvPr>
          <p:cNvPicPr>
            <a:picLocks noChangeAspect="1"/>
          </p:cNvPicPr>
          <p:nvPr/>
        </p:nvPicPr>
        <p:blipFill>
          <a:blip r:embed="rId5"/>
          <a:stretch>
            <a:fillRect/>
          </a:stretch>
        </p:blipFill>
        <p:spPr>
          <a:xfrm>
            <a:off x="11460450" y="1676663"/>
            <a:ext cx="254000" cy="317500"/>
          </a:xfrm>
          <a:prstGeom prst="rect">
            <a:avLst/>
          </a:prstGeom>
        </p:spPr>
      </p:pic>
      <p:sp>
        <p:nvSpPr>
          <p:cNvPr id="24" name="TextBox 23">
            <a:extLst>
              <a:ext uri="{FF2B5EF4-FFF2-40B4-BE49-F238E27FC236}">
                <a16:creationId xmlns:a16="http://schemas.microsoft.com/office/drawing/2014/main" id="{ABE14367-E6DF-A8AF-5E10-8D9900EDCE33}"/>
              </a:ext>
            </a:extLst>
          </p:cNvPr>
          <p:cNvSpPr txBox="1"/>
          <p:nvPr/>
        </p:nvSpPr>
        <p:spPr>
          <a:xfrm>
            <a:off x="734336" y="3046546"/>
            <a:ext cx="150714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Phosphorothioate</a:t>
            </a:r>
          </a:p>
        </p:txBody>
      </p:sp>
      <p:sp>
        <p:nvSpPr>
          <p:cNvPr id="25" name="TextBox 24">
            <a:extLst>
              <a:ext uri="{FF2B5EF4-FFF2-40B4-BE49-F238E27FC236}">
                <a16:creationId xmlns:a16="http://schemas.microsoft.com/office/drawing/2014/main" id="{41908051-3693-EDE5-BE41-755A5EEB6A4C}"/>
              </a:ext>
            </a:extLst>
          </p:cNvPr>
          <p:cNvSpPr txBox="1"/>
          <p:nvPr/>
        </p:nvSpPr>
        <p:spPr>
          <a:xfrm>
            <a:off x="1452197" y="4251078"/>
            <a:ext cx="13115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Phosphorodithioate</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26" name="TextBox 25">
            <a:extLst>
              <a:ext uri="{FF2B5EF4-FFF2-40B4-BE49-F238E27FC236}">
                <a16:creationId xmlns:a16="http://schemas.microsoft.com/office/drawing/2014/main" id="{7CB7F31B-2FC7-6CBD-B188-053899EEBBB8}"/>
              </a:ext>
            </a:extLst>
          </p:cNvPr>
          <p:cNvSpPr txBox="1"/>
          <p:nvPr/>
        </p:nvSpPr>
        <p:spPr>
          <a:xfrm>
            <a:off x="487889" y="4251078"/>
            <a:ext cx="82105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Mesyl</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27" name="TextBox 26">
            <a:extLst>
              <a:ext uri="{FF2B5EF4-FFF2-40B4-BE49-F238E27FC236}">
                <a16:creationId xmlns:a16="http://schemas.microsoft.com/office/drawing/2014/main" id="{8E334547-8244-EDB5-3E1F-1C3DE1D64BC7}"/>
              </a:ext>
            </a:extLst>
          </p:cNvPr>
          <p:cNvSpPr txBox="1"/>
          <p:nvPr/>
        </p:nvSpPr>
        <p:spPr>
          <a:xfrm>
            <a:off x="159870" y="5583333"/>
            <a:ext cx="169148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Phosphorylguanidine</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30" name="TextBox 29">
            <a:extLst>
              <a:ext uri="{FF2B5EF4-FFF2-40B4-BE49-F238E27FC236}">
                <a16:creationId xmlns:a16="http://schemas.microsoft.com/office/drawing/2014/main" id="{646839C9-8985-3405-972E-F8720B205350}"/>
              </a:ext>
            </a:extLst>
          </p:cNvPr>
          <p:cNvSpPr txBox="1"/>
          <p:nvPr/>
        </p:nvSpPr>
        <p:spPr>
          <a:xfrm>
            <a:off x="1964326" y="5583333"/>
            <a:ext cx="139814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E</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Vinylphosphonate</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28" name="Picture 27">
            <a:extLst>
              <a:ext uri="{FF2B5EF4-FFF2-40B4-BE49-F238E27FC236}">
                <a16:creationId xmlns:a16="http://schemas.microsoft.com/office/drawing/2014/main" id="{064CE61B-5DEC-37AB-3563-27B246BD3B2F}"/>
              </a:ext>
            </a:extLst>
          </p:cNvPr>
          <p:cNvPicPr>
            <a:picLocks noChangeAspect="1"/>
          </p:cNvPicPr>
          <p:nvPr/>
        </p:nvPicPr>
        <p:blipFill>
          <a:blip r:embed="rId6"/>
          <a:stretch>
            <a:fillRect/>
          </a:stretch>
        </p:blipFill>
        <p:spPr>
          <a:xfrm>
            <a:off x="2825020" y="1449789"/>
            <a:ext cx="2035912" cy="4524250"/>
          </a:xfrm>
          <a:prstGeom prst="rect">
            <a:avLst/>
          </a:prstGeom>
        </p:spPr>
      </p:pic>
      <p:pic>
        <p:nvPicPr>
          <p:cNvPr id="33" name="Picture 32">
            <a:extLst>
              <a:ext uri="{FF2B5EF4-FFF2-40B4-BE49-F238E27FC236}">
                <a16:creationId xmlns:a16="http://schemas.microsoft.com/office/drawing/2014/main" id="{5EBF75F7-A589-5E47-B420-790251E5AAE2}"/>
              </a:ext>
            </a:extLst>
          </p:cNvPr>
          <p:cNvPicPr>
            <a:picLocks noChangeAspect="1"/>
          </p:cNvPicPr>
          <p:nvPr/>
        </p:nvPicPr>
        <p:blipFill>
          <a:blip r:embed="rId7"/>
          <a:stretch>
            <a:fillRect/>
          </a:stretch>
        </p:blipFill>
        <p:spPr>
          <a:xfrm>
            <a:off x="1074919" y="2264403"/>
            <a:ext cx="654207" cy="835158"/>
          </a:xfrm>
          <a:prstGeom prst="rect">
            <a:avLst/>
          </a:prstGeom>
        </p:spPr>
      </p:pic>
      <p:pic>
        <p:nvPicPr>
          <p:cNvPr id="36" name="Picture 35">
            <a:extLst>
              <a:ext uri="{FF2B5EF4-FFF2-40B4-BE49-F238E27FC236}">
                <a16:creationId xmlns:a16="http://schemas.microsoft.com/office/drawing/2014/main" id="{47AB14A8-0969-BADB-0BBE-8B948E9505A5}"/>
              </a:ext>
            </a:extLst>
          </p:cNvPr>
          <p:cNvPicPr>
            <a:picLocks noChangeAspect="1"/>
          </p:cNvPicPr>
          <p:nvPr/>
        </p:nvPicPr>
        <p:blipFill>
          <a:blip r:embed="rId8"/>
          <a:stretch>
            <a:fillRect/>
          </a:stretch>
        </p:blipFill>
        <p:spPr>
          <a:xfrm>
            <a:off x="1796343" y="3518266"/>
            <a:ext cx="596900" cy="774700"/>
          </a:xfrm>
          <a:prstGeom prst="rect">
            <a:avLst/>
          </a:prstGeom>
        </p:spPr>
      </p:pic>
      <p:pic>
        <p:nvPicPr>
          <p:cNvPr id="37" name="Picture 36">
            <a:extLst>
              <a:ext uri="{FF2B5EF4-FFF2-40B4-BE49-F238E27FC236}">
                <a16:creationId xmlns:a16="http://schemas.microsoft.com/office/drawing/2014/main" id="{EF119046-BBBE-0CE1-8C39-92D6311E227A}"/>
              </a:ext>
            </a:extLst>
          </p:cNvPr>
          <p:cNvPicPr>
            <a:picLocks noChangeAspect="1"/>
          </p:cNvPicPr>
          <p:nvPr/>
        </p:nvPicPr>
        <p:blipFill>
          <a:blip r:embed="rId9"/>
          <a:stretch>
            <a:fillRect/>
          </a:stretch>
        </p:blipFill>
        <p:spPr>
          <a:xfrm>
            <a:off x="365332" y="3518266"/>
            <a:ext cx="863600" cy="774700"/>
          </a:xfrm>
          <a:prstGeom prst="rect">
            <a:avLst/>
          </a:prstGeom>
        </p:spPr>
      </p:pic>
      <p:pic>
        <p:nvPicPr>
          <p:cNvPr id="38" name="Picture 37">
            <a:extLst>
              <a:ext uri="{FF2B5EF4-FFF2-40B4-BE49-F238E27FC236}">
                <a16:creationId xmlns:a16="http://schemas.microsoft.com/office/drawing/2014/main" id="{F53448C1-241A-F291-18EA-C48B3CF1EDEA}"/>
              </a:ext>
            </a:extLst>
          </p:cNvPr>
          <p:cNvPicPr>
            <a:picLocks noChangeAspect="1"/>
          </p:cNvPicPr>
          <p:nvPr/>
        </p:nvPicPr>
        <p:blipFill>
          <a:blip r:embed="rId10"/>
          <a:stretch>
            <a:fillRect/>
          </a:stretch>
        </p:blipFill>
        <p:spPr>
          <a:xfrm>
            <a:off x="455323" y="4808633"/>
            <a:ext cx="889000" cy="774700"/>
          </a:xfrm>
          <a:prstGeom prst="rect">
            <a:avLst/>
          </a:prstGeom>
        </p:spPr>
      </p:pic>
      <p:pic>
        <p:nvPicPr>
          <p:cNvPr id="39" name="Picture 38">
            <a:extLst>
              <a:ext uri="{FF2B5EF4-FFF2-40B4-BE49-F238E27FC236}">
                <a16:creationId xmlns:a16="http://schemas.microsoft.com/office/drawing/2014/main" id="{22E31AC6-2033-B278-FED7-2FCA093F9175}"/>
              </a:ext>
            </a:extLst>
          </p:cNvPr>
          <p:cNvPicPr>
            <a:picLocks noChangeAspect="1"/>
          </p:cNvPicPr>
          <p:nvPr/>
        </p:nvPicPr>
        <p:blipFill>
          <a:blip r:embed="rId11"/>
          <a:stretch>
            <a:fillRect/>
          </a:stretch>
        </p:blipFill>
        <p:spPr>
          <a:xfrm>
            <a:off x="2295517" y="4681633"/>
            <a:ext cx="596900" cy="901700"/>
          </a:xfrm>
          <a:prstGeom prst="rect">
            <a:avLst/>
          </a:prstGeom>
        </p:spPr>
      </p:pic>
      <p:sp>
        <p:nvSpPr>
          <p:cNvPr id="40" name="TextBox 39">
            <a:extLst>
              <a:ext uri="{FF2B5EF4-FFF2-40B4-BE49-F238E27FC236}">
                <a16:creationId xmlns:a16="http://schemas.microsoft.com/office/drawing/2014/main" id="{DF471A93-8022-5A28-7E44-A2664A23FA82}"/>
              </a:ext>
            </a:extLst>
          </p:cNvPr>
          <p:cNvSpPr txBox="1"/>
          <p:nvPr/>
        </p:nvSpPr>
        <p:spPr>
          <a:xfrm>
            <a:off x="148316" y="1208476"/>
            <a:ext cx="255060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Backbone Modifications</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 Nuclease Stability</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Tune Protein Binding </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Neutralize Charge</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Tune Lipophilicity</a:t>
            </a:r>
          </a:p>
        </p:txBody>
      </p:sp>
      <p:sp>
        <p:nvSpPr>
          <p:cNvPr id="42" name="TextBox 41">
            <a:extLst>
              <a:ext uri="{FF2B5EF4-FFF2-40B4-BE49-F238E27FC236}">
                <a16:creationId xmlns:a16="http://schemas.microsoft.com/office/drawing/2014/main" id="{03E45158-F197-DBEE-AD9B-7C46BDD4F4E0}"/>
              </a:ext>
            </a:extLst>
          </p:cNvPr>
          <p:cNvSpPr txBox="1"/>
          <p:nvPr/>
        </p:nvSpPr>
        <p:spPr>
          <a:xfrm>
            <a:off x="4294857" y="1208476"/>
            <a:ext cx="25506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Base Modifications</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Reduce Off-Target Liability </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Thermal Stabilization</a:t>
            </a:r>
          </a:p>
        </p:txBody>
      </p:sp>
      <p:sp>
        <p:nvSpPr>
          <p:cNvPr id="43" name="TextBox 42">
            <a:extLst>
              <a:ext uri="{FF2B5EF4-FFF2-40B4-BE49-F238E27FC236}">
                <a16:creationId xmlns:a16="http://schemas.microsoft.com/office/drawing/2014/main" id="{02DDA1F6-CBE0-E6B9-629E-288DA85B23A4}"/>
              </a:ext>
            </a:extLst>
          </p:cNvPr>
          <p:cNvSpPr txBox="1"/>
          <p:nvPr/>
        </p:nvSpPr>
        <p:spPr>
          <a:xfrm>
            <a:off x="4471538" y="2341662"/>
            <a:ext cx="25506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Ribose Modifications </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Reduce Immunogenicity</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 Stability and Potency</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44" name="Picture 43">
            <a:extLst>
              <a:ext uri="{FF2B5EF4-FFF2-40B4-BE49-F238E27FC236}">
                <a16:creationId xmlns:a16="http://schemas.microsoft.com/office/drawing/2014/main" id="{04006A42-48B5-E56F-AC2A-B4D3E76DFC80}"/>
              </a:ext>
            </a:extLst>
          </p:cNvPr>
          <p:cNvPicPr>
            <a:picLocks noChangeAspect="1"/>
          </p:cNvPicPr>
          <p:nvPr/>
        </p:nvPicPr>
        <p:blipFill>
          <a:blip r:embed="rId12"/>
          <a:stretch>
            <a:fillRect/>
          </a:stretch>
        </p:blipFill>
        <p:spPr>
          <a:xfrm>
            <a:off x="7649796" y="1177311"/>
            <a:ext cx="584200" cy="863600"/>
          </a:xfrm>
          <a:prstGeom prst="rect">
            <a:avLst/>
          </a:prstGeom>
        </p:spPr>
      </p:pic>
      <p:pic>
        <p:nvPicPr>
          <p:cNvPr id="45" name="Picture 44">
            <a:extLst>
              <a:ext uri="{FF2B5EF4-FFF2-40B4-BE49-F238E27FC236}">
                <a16:creationId xmlns:a16="http://schemas.microsoft.com/office/drawing/2014/main" id="{A7DD58EE-7DB6-B723-D77A-76D7E68AB84A}"/>
              </a:ext>
            </a:extLst>
          </p:cNvPr>
          <p:cNvPicPr>
            <a:picLocks noChangeAspect="1"/>
          </p:cNvPicPr>
          <p:nvPr/>
        </p:nvPicPr>
        <p:blipFill>
          <a:blip r:embed="rId13"/>
          <a:stretch>
            <a:fillRect/>
          </a:stretch>
        </p:blipFill>
        <p:spPr>
          <a:xfrm>
            <a:off x="9307474" y="1177311"/>
            <a:ext cx="1003300" cy="838200"/>
          </a:xfrm>
          <a:prstGeom prst="rect">
            <a:avLst/>
          </a:prstGeom>
        </p:spPr>
      </p:pic>
      <p:sp>
        <p:nvSpPr>
          <p:cNvPr id="46" name="TextBox 45">
            <a:extLst>
              <a:ext uri="{FF2B5EF4-FFF2-40B4-BE49-F238E27FC236}">
                <a16:creationId xmlns:a16="http://schemas.microsoft.com/office/drawing/2014/main" id="{93BF2581-399A-AABC-8ECF-B7871E25DBA7}"/>
              </a:ext>
            </a:extLst>
          </p:cNvPr>
          <p:cNvSpPr txBox="1"/>
          <p:nvPr/>
        </p:nvSpPr>
        <p:spPr>
          <a:xfrm>
            <a:off x="6742975" y="2040911"/>
            <a:ext cx="66396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Adenine</a:t>
            </a:r>
          </a:p>
        </p:txBody>
      </p:sp>
      <p:sp>
        <p:nvSpPr>
          <p:cNvPr id="47" name="TextBox 46">
            <a:extLst>
              <a:ext uri="{FF2B5EF4-FFF2-40B4-BE49-F238E27FC236}">
                <a16:creationId xmlns:a16="http://schemas.microsoft.com/office/drawing/2014/main" id="{12261A9C-8C3A-BE68-CC30-96D7578BCB67}"/>
              </a:ext>
            </a:extLst>
          </p:cNvPr>
          <p:cNvSpPr txBox="1"/>
          <p:nvPr/>
        </p:nvSpPr>
        <p:spPr>
          <a:xfrm>
            <a:off x="7720208" y="2040911"/>
            <a:ext cx="50687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Uracil</a:t>
            </a:r>
          </a:p>
        </p:txBody>
      </p:sp>
      <p:sp>
        <p:nvSpPr>
          <p:cNvPr id="48" name="TextBox 47">
            <a:extLst>
              <a:ext uri="{FF2B5EF4-FFF2-40B4-BE49-F238E27FC236}">
                <a16:creationId xmlns:a16="http://schemas.microsoft.com/office/drawing/2014/main" id="{070A5101-8284-009C-6AF9-AEAF85BB32CD}"/>
              </a:ext>
            </a:extLst>
          </p:cNvPr>
          <p:cNvSpPr txBox="1"/>
          <p:nvPr/>
        </p:nvSpPr>
        <p:spPr>
          <a:xfrm>
            <a:off x="8540347" y="2040911"/>
            <a:ext cx="68159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Cytosine</a:t>
            </a:r>
          </a:p>
        </p:txBody>
      </p:sp>
      <p:sp>
        <p:nvSpPr>
          <p:cNvPr id="49" name="TextBox 48">
            <a:extLst>
              <a:ext uri="{FF2B5EF4-FFF2-40B4-BE49-F238E27FC236}">
                <a16:creationId xmlns:a16="http://schemas.microsoft.com/office/drawing/2014/main" id="{C0351F30-0EE4-90F0-7E72-C67A04E709BE}"/>
              </a:ext>
            </a:extLst>
          </p:cNvPr>
          <p:cNvSpPr txBox="1"/>
          <p:nvPr/>
        </p:nvSpPr>
        <p:spPr>
          <a:xfrm>
            <a:off x="9546347" y="2040911"/>
            <a:ext cx="66396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Guanine</a:t>
            </a:r>
          </a:p>
        </p:txBody>
      </p:sp>
      <p:sp>
        <p:nvSpPr>
          <p:cNvPr id="50" name="TextBox 49">
            <a:extLst>
              <a:ext uri="{FF2B5EF4-FFF2-40B4-BE49-F238E27FC236}">
                <a16:creationId xmlns:a16="http://schemas.microsoft.com/office/drawing/2014/main" id="{DC541B39-6D7C-C825-89A7-E8A7CFD90A42}"/>
              </a:ext>
            </a:extLst>
          </p:cNvPr>
          <p:cNvSpPr txBox="1"/>
          <p:nvPr/>
        </p:nvSpPr>
        <p:spPr>
          <a:xfrm>
            <a:off x="11307215" y="2040911"/>
            <a:ext cx="56618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Abasic</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52" name="TextBox 51">
            <a:extLst>
              <a:ext uri="{FF2B5EF4-FFF2-40B4-BE49-F238E27FC236}">
                <a16:creationId xmlns:a16="http://schemas.microsoft.com/office/drawing/2014/main" id="{CFEE602B-0FC3-C524-1B9C-C7ACF950F9DE}"/>
              </a:ext>
            </a:extLst>
          </p:cNvPr>
          <p:cNvSpPr txBox="1"/>
          <p:nvPr/>
        </p:nvSpPr>
        <p:spPr>
          <a:xfrm>
            <a:off x="6303817" y="6415802"/>
            <a:ext cx="371127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*For comprehensive review, see Kawamoto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ADDR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
        <p:nvSpPr>
          <p:cNvPr id="53" name="TextBox 52">
            <a:extLst>
              <a:ext uri="{FF2B5EF4-FFF2-40B4-BE49-F238E27FC236}">
                <a16:creationId xmlns:a16="http://schemas.microsoft.com/office/drawing/2014/main" id="{F25A13D5-87E2-451B-A3C9-E3246F718C0F}"/>
              </a:ext>
            </a:extLst>
          </p:cNvPr>
          <p:cNvSpPr txBox="1"/>
          <p:nvPr/>
        </p:nvSpPr>
        <p:spPr>
          <a:xfrm>
            <a:off x="5063146" y="4344718"/>
            <a:ext cx="313435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Acyclic Modifications </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Thermal Destabilization</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54" name="Picture 53">
            <a:extLst>
              <a:ext uri="{FF2B5EF4-FFF2-40B4-BE49-F238E27FC236}">
                <a16:creationId xmlns:a16="http://schemas.microsoft.com/office/drawing/2014/main" id="{38D6669F-C9F9-5D5D-434E-B935C755BA81}"/>
              </a:ext>
            </a:extLst>
          </p:cNvPr>
          <p:cNvPicPr>
            <a:picLocks noChangeAspect="1"/>
          </p:cNvPicPr>
          <p:nvPr/>
        </p:nvPicPr>
        <p:blipFill>
          <a:blip r:embed="rId14"/>
          <a:stretch>
            <a:fillRect/>
          </a:stretch>
        </p:blipFill>
        <p:spPr>
          <a:xfrm>
            <a:off x="5448464" y="2961183"/>
            <a:ext cx="838200" cy="1092200"/>
          </a:xfrm>
          <a:prstGeom prst="rect">
            <a:avLst/>
          </a:prstGeom>
        </p:spPr>
      </p:pic>
      <p:pic>
        <p:nvPicPr>
          <p:cNvPr id="55" name="Picture 54">
            <a:extLst>
              <a:ext uri="{FF2B5EF4-FFF2-40B4-BE49-F238E27FC236}">
                <a16:creationId xmlns:a16="http://schemas.microsoft.com/office/drawing/2014/main" id="{79CEA5C4-1AB7-9F47-939A-DD32AF6700C6}"/>
              </a:ext>
            </a:extLst>
          </p:cNvPr>
          <p:cNvPicPr>
            <a:picLocks noChangeAspect="1"/>
          </p:cNvPicPr>
          <p:nvPr/>
        </p:nvPicPr>
        <p:blipFill>
          <a:blip r:embed="rId15"/>
          <a:stretch>
            <a:fillRect/>
          </a:stretch>
        </p:blipFill>
        <p:spPr>
          <a:xfrm>
            <a:off x="6531107" y="2961183"/>
            <a:ext cx="838200" cy="1092200"/>
          </a:xfrm>
          <a:prstGeom prst="rect">
            <a:avLst/>
          </a:prstGeom>
        </p:spPr>
      </p:pic>
      <p:pic>
        <p:nvPicPr>
          <p:cNvPr id="56" name="Picture 55">
            <a:extLst>
              <a:ext uri="{FF2B5EF4-FFF2-40B4-BE49-F238E27FC236}">
                <a16:creationId xmlns:a16="http://schemas.microsoft.com/office/drawing/2014/main" id="{D4FA22B3-7BCD-F285-9A69-AA5AFC88DD5C}"/>
              </a:ext>
            </a:extLst>
          </p:cNvPr>
          <p:cNvPicPr>
            <a:picLocks noChangeAspect="1"/>
          </p:cNvPicPr>
          <p:nvPr/>
        </p:nvPicPr>
        <p:blipFill>
          <a:blip r:embed="rId16"/>
          <a:stretch>
            <a:fillRect/>
          </a:stretch>
        </p:blipFill>
        <p:spPr>
          <a:xfrm>
            <a:off x="7613750" y="2961183"/>
            <a:ext cx="838200" cy="1092200"/>
          </a:xfrm>
          <a:prstGeom prst="rect">
            <a:avLst/>
          </a:prstGeom>
        </p:spPr>
      </p:pic>
      <p:pic>
        <p:nvPicPr>
          <p:cNvPr id="57" name="Picture 56">
            <a:extLst>
              <a:ext uri="{FF2B5EF4-FFF2-40B4-BE49-F238E27FC236}">
                <a16:creationId xmlns:a16="http://schemas.microsoft.com/office/drawing/2014/main" id="{4F009D0B-7F4B-AB79-872B-0D76B743821C}"/>
              </a:ext>
            </a:extLst>
          </p:cNvPr>
          <p:cNvPicPr>
            <a:picLocks noChangeAspect="1"/>
          </p:cNvPicPr>
          <p:nvPr/>
        </p:nvPicPr>
        <p:blipFill>
          <a:blip r:embed="rId17"/>
          <a:stretch>
            <a:fillRect/>
          </a:stretch>
        </p:blipFill>
        <p:spPr>
          <a:xfrm>
            <a:off x="8696393" y="2961183"/>
            <a:ext cx="990600" cy="1092200"/>
          </a:xfrm>
          <a:prstGeom prst="rect">
            <a:avLst/>
          </a:prstGeom>
        </p:spPr>
      </p:pic>
      <p:pic>
        <p:nvPicPr>
          <p:cNvPr id="58" name="Picture 57">
            <a:extLst>
              <a:ext uri="{FF2B5EF4-FFF2-40B4-BE49-F238E27FC236}">
                <a16:creationId xmlns:a16="http://schemas.microsoft.com/office/drawing/2014/main" id="{254445BE-2546-061C-48B7-12C892C27262}"/>
              </a:ext>
            </a:extLst>
          </p:cNvPr>
          <p:cNvPicPr>
            <a:picLocks noChangeAspect="1"/>
          </p:cNvPicPr>
          <p:nvPr/>
        </p:nvPicPr>
        <p:blipFill>
          <a:blip r:embed="rId18"/>
          <a:stretch>
            <a:fillRect/>
          </a:stretch>
        </p:blipFill>
        <p:spPr>
          <a:xfrm>
            <a:off x="9931436" y="2961183"/>
            <a:ext cx="850900" cy="1092200"/>
          </a:xfrm>
          <a:prstGeom prst="rect">
            <a:avLst/>
          </a:prstGeom>
        </p:spPr>
      </p:pic>
      <p:pic>
        <p:nvPicPr>
          <p:cNvPr id="59" name="Picture 58">
            <a:extLst>
              <a:ext uri="{FF2B5EF4-FFF2-40B4-BE49-F238E27FC236}">
                <a16:creationId xmlns:a16="http://schemas.microsoft.com/office/drawing/2014/main" id="{6260317B-E18D-A164-3244-195F395975DC}"/>
              </a:ext>
            </a:extLst>
          </p:cNvPr>
          <p:cNvPicPr>
            <a:picLocks noChangeAspect="1"/>
          </p:cNvPicPr>
          <p:nvPr/>
        </p:nvPicPr>
        <p:blipFill>
          <a:blip r:embed="rId19"/>
          <a:stretch>
            <a:fillRect/>
          </a:stretch>
        </p:blipFill>
        <p:spPr>
          <a:xfrm>
            <a:off x="11026779" y="2973883"/>
            <a:ext cx="838200" cy="1079500"/>
          </a:xfrm>
          <a:prstGeom prst="rect">
            <a:avLst/>
          </a:prstGeom>
        </p:spPr>
      </p:pic>
      <p:sp>
        <p:nvSpPr>
          <p:cNvPr id="61" name="TextBox 60">
            <a:extLst>
              <a:ext uri="{FF2B5EF4-FFF2-40B4-BE49-F238E27FC236}">
                <a16:creationId xmlns:a16="http://schemas.microsoft.com/office/drawing/2014/main" id="{8E3FF9D4-3A0A-DE9A-371B-B1D096AEB024}"/>
              </a:ext>
            </a:extLst>
          </p:cNvPr>
          <p:cNvSpPr txBox="1"/>
          <p:nvPr/>
        </p:nvSpPr>
        <p:spPr>
          <a:xfrm>
            <a:off x="5660894" y="4005818"/>
            <a:ext cx="46679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63" name="TextBox 62">
            <a:extLst>
              <a:ext uri="{FF2B5EF4-FFF2-40B4-BE49-F238E27FC236}">
                <a16:creationId xmlns:a16="http://schemas.microsoft.com/office/drawing/2014/main" id="{B1870C7A-4EF2-3594-6172-F689D01DDFFF}"/>
              </a:ext>
            </a:extLst>
          </p:cNvPr>
          <p:cNvSpPr txBox="1"/>
          <p:nvPr/>
        </p:nvSpPr>
        <p:spPr>
          <a:xfrm>
            <a:off x="6662199" y="4005818"/>
            <a:ext cx="62388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2’-OMe</a:t>
            </a:r>
          </a:p>
        </p:txBody>
      </p:sp>
      <p:sp>
        <p:nvSpPr>
          <p:cNvPr id="3072" name="TextBox 3071">
            <a:extLst>
              <a:ext uri="{FF2B5EF4-FFF2-40B4-BE49-F238E27FC236}">
                <a16:creationId xmlns:a16="http://schemas.microsoft.com/office/drawing/2014/main" id="{E31EEE62-C457-38EC-A2A8-CCD964E7E0BE}"/>
              </a:ext>
            </a:extLst>
          </p:cNvPr>
          <p:cNvSpPr txBox="1"/>
          <p:nvPr/>
        </p:nvSpPr>
        <p:spPr>
          <a:xfrm>
            <a:off x="7841624" y="4005818"/>
            <a:ext cx="40267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2’-F</a:t>
            </a:r>
          </a:p>
        </p:txBody>
      </p:sp>
      <p:sp>
        <p:nvSpPr>
          <p:cNvPr id="3073" name="TextBox 3072">
            <a:extLst>
              <a:ext uri="{FF2B5EF4-FFF2-40B4-BE49-F238E27FC236}">
                <a16:creationId xmlns:a16="http://schemas.microsoft.com/office/drawing/2014/main" id="{E5796675-4443-251B-E8C0-B6BA60B0B79A}"/>
              </a:ext>
            </a:extLst>
          </p:cNvPr>
          <p:cNvSpPr txBox="1"/>
          <p:nvPr/>
        </p:nvSpPr>
        <p:spPr>
          <a:xfrm>
            <a:off x="8821766" y="4005818"/>
            <a:ext cx="62869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2’-MOE</a:t>
            </a:r>
          </a:p>
        </p:txBody>
      </p:sp>
      <p:sp>
        <p:nvSpPr>
          <p:cNvPr id="3075" name="TextBox 3074">
            <a:extLst>
              <a:ext uri="{FF2B5EF4-FFF2-40B4-BE49-F238E27FC236}">
                <a16:creationId xmlns:a16="http://schemas.microsoft.com/office/drawing/2014/main" id="{EE5E8D06-D76A-86EE-D250-6FA1256D8EFB}"/>
              </a:ext>
            </a:extLst>
          </p:cNvPr>
          <p:cNvSpPr txBox="1"/>
          <p:nvPr/>
        </p:nvSpPr>
        <p:spPr>
          <a:xfrm>
            <a:off x="10175782" y="4005818"/>
            <a:ext cx="43633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LNA</a:t>
            </a:r>
          </a:p>
        </p:txBody>
      </p:sp>
      <p:sp>
        <p:nvSpPr>
          <p:cNvPr id="3076" name="TextBox 3075">
            <a:extLst>
              <a:ext uri="{FF2B5EF4-FFF2-40B4-BE49-F238E27FC236}">
                <a16:creationId xmlns:a16="http://schemas.microsoft.com/office/drawing/2014/main" id="{B45BF0D2-AE6A-1A58-84B3-F4070BA6BABD}"/>
              </a:ext>
            </a:extLst>
          </p:cNvPr>
          <p:cNvSpPr txBox="1"/>
          <p:nvPr/>
        </p:nvSpPr>
        <p:spPr>
          <a:xfrm>
            <a:off x="11188154" y="4005818"/>
            <a:ext cx="54694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cEt</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3077" name="Picture 3076">
            <a:extLst>
              <a:ext uri="{FF2B5EF4-FFF2-40B4-BE49-F238E27FC236}">
                <a16:creationId xmlns:a16="http://schemas.microsoft.com/office/drawing/2014/main" id="{6AA9CE1B-240B-C5CB-FD31-37AB657DF35D}"/>
              </a:ext>
            </a:extLst>
          </p:cNvPr>
          <p:cNvPicPr>
            <a:picLocks noChangeAspect="1"/>
          </p:cNvPicPr>
          <p:nvPr/>
        </p:nvPicPr>
        <p:blipFill>
          <a:blip r:embed="rId20"/>
          <a:stretch>
            <a:fillRect/>
          </a:stretch>
        </p:blipFill>
        <p:spPr>
          <a:xfrm>
            <a:off x="5158557" y="4868086"/>
            <a:ext cx="838200" cy="1079500"/>
          </a:xfrm>
          <a:prstGeom prst="rect">
            <a:avLst/>
          </a:prstGeom>
        </p:spPr>
      </p:pic>
      <p:pic>
        <p:nvPicPr>
          <p:cNvPr id="3081" name="Picture 3080">
            <a:extLst>
              <a:ext uri="{FF2B5EF4-FFF2-40B4-BE49-F238E27FC236}">
                <a16:creationId xmlns:a16="http://schemas.microsoft.com/office/drawing/2014/main" id="{D378A3C7-114A-3FBA-1B30-8AC8356934C6}"/>
              </a:ext>
            </a:extLst>
          </p:cNvPr>
          <p:cNvPicPr>
            <a:picLocks noChangeAspect="1"/>
          </p:cNvPicPr>
          <p:nvPr/>
        </p:nvPicPr>
        <p:blipFill>
          <a:blip r:embed="rId21"/>
          <a:stretch>
            <a:fillRect/>
          </a:stretch>
        </p:blipFill>
        <p:spPr>
          <a:xfrm>
            <a:off x="7248417" y="4868086"/>
            <a:ext cx="1320800" cy="812800"/>
          </a:xfrm>
          <a:prstGeom prst="rect">
            <a:avLst/>
          </a:prstGeom>
        </p:spPr>
      </p:pic>
      <p:sp>
        <p:nvSpPr>
          <p:cNvPr id="3082" name="TextBox 3081">
            <a:extLst>
              <a:ext uri="{FF2B5EF4-FFF2-40B4-BE49-F238E27FC236}">
                <a16:creationId xmlns:a16="http://schemas.microsoft.com/office/drawing/2014/main" id="{925A84B8-8B6A-B33F-1A4F-854093567D38}"/>
              </a:ext>
            </a:extLst>
          </p:cNvPr>
          <p:cNvSpPr txBox="1"/>
          <p:nvPr/>
        </p:nvSpPr>
        <p:spPr>
          <a:xfrm>
            <a:off x="5350607" y="5946422"/>
            <a:ext cx="46038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UNA</a:t>
            </a:r>
          </a:p>
        </p:txBody>
      </p:sp>
      <p:sp>
        <p:nvSpPr>
          <p:cNvPr id="3083" name="TextBox 3082">
            <a:extLst>
              <a:ext uri="{FF2B5EF4-FFF2-40B4-BE49-F238E27FC236}">
                <a16:creationId xmlns:a16="http://schemas.microsoft.com/office/drawing/2014/main" id="{5D8F37E5-8EEF-63E6-8763-D4E040F3EE4A}"/>
              </a:ext>
            </a:extLst>
          </p:cNvPr>
          <p:cNvSpPr txBox="1"/>
          <p:nvPr/>
        </p:nvSpPr>
        <p:spPr>
          <a:xfrm>
            <a:off x="9813155" y="5946422"/>
            <a:ext cx="44595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TNA</a:t>
            </a:r>
          </a:p>
        </p:txBody>
      </p:sp>
      <p:sp>
        <p:nvSpPr>
          <p:cNvPr id="3084" name="TextBox 3083">
            <a:extLst>
              <a:ext uri="{FF2B5EF4-FFF2-40B4-BE49-F238E27FC236}">
                <a16:creationId xmlns:a16="http://schemas.microsoft.com/office/drawing/2014/main" id="{7CD0BB14-A8BF-D810-087B-C2B0F7C197E5}"/>
              </a:ext>
            </a:extLst>
          </p:cNvPr>
          <p:cNvSpPr txBox="1"/>
          <p:nvPr/>
        </p:nvSpPr>
        <p:spPr>
          <a:xfrm>
            <a:off x="6332348" y="5946422"/>
            <a:ext cx="77617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GB"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R/S</a:t>
            </a: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)-GNA</a:t>
            </a:r>
          </a:p>
        </p:txBody>
      </p:sp>
      <p:sp>
        <p:nvSpPr>
          <p:cNvPr id="3086" name="TextBox 3085">
            <a:extLst>
              <a:ext uri="{FF2B5EF4-FFF2-40B4-BE49-F238E27FC236}">
                <a16:creationId xmlns:a16="http://schemas.microsoft.com/office/drawing/2014/main" id="{0ECAAF3F-8021-61E4-F809-4103BDABE7C5}"/>
              </a:ext>
            </a:extLst>
          </p:cNvPr>
          <p:cNvSpPr txBox="1"/>
          <p:nvPr/>
        </p:nvSpPr>
        <p:spPr>
          <a:xfrm>
            <a:off x="7785555" y="5946422"/>
            <a:ext cx="44595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PNA</a:t>
            </a:r>
          </a:p>
        </p:txBody>
      </p:sp>
      <p:sp>
        <p:nvSpPr>
          <p:cNvPr id="3087" name="TextBox 3086">
            <a:extLst>
              <a:ext uri="{FF2B5EF4-FFF2-40B4-BE49-F238E27FC236}">
                <a16:creationId xmlns:a16="http://schemas.microsoft.com/office/drawing/2014/main" id="{AFF94C59-C1BA-F050-41BA-07FA77723137}"/>
              </a:ext>
            </a:extLst>
          </p:cNvPr>
          <p:cNvSpPr txBox="1"/>
          <p:nvPr/>
        </p:nvSpPr>
        <p:spPr>
          <a:xfrm>
            <a:off x="8899042" y="4344718"/>
            <a:ext cx="32929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Linkage Modifications </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 Stability and Off-Target Liability </a:t>
            </a:r>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pic>
        <p:nvPicPr>
          <p:cNvPr id="3089" name="Picture 3088">
            <a:extLst>
              <a:ext uri="{FF2B5EF4-FFF2-40B4-BE49-F238E27FC236}">
                <a16:creationId xmlns:a16="http://schemas.microsoft.com/office/drawing/2014/main" id="{4BDA53E3-CD5B-D057-ACC5-40263ECD53C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101887" y="4868086"/>
            <a:ext cx="1041400" cy="1028700"/>
          </a:xfrm>
          <a:prstGeom prst="rect">
            <a:avLst/>
          </a:prstGeom>
        </p:spPr>
      </p:pic>
      <p:pic>
        <p:nvPicPr>
          <p:cNvPr id="3091" name="Picture 3090" descr="A chemical structure with letters and numbers&#10;&#10;Description automatically generated">
            <a:extLst>
              <a:ext uri="{FF2B5EF4-FFF2-40B4-BE49-F238E27FC236}">
                <a16:creationId xmlns:a16="http://schemas.microsoft.com/office/drawing/2014/main" id="{A6D59F6E-5535-14E8-D28D-2AB6D014F24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36363" y="1177715"/>
            <a:ext cx="698500" cy="812800"/>
          </a:xfrm>
          <a:prstGeom prst="rect">
            <a:avLst/>
          </a:prstGeom>
        </p:spPr>
      </p:pic>
      <p:sp>
        <p:nvSpPr>
          <p:cNvPr id="3092" name="TextBox 3091">
            <a:extLst>
              <a:ext uri="{FF2B5EF4-FFF2-40B4-BE49-F238E27FC236}">
                <a16:creationId xmlns:a16="http://schemas.microsoft.com/office/drawing/2014/main" id="{531EB09A-39FC-14A2-D89D-EEA105D7A280}"/>
              </a:ext>
            </a:extLst>
          </p:cNvPr>
          <p:cNvSpPr txBox="1"/>
          <p:nvPr/>
        </p:nvSpPr>
        <p:spPr>
          <a:xfrm>
            <a:off x="10596961" y="2038282"/>
            <a:ext cx="59022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Inosine</a:t>
            </a:r>
          </a:p>
        </p:txBody>
      </p:sp>
      <p:pic>
        <p:nvPicPr>
          <p:cNvPr id="5122" name="Picture 2">
            <a:extLst>
              <a:ext uri="{FF2B5EF4-FFF2-40B4-BE49-F238E27FC236}">
                <a16:creationId xmlns:a16="http://schemas.microsoft.com/office/drawing/2014/main" id="{A60124A7-33F0-5196-99B8-DC59805A420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706376" y="4808633"/>
            <a:ext cx="964665" cy="118728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7D24BBC1-9712-E46E-9CCE-CE8AF723120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571020" y="4809268"/>
            <a:ext cx="867628" cy="1050287"/>
          </a:xfrm>
          <a:prstGeom prst="rect">
            <a:avLst/>
          </a:prstGeom>
          <a:noFill/>
          <a:extLst>
            <a:ext uri="{909E8E84-426E-40DD-AFC4-6F175D3DCCD1}">
              <a14:hiddenFill xmlns:a14="http://schemas.microsoft.com/office/drawing/2010/main">
                <a:solidFill>
                  <a:srgbClr val="FFFFFF"/>
                </a:solidFill>
              </a14:hiddenFill>
            </a:ext>
          </a:extLst>
        </p:spPr>
      </p:pic>
      <p:sp>
        <p:nvSpPr>
          <p:cNvPr id="3093" name="TextBox 3092">
            <a:extLst>
              <a:ext uri="{FF2B5EF4-FFF2-40B4-BE49-F238E27FC236}">
                <a16:creationId xmlns:a16="http://schemas.microsoft.com/office/drawing/2014/main" id="{046478CD-4F53-A1B4-4AED-533015229A38}"/>
              </a:ext>
            </a:extLst>
          </p:cNvPr>
          <p:cNvSpPr txBox="1"/>
          <p:nvPr/>
        </p:nvSpPr>
        <p:spPr>
          <a:xfrm>
            <a:off x="10786319" y="5946422"/>
            <a:ext cx="3818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iAb</a:t>
            </a:r>
            <a:endParaRPr kumimoji="0" lang="en-GB"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Tree>
    <p:extLst>
      <p:ext uri="{BB962C8B-B14F-4D97-AF65-F5344CB8AC3E}">
        <p14:creationId xmlns:p14="http://schemas.microsoft.com/office/powerpoint/2010/main" val="318095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RNA Backbone Modifications Improving Potency Across RNA Modalities</a:t>
            </a:r>
          </a:p>
        </p:txBody>
      </p:sp>
      <p:sp>
        <p:nvSpPr>
          <p:cNvPr id="3" name="Oval 2">
            <a:extLst>
              <a:ext uri="{FF2B5EF4-FFF2-40B4-BE49-F238E27FC236}">
                <a16:creationId xmlns:a16="http://schemas.microsoft.com/office/drawing/2014/main" id="{313117D7-9786-DEEF-89CA-F62F3BA5B065}"/>
              </a:ext>
            </a:extLst>
          </p:cNvPr>
          <p:cNvSpPr/>
          <p:nvPr/>
        </p:nvSpPr>
        <p:spPr>
          <a:xfrm>
            <a:off x="1875832" y="1308230"/>
            <a:ext cx="1543249" cy="1543249"/>
          </a:xfrm>
          <a:prstGeom prst="ellipse">
            <a:avLst/>
          </a:prstGeom>
          <a:noFill/>
          <a:ln w="19050">
            <a:solidFill>
              <a:srgbClr val="40B9C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6652979-3744-BEFA-7F7A-E58A910027F2}"/>
              </a:ext>
            </a:extLst>
          </p:cNvPr>
          <p:cNvPicPr>
            <a:picLocks noChangeAspect="1"/>
          </p:cNvPicPr>
          <p:nvPr/>
        </p:nvPicPr>
        <p:blipFill>
          <a:blip r:embed="rId3">
            <a:biLevel thresh="75000"/>
          </a:blip>
          <a:stretch>
            <a:fillRect/>
          </a:stretch>
        </p:blipFill>
        <p:spPr>
          <a:xfrm>
            <a:off x="2202956" y="1474549"/>
            <a:ext cx="889000" cy="774700"/>
          </a:xfrm>
          <a:prstGeom prst="rect">
            <a:avLst/>
          </a:prstGeom>
        </p:spPr>
      </p:pic>
      <p:cxnSp>
        <p:nvCxnSpPr>
          <p:cNvPr id="13" name="Straight Connector 12">
            <a:extLst>
              <a:ext uri="{FF2B5EF4-FFF2-40B4-BE49-F238E27FC236}">
                <a16:creationId xmlns:a16="http://schemas.microsoft.com/office/drawing/2014/main" id="{81B4C3B4-F468-D60C-751C-91936AA4A9AD}"/>
              </a:ext>
            </a:extLst>
          </p:cNvPr>
          <p:cNvCxnSpPr>
            <a:cxnSpLocks/>
          </p:cNvCxnSpPr>
          <p:nvPr/>
        </p:nvCxnSpPr>
        <p:spPr>
          <a:xfrm>
            <a:off x="2647455" y="2851479"/>
            <a:ext cx="0" cy="613614"/>
          </a:xfrm>
          <a:prstGeom prst="line">
            <a:avLst/>
          </a:prstGeom>
          <a:ln w="19050">
            <a:solidFill>
              <a:srgbClr val="40B9CF"/>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87A5EA1-47EA-B3A4-61D5-7B48C26E9F7D}"/>
              </a:ext>
            </a:extLst>
          </p:cNvPr>
          <p:cNvCxnSpPr>
            <a:cxnSpLocks/>
          </p:cNvCxnSpPr>
          <p:nvPr/>
        </p:nvCxnSpPr>
        <p:spPr>
          <a:xfrm>
            <a:off x="2113255" y="3465093"/>
            <a:ext cx="1068404" cy="0"/>
          </a:xfrm>
          <a:prstGeom prst="line">
            <a:avLst/>
          </a:prstGeom>
          <a:ln w="19050">
            <a:solidFill>
              <a:srgbClr val="40B9CF"/>
            </a:solidFill>
            <a:prstDash val="soli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A5E2F9-6385-3965-50F9-34A2C97F9565}"/>
              </a:ext>
            </a:extLst>
          </p:cNvPr>
          <p:cNvSpPr txBox="1"/>
          <p:nvPr/>
        </p:nvSpPr>
        <p:spPr>
          <a:xfrm>
            <a:off x="2065407" y="2270573"/>
            <a:ext cx="116410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40B9CF"/>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-Phosphoryl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guanidine</a:t>
            </a:r>
          </a:p>
        </p:txBody>
      </p:sp>
      <p:sp>
        <p:nvSpPr>
          <p:cNvPr id="5120" name="TextBox 5119">
            <a:extLst>
              <a:ext uri="{FF2B5EF4-FFF2-40B4-BE49-F238E27FC236}">
                <a16:creationId xmlns:a16="http://schemas.microsoft.com/office/drawing/2014/main" id="{8060E2FE-F36D-50D0-E952-832DBAC60F61}"/>
              </a:ext>
            </a:extLst>
          </p:cNvPr>
          <p:cNvSpPr txBox="1"/>
          <p:nvPr/>
        </p:nvSpPr>
        <p:spPr>
          <a:xfrm>
            <a:off x="1522788" y="4182671"/>
            <a:ext cx="2249334" cy="175432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Neutralizes negative charge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Increases lipophilicity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PN-containing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clinic (known safety)</a:t>
            </a:r>
          </a:p>
        </p:txBody>
      </p:sp>
      <p:pic>
        <p:nvPicPr>
          <p:cNvPr id="3074" name="Picture 2" descr="Investor Relations - Wave Life Sciences">
            <a:extLst>
              <a:ext uri="{FF2B5EF4-FFF2-40B4-BE49-F238E27FC236}">
                <a16:creationId xmlns:a16="http://schemas.microsoft.com/office/drawing/2014/main" id="{579C0559-6F78-D76F-3556-7B4F931B0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806" y="3584948"/>
            <a:ext cx="873298" cy="36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91EBF3-F4C7-625D-8118-8066A45DD87E}"/>
              </a:ext>
            </a:extLst>
          </p:cNvPr>
          <p:cNvSpPr txBox="1"/>
          <p:nvPr/>
        </p:nvSpPr>
        <p:spPr>
          <a:xfrm>
            <a:off x="8282626" y="6261914"/>
            <a:ext cx="181011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Kandasamy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Zhang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Yamada et al,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BioRxiv</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Tree>
    <p:extLst>
      <p:ext uri="{BB962C8B-B14F-4D97-AF65-F5344CB8AC3E}">
        <p14:creationId xmlns:p14="http://schemas.microsoft.com/office/powerpoint/2010/main" val="304938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RNA Backbone Modifications Improving Potency Across RNA Modalities</a:t>
            </a:r>
          </a:p>
        </p:txBody>
      </p:sp>
      <p:sp>
        <p:nvSpPr>
          <p:cNvPr id="3" name="Oval 2">
            <a:extLst>
              <a:ext uri="{FF2B5EF4-FFF2-40B4-BE49-F238E27FC236}">
                <a16:creationId xmlns:a16="http://schemas.microsoft.com/office/drawing/2014/main" id="{313117D7-9786-DEEF-89CA-F62F3BA5B065}"/>
              </a:ext>
            </a:extLst>
          </p:cNvPr>
          <p:cNvSpPr/>
          <p:nvPr/>
        </p:nvSpPr>
        <p:spPr>
          <a:xfrm>
            <a:off x="1875832" y="1308230"/>
            <a:ext cx="1543249" cy="1543249"/>
          </a:xfrm>
          <a:prstGeom prst="ellipse">
            <a:avLst/>
          </a:prstGeom>
          <a:noFill/>
          <a:ln w="19050">
            <a:solidFill>
              <a:srgbClr val="40B9C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A70E8A09-33D2-B80F-3B8A-8510ACAC897A}"/>
              </a:ext>
            </a:extLst>
          </p:cNvPr>
          <p:cNvSpPr/>
          <p:nvPr/>
        </p:nvSpPr>
        <p:spPr>
          <a:xfrm>
            <a:off x="5244674" y="1308231"/>
            <a:ext cx="1543249" cy="1543249"/>
          </a:xfrm>
          <a:prstGeom prst="ellipse">
            <a:avLst/>
          </a:prstGeom>
          <a:noFill/>
          <a:ln w="19050">
            <a:solidFill>
              <a:srgbClr val="DD1A5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6652979-3744-BEFA-7F7A-E58A910027F2}"/>
              </a:ext>
            </a:extLst>
          </p:cNvPr>
          <p:cNvPicPr>
            <a:picLocks noChangeAspect="1"/>
          </p:cNvPicPr>
          <p:nvPr/>
        </p:nvPicPr>
        <p:blipFill>
          <a:blip r:embed="rId3">
            <a:biLevel thresh="75000"/>
          </a:blip>
          <a:stretch>
            <a:fillRect/>
          </a:stretch>
        </p:blipFill>
        <p:spPr>
          <a:xfrm>
            <a:off x="2202956" y="1474549"/>
            <a:ext cx="889000" cy="774700"/>
          </a:xfrm>
          <a:prstGeom prst="rect">
            <a:avLst/>
          </a:prstGeom>
        </p:spPr>
      </p:pic>
      <p:cxnSp>
        <p:nvCxnSpPr>
          <p:cNvPr id="13" name="Straight Connector 12">
            <a:extLst>
              <a:ext uri="{FF2B5EF4-FFF2-40B4-BE49-F238E27FC236}">
                <a16:creationId xmlns:a16="http://schemas.microsoft.com/office/drawing/2014/main" id="{81B4C3B4-F468-D60C-751C-91936AA4A9AD}"/>
              </a:ext>
            </a:extLst>
          </p:cNvPr>
          <p:cNvCxnSpPr>
            <a:cxnSpLocks/>
          </p:cNvCxnSpPr>
          <p:nvPr/>
        </p:nvCxnSpPr>
        <p:spPr>
          <a:xfrm>
            <a:off x="2647455" y="2851479"/>
            <a:ext cx="0" cy="613614"/>
          </a:xfrm>
          <a:prstGeom prst="line">
            <a:avLst/>
          </a:prstGeom>
          <a:ln w="19050">
            <a:solidFill>
              <a:srgbClr val="40B9CF"/>
            </a:solidFill>
            <a:prstDash val="solid"/>
            <a:tailEnd type="non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DB9ADA4-2E11-2970-3AFB-309A235BFF72}"/>
              </a:ext>
            </a:extLst>
          </p:cNvPr>
          <p:cNvPicPr>
            <a:picLocks noChangeAspect="1"/>
          </p:cNvPicPr>
          <p:nvPr/>
        </p:nvPicPr>
        <p:blipFill>
          <a:blip r:embed="rId4">
            <a:biLevel thresh="75000"/>
          </a:blip>
          <a:stretch>
            <a:fillRect/>
          </a:stretch>
        </p:blipFill>
        <p:spPr>
          <a:xfrm>
            <a:off x="5599543" y="1570801"/>
            <a:ext cx="863600" cy="774700"/>
          </a:xfrm>
          <a:prstGeom prst="rect">
            <a:avLst/>
          </a:prstGeom>
        </p:spPr>
      </p:pic>
      <p:cxnSp>
        <p:nvCxnSpPr>
          <p:cNvPr id="17" name="Straight Connector 16">
            <a:extLst>
              <a:ext uri="{FF2B5EF4-FFF2-40B4-BE49-F238E27FC236}">
                <a16:creationId xmlns:a16="http://schemas.microsoft.com/office/drawing/2014/main" id="{89A4B02E-0243-106D-898D-7DF6932886BC}"/>
              </a:ext>
            </a:extLst>
          </p:cNvPr>
          <p:cNvCxnSpPr>
            <a:cxnSpLocks/>
          </p:cNvCxnSpPr>
          <p:nvPr/>
        </p:nvCxnSpPr>
        <p:spPr>
          <a:xfrm>
            <a:off x="6016299" y="2851480"/>
            <a:ext cx="0" cy="613613"/>
          </a:xfrm>
          <a:prstGeom prst="line">
            <a:avLst/>
          </a:prstGeom>
          <a:ln w="19050">
            <a:solidFill>
              <a:srgbClr val="DD1A5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87A5EA1-47EA-B3A4-61D5-7B48C26E9F7D}"/>
              </a:ext>
            </a:extLst>
          </p:cNvPr>
          <p:cNvCxnSpPr>
            <a:cxnSpLocks/>
          </p:cNvCxnSpPr>
          <p:nvPr/>
        </p:nvCxnSpPr>
        <p:spPr>
          <a:xfrm>
            <a:off x="2113255" y="3465093"/>
            <a:ext cx="1068404" cy="0"/>
          </a:xfrm>
          <a:prstGeom prst="line">
            <a:avLst/>
          </a:prstGeom>
          <a:ln w="19050">
            <a:solidFill>
              <a:srgbClr val="40B9CF"/>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0DBA65-E81C-EC78-86E7-DFE6368F51AD}"/>
              </a:ext>
            </a:extLst>
          </p:cNvPr>
          <p:cNvCxnSpPr>
            <a:cxnSpLocks/>
          </p:cNvCxnSpPr>
          <p:nvPr/>
        </p:nvCxnSpPr>
        <p:spPr>
          <a:xfrm>
            <a:off x="5482097" y="3465093"/>
            <a:ext cx="1068404" cy="0"/>
          </a:xfrm>
          <a:prstGeom prst="line">
            <a:avLst/>
          </a:prstGeom>
          <a:ln w="19050">
            <a:solidFill>
              <a:srgbClr val="DD1A51"/>
            </a:solidFill>
            <a:prstDash val="soli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A5E2F9-6385-3965-50F9-34A2C97F9565}"/>
              </a:ext>
            </a:extLst>
          </p:cNvPr>
          <p:cNvSpPr txBox="1"/>
          <p:nvPr/>
        </p:nvSpPr>
        <p:spPr>
          <a:xfrm>
            <a:off x="2065407" y="2270573"/>
            <a:ext cx="116410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40B9CF"/>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-Phosphoryl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guanidine</a:t>
            </a:r>
          </a:p>
        </p:txBody>
      </p:sp>
      <p:sp>
        <p:nvSpPr>
          <p:cNvPr id="60" name="TextBox 59">
            <a:extLst>
              <a:ext uri="{FF2B5EF4-FFF2-40B4-BE49-F238E27FC236}">
                <a16:creationId xmlns:a16="http://schemas.microsoft.com/office/drawing/2014/main" id="{247A4636-D27A-3218-D709-81AE02B6CCCA}"/>
              </a:ext>
            </a:extLst>
          </p:cNvPr>
          <p:cNvSpPr txBox="1"/>
          <p:nvPr/>
        </p:nvSpPr>
        <p:spPr>
          <a:xfrm>
            <a:off x="5591938" y="2416053"/>
            <a:ext cx="84830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DD1A51"/>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rPr>
              <a:t>)-</a:t>
            </a:r>
            <a:r>
              <a:rPr kumimoji="0" lang="en-GB" sz="1000" b="1" i="0" u="none" strike="noStrike" kern="1200" cap="none" spc="0" normalizeH="0" baseline="0" noProof="0" err="1">
                <a:ln>
                  <a:noFill/>
                </a:ln>
                <a:solidFill>
                  <a:srgbClr val="DD1A51"/>
                </a:solidFill>
                <a:effectLst/>
                <a:uLnTx/>
                <a:uFillTx/>
                <a:latin typeface="Avenir Book" panose="02000503020000020003" pitchFamily="2" charset="0"/>
                <a:ea typeface="+mn-ea"/>
                <a:cs typeface="+mn-cs"/>
              </a:rPr>
              <a:t>Mesyl</a:t>
            </a:r>
            <a:endPar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endParaRPr>
          </a:p>
        </p:txBody>
      </p:sp>
      <p:sp>
        <p:nvSpPr>
          <p:cNvPr id="5120" name="TextBox 5119">
            <a:extLst>
              <a:ext uri="{FF2B5EF4-FFF2-40B4-BE49-F238E27FC236}">
                <a16:creationId xmlns:a16="http://schemas.microsoft.com/office/drawing/2014/main" id="{8060E2FE-F36D-50D0-E952-832DBAC60F61}"/>
              </a:ext>
            </a:extLst>
          </p:cNvPr>
          <p:cNvSpPr txBox="1"/>
          <p:nvPr/>
        </p:nvSpPr>
        <p:spPr>
          <a:xfrm>
            <a:off x="1522788" y="4182671"/>
            <a:ext cx="2249334" cy="175432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Neutralizes negative charge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Increases lipophilicity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PN-containing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clinic (known safety)</a:t>
            </a:r>
          </a:p>
        </p:txBody>
      </p:sp>
      <p:pic>
        <p:nvPicPr>
          <p:cNvPr id="3074" name="Picture 2" descr="Investor Relations - Wave Life Sciences">
            <a:extLst>
              <a:ext uri="{FF2B5EF4-FFF2-40B4-BE49-F238E27FC236}">
                <a16:creationId xmlns:a16="http://schemas.microsoft.com/office/drawing/2014/main" id="{579C0559-6F78-D76F-3556-7B4F931B0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806" y="3584948"/>
            <a:ext cx="873298" cy="36512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4" descr="Ionis Pharmaceuticals - Wikipedia">
            <a:extLst>
              <a:ext uri="{FF2B5EF4-FFF2-40B4-BE49-F238E27FC236}">
                <a16:creationId xmlns:a16="http://schemas.microsoft.com/office/drawing/2014/main" id="{98B0118D-4656-F4D3-D12B-4A2F4988E2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4727" y="3584948"/>
            <a:ext cx="863142" cy="294907"/>
          </a:xfrm>
          <a:prstGeom prst="rect">
            <a:avLst/>
          </a:prstGeom>
          <a:noFill/>
          <a:extLst>
            <a:ext uri="{909E8E84-426E-40DD-AFC4-6F175D3DCCD1}">
              <a14:hiddenFill xmlns:a14="http://schemas.microsoft.com/office/drawing/2010/main">
                <a:solidFill>
                  <a:srgbClr val="FFFFFF"/>
                </a:solidFill>
              </a14:hiddenFill>
            </a:ext>
          </a:extLst>
        </p:spPr>
      </p:pic>
      <p:sp>
        <p:nvSpPr>
          <p:cNvPr id="5124" name="TextBox 5123">
            <a:extLst>
              <a:ext uri="{FF2B5EF4-FFF2-40B4-BE49-F238E27FC236}">
                <a16:creationId xmlns:a16="http://schemas.microsoft.com/office/drawing/2014/main" id="{2AAB21C1-440C-B2A7-4AC9-3602ADC27DEB}"/>
              </a:ext>
            </a:extLst>
          </p:cNvPr>
          <p:cNvSpPr txBox="1"/>
          <p:nvPr/>
        </p:nvSpPr>
        <p:spPr>
          <a:xfrm>
            <a:off x="4747271" y="4182671"/>
            <a:ext cx="256814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Decreases protein binding compared to PS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durability,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and safety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Likely multiple </a:t>
            </a:r>
            <a:r>
              <a:rPr kumimoji="0" lang="en-US" sz="1200" b="1"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Ms</a:t>
            </a: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development</a:t>
            </a:r>
          </a:p>
        </p:txBody>
      </p:sp>
      <p:sp>
        <p:nvSpPr>
          <p:cNvPr id="7" name="TextBox 6">
            <a:extLst>
              <a:ext uri="{FF2B5EF4-FFF2-40B4-BE49-F238E27FC236}">
                <a16:creationId xmlns:a16="http://schemas.microsoft.com/office/drawing/2014/main" id="{6191EBF3-F4C7-625D-8118-8066A45DD87E}"/>
              </a:ext>
            </a:extLst>
          </p:cNvPr>
          <p:cNvSpPr txBox="1"/>
          <p:nvPr/>
        </p:nvSpPr>
        <p:spPr>
          <a:xfrm>
            <a:off x="8282626" y="6261914"/>
            <a:ext cx="181011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Kandasamy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Zhang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Yamada et al,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BioRxiv</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Tree>
    <p:extLst>
      <p:ext uri="{BB962C8B-B14F-4D97-AF65-F5344CB8AC3E}">
        <p14:creationId xmlns:p14="http://schemas.microsoft.com/office/powerpoint/2010/main" val="3429346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RNA Backbone Modifications Improving Potency Across RNA Modalities</a:t>
            </a:r>
          </a:p>
        </p:txBody>
      </p:sp>
      <p:grpSp>
        <p:nvGrpSpPr>
          <p:cNvPr id="6" name="Group 5">
            <a:extLst>
              <a:ext uri="{FF2B5EF4-FFF2-40B4-BE49-F238E27FC236}">
                <a16:creationId xmlns:a16="http://schemas.microsoft.com/office/drawing/2014/main" id="{5A0F5E65-BE03-B750-2A5E-64B0A9390925}"/>
              </a:ext>
            </a:extLst>
          </p:cNvPr>
          <p:cNvGrpSpPr/>
          <p:nvPr/>
        </p:nvGrpSpPr>
        <p:grpSpPr>
          <a:xfrm>
            <a:off x="1522788" y="1308230"/>
            <a:ext cx="9146424" cy="4628767"/>
            <a:chOff x="1363462" y="1308230"/>
            <a:chExt cx="9146424" cy="4628767"/>
          </a:xfrm>
        </p:grpSpPr>
        <p:pic>
          <p:nvPicPr>
            <p:cNvPr id="3078" name="Picture 6" descr="Other RNA Centers">
              <a:extLst>
                <a:ext uri="{FF2B5EF4-FFF2-40B4-BE49-F238E27FC236}">
                  <a16:creationId xmlns:a16="http://schemas.microsoft.com/office/drawing/2014/main" id="{0076E377-C062-3ED1-4E85-49E7D385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206" y="3460308"/>
              <a:ext cx="1293395" cy="66852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313117D7-9786-DEEF-89CA-F62F3BA5B065}"/>
                </a:ext>
              </a:extLst>
            </p:cNvPr>
            <p:cNvSpPr/>
            <p:nvPr/>
          </p:nvSpPr>
          <p:spPr>
            <a:xfrm>
              <a:off x="1716506" y="1308230"/>
              <a:ext cx="1543249" cy="1543249"/>
            </a:xfrm>
            <a:prstGeom prst="ellipse">
              <a:avLst/>
            </a:prstGeom>
            <a:noFill/>
            <a:ln w="19050">
              <a:solidFill>
                <a:srgbClr val="40B9C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A70E8A09-33D2-B80F-3B8A-8510ACAC897A}"/>
                </a:ext>
              </a:extLst>
            </p:cNvPr>
            <p:cNvSpPr/>
            <p:nvPr/>
          </p:nvSpPr>
          <p:spPr>
            <a:xfrm>
              <a:off x="5085348" y="1308231"/>
              <a:ext cx="1543249" cy="1543249"/>
            </a:xfrm>
            <a:prstGeom prst="ellipse">
              <a:avLst/>
            </a:prstGeom>
            <a:noFill/>
            <a:ln w="19050">
              <a:solidFill>
                <a:srgbClr val="DD1A5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DA406A57-931C-77CE-AE51-40B91D0AA716}"/>
                </a:ext>
              </a:extLst>
            </p:cNvPr>
            <p:cNvSpPr/>
            <p:nvPr/>
          </p:nvSpPr>
          <p:spPr>
            <a:xfrm>
              <a:off x="8454190" y="1308230"/>
              <a:ext cx="1543249" cy="1543249"/>
            </a:xfrm>
            <a:prstGeom prst="ellipse">
              <a:avLst/>
            </a:prstGeom>
            <a:noFill/>
            <a:ln w="19050">
              <a:solidFill>
                <a:srgbClr val="659ECD"/>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6652979-3744-BEFA-7F7A-E58A910027F2}"/>
                </a:ext>
              </a:extLst>
            </p:cNvPr>
            <p:cNvPicPr>
              <a:picLocks noChangeAspect="1"/>
            </p:cNvPicPr>
            <p:nvPr/>
          </p:nvPicPr>
          <p:blipFill>
            <a:blip r:embed="rId4">
              <a:biLevel thresh="75000"/>
            </a:blip>
            <a:stretch>
              <a:fillRect/>
            </a:stretch>
          </p:blipFill>
          <p:spPr>
            <a:xfrm>
              <a:off x="2043630" y="1474549"/>
              <a:ext cx="889000" cy="774700"/>
            </a:xfrm>
            <a:prstGeom prst="rect">
              <a:avLst/>
            </a:prstGeom>
          </p:spPr>
        </p:pic>
        <p:cxnSp>
          <p:nvCxnSpPr>
            <p:cNvPr id="13" name="Straight Connector 12">
              <a:extLst>
                <a:ext uri="{FF2B5EF4-FFF2-40B4-BE49-F238E27FC236}">
                  <a16:creationId xmlns:a16="http://schemas.microsoft.com/office/drawing/2014/main" id="{81B4C3B4-F468-D60C-751C-91936AA4A9AD}"/>
                </a:ext>
              </a:extLst>
            </p:cNvPr>
            <p:cNvCxnSpPr>
              <a:cxnSpLocks/>
            </p:cNvCxnSpPr>
            <p:nvPr/>
          </p:nvCxnSpPr>
          <p:spPr>
            <a:xfrm>
              <a:off x="2488129" y="2851479"/>
              <a:ext cx="0" cy="613614"/>
            </a:xfrm>
            <a:prstGeom prst="line">
              <a:avLst/>
            </a:prstGeom>
            <a:ln w="19050">
              <a:solidFill>
                <a:srgbClr val="40B9CF"/>
              </a:solidFill>
              <a:prstDash val="solid"/>
              <a:tailEnd type="non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DB9ADA4-2E11-2970-3AFB-309A235BFF72}"/>
                </a:ext>
              </a:extLst>
            </p:cNvPr>
            <p:cNvPicPr>
              <a:picLocks noChangeAspect="1"/>
            </p:cNvPicPr>
            <p:nvPr/>
          </p:nvPicPr>
          <p:blipFill>
            <a:blip r:embed="rId5">
              <a:biLevel thresh="75000"/>
            </a:blip>
            <a:stretch>
              <a:fillRect/>
            </a:stretch>
          </p:blipFill>
          <p:spPr>
            <a:xfrm>
              <a:off x="5440217" y="1570801"/>
              <a:ext cx="863600" cy="774700"/>
            </a:xfrm>
            <a:prstGeom prst="rect">
              <a:avLst/>
            </a:prstGeom>
          </p:spPr>
        </p:pic>
        <p:cxnSp>
          <p:nvCxnSpPr>
            <p:cNvPr id="17" name="Straight Connector 16">
              <a:extLst>
                <a:ext uri="{FF2B5EF4-FFF2-40B4-BE49-F238E27FC236}">
                  <a16:creationId xmlns:a16="http://schemas.microsoft.com/office/drawing/2014/main" id="{89A4B02E-0243-106D-898D-7DF6932886BC}"/>
                </a:ext>
              </a:extLst>
            </p:cNvPr>
            <p:cNvCxnSpPr>
              <a:cxnSpLocks/>
            </p:cNvCxnSpPr>
            <p:nvPr/>
          </p:nvCxnSpPr>
          <p:spPr>
            <a:xfrm>
              <a:off x="5856973" y="2851480"/>
              <a:ext cx="0" cy="613613"/>
            </a:xfrm>
            <a:prstGeom prst="line">
              <a:avLst/>
            </a:prstGeom>
            <a:ln w="19050">
              <a:solidFill>
                <a:srgbClr val="DD1A5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0FFB5D-18AE-28D2-8B64-E9BE741F9A05}"/>
                </a:ext>
              </a:extLst>
            </p:cNvPr>
            <p:cNvCxnSpPr>
              <a:cxnSpLocks/>
            </p:cNvCxnSpPr>
            <p:nvPr/>
          </p:nvCxnSpPr>
          <p:spPr>
            <a:xfrm>
              <a:off x="9225903" y="2851479"/>
              <a:ext cx="0" cy="613614"/>
            </a:xfrm>
            <a:prstGeom prst="line">
              <a:avLst/>
            </a:prstGeom>
            <a:ln w="19050">
              <a:solidFill>
                <a:srgbClr val="659ECD"/>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87A5EA1-47EA-B3A4-61D5-7B48C26E9F7D}"/>
                </a:ext>
              </a:extLst>
            </p:cNvPr>
            <p:cNvCxnSpPr>
              <a:cxnSpLocks/>
            </p:cNvCxnSpPr>
            <p:nvPr/>
          </p:nvCxnSpPr>
          <p:spPr>
            <a:xfrm>
              <a:off x="1953929" y="3465093"/>
              <a:ext cx="1068404" cy="0"/>
            </a:xfrm>
            <a:prstGeom prst="line">
              <a:avLst/>
            </a:prstGeom>
            <a:ln w="19050">
              <a:solidFill>
                <a:srgbClr val="40B9CF"/>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CC2DA4-51F2-7C11-A0B9-E58832BDC7FB}"/>
                </a:ext>
              </a:extLst>
            </p:cNvPr>
            <p:cNvCxnSpPr>
              <a:cxnSpLocks/>
            </p:cNvCxnSpPr>
            <p:nvPr/>
          </p:nvCxnSpPr>
          <p:spPr>
            <a:xfrm>
              <a:off x="8691613" y="3465093"/>
              <a:ext cx="1068404" cy="0"/>
            </a:xfrm>
            <a:prstGeom prst="line">
              <a:avLst/>
            </a:prstGeom>
            <a:ln w="19050">
              <a:solidFill>
                <a:srgbClr val="659ECD"/>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0DBA65-E81C-EC78-86E7-DFE6368F51AD}"/>
                </a:ext>
              </a:extLst>
            </p:cNvPr>
            <p:cNvCxnSpPr>
              <a:cxnSpLocks/>
            </p:cNvCxnSpPr>
            <p:nvPr/>
          </p:nvCxnSpPr>
          <p:spPr>
            <a:xfrm>
              <a:off x="5322771" y="3465093"/>
              <a:ext cx="1068404" cy="0"/>
            </a:xfrm>
            <a:prstGeom prst="line">
              <a:avLst/>
            </a:prstGeom>
            <a:ln w="19050">
              <a:solidFill>
                <a:srgbClr val="DD1A51"/>
              </a:solidFill>
              <a:prstDash val="soli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A5E2F9-6385-3965-50F9-34A2C97F9565}"/>
                </a:ext>
              </a:extLst>
            </p:cNvPr>
            <p:cNvSpPr txBox="1"/>
            <p:nvPr/>
          </p:nvSpPr>
          <p:spPr>
            <a:xfrm>
              <a:off x="1906081" y="2270573"/>
              <a:ext cx="116410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40B9CF"/>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-Phosphoryl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0B9CF"/>
                  </a:solidFill>
                  <a:effectLst/>
                  <a:uLnTx/>
                  <a:uFillTx/>
                  <a:latin typeface="Avenir Book" panose="02000503020000020003" pitchFamily="2" charset="0"/>
                  <a:ea typeface="+mn-ea"/>
                  <a:cs typeface="+mn-cs"/>
                </a:rPr>
                <a:t>guanidine</a:t>
              </a:r>
            </a:p>
          </p:txBody>
        </p:sp>
        <p:sp>
          <p:nvSpPr>
            <p:cNvPr id="60" name="TextBox 59">
              <a:extLst>
                <a:ext uri="{FF2B5EF4-FFF2-40B4-BE49-F238E27FC236}">
                  <a16:creationId xmlns:a16="http://schemas.microsoft.com/office/drawing/2014/main" id="{247A4636-D27A-3218-D709-81AE02B6CCCA}"/>
                </a:ext>
              </a:extLst>
            </p:cNvPr>
            <p:cNvSpPr txBox="1"/>
            <p:nvPr/>
          </p:nvSpPr>
          <p:spPr>
            <a:xfrm>
              <a:off x="5432612" y="2416053"/>
              <a:ext cx="84830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rPr>
                <a:t>(</a:t>
              </a:r>
              <a:r>
                <a:rPr kumimoji="0" lang="en-GB" sz="1000" b="1" i="1" u="none" strike="noStrike" kern="1200" cap="none" spc="0" normalizeH="0" baseline="0" noProof="0">
                  <a:ln>
                    <a:noFill/>
                  </a:ln>
                  <a:solidFill>
                    <a:srgbClr val="DD1A51"/>
                  </a:solidFill>
                  <a:effectLst/>
                  <a:uLnTx/>
                  <a:uFillTx/>
                  <a:latin typeface="Avenir Book" panose="02000503020000020003" pitchFamily="2" charset="0"/>
                  <a:ea typeface="+mn-ea"/>
                  <a:cs typeface="+mn-cs"/>
                </a:rPr>
                <a:t>R/S</a:t>
              </a:r>
              <a:r>
                <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rPr>
                <a:t>)-</a:t>
              </a:r>
              <a:r>
                <a:rPr kumimoji="0" lang="en-GB" sz="1000" b="1" i="0" u="none" strike="noStrike" kern="1200" cap="none" spc="0" normalizeH="0" baseline="0" noProof="0" err="1">
                  <a:ln>
                    <a:noFill/>
                  </a:ln>
                  <a:solidFill>
                    <a:srgbClr val="DD1A51"/>
                  </a:solidFill>
                  <a:effectLst/>
                  <a:uLnTx/>
                  <a:uFillTx/>
                  <a:latin typeface="Avenir Book" panose="02000503020000020003" pitchFamily="2" charset="0"/>
                  <a:ea typeface="+mn-ea"/>
                  <a:cs typeface="+mn-cs"/>
                </a:rPr>
                <a:t>Mesyl</a:t>
              </a:r>
              <a:endParaRPr kumimoji="0" lang="en-GB" sz="1000" b="1" i="0" u="none" strike="noStrike" kern="1200" cap="none" spc="0" normalizeH="0" baseline="0" noProof="0">
                <a:ln>
                  <a:noFill/>
                </a:ln>
                <a:solidFill>
                  <a:srgbClr val="DD1A51"/>
                </a:solidFill>
                <a:effectLst/>
                <a:uLnTx/>
                <a:uFillTx/>
                <a:latin typeface="Avenir Book" panose="02000503020000020003" pitchFamily="2" charset="0"/>
                <a:ea typeface="+mn-ea"/>
                <a:cs typeface="+mn-cs"/>
              </a:endParaRPr>
            </a:p>
          </p:txBody>
        </p:sp>
        <p:sp>
          <p:nvSpPr>
            <p:cNvPr id="62" name="TextBox 61">
              <a:extLst>
                <a:ext uri="{FF2B5EF4-FFF2-40B4-BE49-F238E27FC236}">
                  <a16:creationId xmlns:a16="http://schemas.microsoft.com/office/drawing/2014/main" id="{4795AB0D-BDF5-6DC8-6312-02CE331DA1EF}"/>
                </a:ext>
              </a:extLst>
            </p:cNvPr>
            <p:cNvSpPr txBox="1"/>
            <p:nvPr/>
          </p:nvSpPr>
          <p:spPr>
            <a:xfrm>
              <a:off x="8691613" y="2416053"/>
              <a:ext cx="106840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err="1">
                  <a:ln>
                    <a:noFill/>
                  </a:ln>
                  <a:solidFill>
                    <a:srgbClr val="659FCD"/>
                  </a:solidFill>
                  <a:effectLst/>
                  <a:uLnTx/>
                  <a:uFillTx/>
                  <a:latin typeface="Avenir Book" panose="02000503020000020003" pitchFamily="2" charset="0"/>
                  <a:ea typeface="+mn-ea"/>
                  <a:cs typeface="+mn-cs"/>
                </a:rPr>
                <a:t>exNA</a:t>
              </a:r>
              <a:endParaRPr kumimoji="0" lang="en-GB" sz="1000" b="1" i="0" u="none" strike="noStrike" kern="1200" cap="none" spc="0" normalizeH="0" baseline="0" noProof="0">
                <a:ln>
                  <a:noFill/>
                </a:ln>
                <a:solidFill>
                  <a:srgbClr val="659FCD"/>
                </a:solidFill>
                <a:effectLst/>
                <a:uLnTx/>
                <a:uFillTx/>
                <a:latin typeface="Avenir Book" panose="02000503020000020003" pitchFamily="2" charset="0"/>
                <a:ea typeface="+mn-ea"/>
                <a:cs typeface="+mn-cs"/>
              </a:endParaRPr>
            </a:p>
          </p:txBody>
        </p:sp>
        <p:sp>
          <p:nvSpPr>
            <p:cNvPr id="5120" name="TextBox 5119">
              <a:extLst>
                <a:ext uri="{FF2B5EF4-FFF2-40B4-BE49-F238E27FC236}">
                  <a16:creationId xmlns:a16="http://schemas.microsoft.com/office/drawing/2014/main" id="{8060E2FE-F36D-50D0-E952-832DBAC60F61}"/>
                </a:ext>
              </a:extLst>
            </p:cNvPr>
            <p:cNvSpPr txBox="1"/>
            <p:nvPr/>
          </p:nvSpPr>
          <p:spPr>
            <a:xfrm>
              <a:off x="1363462" y="4182671"/>
              <a:ext cx="2249334" cy="175432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Neutralizes negative charge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Increases lipophilicity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PN-containing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clinic (known safety)</a:t>
              </a:r>
            </a:p>
          </p:txBody>
        </p:sp>
        <p:pic>
          <p:nvPicPr>
            <p:cNvPr id="3074" name="Picture 2" descr="Investor Relations - Wave Life Sciences">
              <a:extLst>
                <a:ext uri="{FF2B5EF4-FFF2-40B4-BE49-F238E27FC236}">
                  <a16:creationId xmlns:a16="http://schemas.microsoft.com/office/drawing/2014/main" id="{579C0559-6F78-D76F-3556-7B4F931B01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480" y="3584948"/>
              <a:ext cx="873298" cy="36512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4" descr="Ionis Pharmaceuticals - Wikipedia">
              <a:extLst>
                <a:ext uri="{FF2B5EF4-FFF2-40B4-BE49-F238E27FC236}">
                  <a16:creationId xmlns:a16="http://schemas.microsoft.com/office/drawing/2014/main" id="{98B0118D-4656-F4D3-D12B-4A2F4988E2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5401" y="3584948"/>
              <a:ext cx="863142" cy="294907"/>
            </a:xfrm>
            <a:prstGeom prst="rect">
              <a:avLst/>
            </a:prstGeom>
            <a:noFill/>
            <a:extLst>
              <a:ext uri="{909E8E84-426E-40DD-AFC4-6F175D3DCCD1}">
                <a14:hiddenFill xmlns:a14="http://schemas.microsoft.com/office/drawing/2010/main">
                  <a:solidFill>
                    <a:srgbClr val="FFFFFF"/>
                  </a:solidFill>
                </a14:hiddenFill>
              </a:ext>
            </a:extLst>
          </p:spPr>
        </p:pic>
        <p:sp>
          <p:nvSpPr>
            <p:cNvPr id="5124" name="TextBox 5123">
              <a:extLst>
                <a:ext uri="{FF2B5EF4-FFF2-40B4-BE49-F238E27FC236}">
                  <a16:creationId xmlns:a16="http://schemas.microsoft.com/office/drawing/2014/main" id="{2AAB21C1-440C-B2A7-4AC9-3602ADC27DEB}"/>
                </a:ext>
              </a:extLst>
            </p:cNvPr>
            <p:cNvSpPr txBox="1"/>
            <p:nvPr/>
          </p:nvSpPr>
          <p:spPr>
            <a:xfrm>
              <a:off x="4587945" y="4182671"/>
              <a:ext cx="256814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Decreases protein binding compared to PS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potency, durability,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and safety across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modalities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Likely multiple </a:t>
              </a:r>
              <a:r>
                <a:rPr kumimoji="0" lang="en-US" sz="1200" b="1"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Ms</a:t>
              </a: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development</a:t>
              </a:r>
            </a:p>
          </p:txBody>
        </p:sp>
        <p:sp>
          <p:nvSpPr>
            <p:cNvPr id="5125" name="TextBox 5124">
              <a:extLst>
                <a:ext uri="{FF2B5EF4-FFF2-40B4-BE49-F238E27FC236}">
                  <a16:creationId xmlns:a16="http://schemas.microsoft.com/office/drawing/2014/main" id="{8D788FA6-F0AD-7FED-2389-9CBBA468E578}"/>
                </a:ext>
              </a:extLst>
            </p:cNvPr>
            <p:cNvSpPr txBox="1"/>
            <p:nvPr/>
          </p:nvSpPr>
          <p:spPr>
            <a:xfrm>
              <a:off x="7941742" y="4182671"/>
              <a:ext cx="256814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Extends </a:t>
              </a:r>
              <a:r>
                <a:rPr kumimoji="0" lang="en-US" sz="1200" b="1"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internucleotide</a:t>
              </a: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length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Improves nuclease resistance, siRNA stability and exposure across multiple tissues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Likely multiple </a:t>
              </a:r>
              <a:r>
                <a:rPr kumimoji="0" lang="en-US" sz="1200" b="1"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exNA</a:t>
              </a: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-containing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assets in preclinical studies</a:t>
              </a:r>
            </a:p>
          </p:txBody>
        </p:sp>
        <p:pic>
          <p:nvPicPr>
            <p:cNvPr id="5127" name="Picture 5126">
              <a:extLst>
                <a:ext uri="{FF2B5EF4-FFF2-40B4-BE49-F238E27FC236}">
                  <a16:creationId xmlns:a16="http://schemas.microsoft.com/office/drawing/2014/main" id="{C830D3A9-A37A-A140-05E6-3E756CB9962A}"/>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8840234" y="1439387"/>
              <a:ext cx="711200" cy="939800"/>
            </a:xfrm>
            <a:prstGeom prst="rect">
              <a:avLst/>
            </a:prstGeom>
          </p:spPr>
        </p:pic>
      </p:grpSp>
      <p:sp>
        <p:nvSpPr>
          <p:cNvPr id="7" name="TextBox 6">
            <a:extLst>
              <a:ext uri="{FF2B5EF4-FFF2-40B4-BE49-F238E27FC236}">
                <a16:creationId xmlns:a16="http://schemas.microsoft.com/office/drawing/2014/main" id="{6191EBF3-F4C7-625D-8118-8066A45DD87E}"/>
              </a:ext>
            </a:extLst>
          </p:cNvPr>
          <p:cNvSpPr txBox="1"/>
          <p:nvPr/>
        </p:nvSpPr>
        <p:spPr>
          <a:xfrm>
            <a:off x="8282626" y="6261914"/>
            <a:ext cx="181011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Kandasamy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Zhang et al,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Yamada et al,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BioRxiv</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Tree>
    <p:extLst>
      <p:ext uri="{BB962C8B-B14F-4D97-AF65-F5344CB8AC3E}">
        <p14:creationId xmlns:p14="http://schemas.microsoft.com/office/powerpoint/2010/main" val="1265895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726D77AD-BB4B-A08E-DB35-B1D2836C3631}"/>
              </a:ext>
            </a:extLst>
          </p:cNvPr>
          <p:cNvCxnSpPr>
            <a:cxnSpLocks/>
          </p:cNvCxnSpPr>
          <p:nvPr/>
        </p:nvCxnSpPr>
        <p:spPr>
          <a:xfrm flipH="1" flipV="1">
            <a:off x="2994372" y="2526867"/>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B7B72EA-CA2D-0946-D035-10750272192E}"/>
              </a:ext>
            </a:extLst>
          </p:cNvPr>
          <p:cNvCxnSpPr>
            <a:cxnSpLocks/>
          </p:cNvCxnSpPr>
          <p:nvPr/>
        </p:nvCxnSpPr>
        <p:spPr>
          <a:xfrm flipH="1" flipV="1">
            <a:off x="2994372" y="3982164"/>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3D24DE-6ED8-39E3-B198-E84EE0D8DC30}"/>
              </a:ext>
            </a:extLst>
          </p:cNvPr>
          <p:cNvCxnSpPr>
            <a:cxnSpLocks/>
          </p:cNvCxnSpPr>
          <p:nvPr/>
        </p:nvCxnSpPr>
        <p:spPr>
          <a:xfrm flipH="1" flipV="1">
            <a:off x="2994372" y="5437392"/>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3429AB-CAAB-CF01-4887-C4E8A7EF8651}"/>
              </a:ext>
            </a:extLst>
          </p:cNvPr>
          <p:cNvCxnSpPr>
            <a:cxnSpLocks/>
            <a:stCxn id="18" idx="2"/>
            <a:endCxn id="37" idx="6"/>
          </p:cNvCxnSpPr>
          <p:nvPr/>
        </p:nvCxnSpPr>
        <p:spPr>
          <a:xfrm flipH="1" flipV="1">
            <a:off x="2237673" y="1782448"/>
            <a:ext cx="574788"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74D5E5-72FD-31B2-E670-65FE8ADA5BB3}"/>
              </a:ext>
            </a:extLst>
          </p:cNvPr>
          <p:cNvCxnSpPr>
            <a:cxnSpLocks/>
          </p:cNvCxnSpPr>
          <p:nvPr/>
        </p:nvCxnSpPr>
        <p:spPr>
          <a:xfrm flipH="1" flipV="1">
            <a:off x="1917849" y="3251910"/>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878E04-03B1-7D3B-03A9-C8352AF19C20}"/>
              </a:ext>
            </a:extLst>
          </p:cNvPr>
          <p:cNvCxnSpPr>
            <a:cxnSpLocks/>
          </p:cNvCxnSpPr>
          <p:nvPr/>
        </p:nvCxnSpPr>
        <p:spPr>
          <a:xfrm flipH="1" flipV="1">
            <a:off x="1917849" y="4706659"/>
            <a:ext cx="894453"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3412E4F-3844-57FC-B103-3D23651FBCA1}"/>
              </a:ext>
            </a:extLst>
          </p:cNvPr>
          <p:cNvSpPr/>
          <p:nvPr/>
        </p:nvSpPr>
        <p:spPr>
          <a:xfrm>
            <a:off x="8413" y="1076533"/>
            <a:ext cx="12192000" cy="5129561"/>
          </a:xfrm>
          <a:prstGeom prst="rect">
            <a:avLst/>
          </a:prstGeom>
          <a:gradFill flip="none" rotWithShape="1">
            <a:gsLst>
              <a:gs pos="0">
                <a:schemeClr val="accent6">
                  <a:lumMod val="20000"/>
                  <a:lumOff val="80000"/>
                </a:schemeClr>
              </a:gs>
              <a:gs pos="52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306959" y="444107"/>
            <a:ext cx="12081166" cy="439260"/>
          </a:xfrm>
        </p:spPr>
        <p:txBody>
          <a:bodyPr/>
          <a:lstStyle/>
          <a:p>
            <a:r>
              <a:rPr lang="en-US" sz="2500" b="1" cap="none" spc="0">
                <a:latin typeface="Avenir Book" panose="02000503020000020003" pitchFamily="2" charset="0"/>
                <a:cs typeface="Arial Narrow" panose="020B0604020202020204" pitchFamily="34" charset="0"/>
              </a:rPr>
              <a:t>Winning with </a:t>
            </a:r>
            <a:r>
              <a:rPr lang="en-US" sz="2500" b="1" cap="none" spc="0" err="1">
                <a:latin typeface="Avenir Book" panose="02000503020000020003" pitchFamily="2" charset="0"/>
                <a:cs typeface="Arial Narrow" panose="020B0604020202020204" pitchFamily="34" charset="0"/>
              </a:rPr>
              <a:t>GalNAc</a:t>
            </a:r>
            <a:r>
              <a:rPr lang="en-US" sz="2500" b="1" cap="none" spc="0">
                <a:latin typeface="Avenir Book" panose="02000503020000020003" pitchFamily="2" charset="0"/>
                <a:cs typeface="Arial Narrow" panose="020B0604020202020204" pitchFamily="34" charset="0"/>
              </a:rPr>
              <a:t>: Decades of Innovation Enabling siRNA Delivery to Liver</a:t>
            </a:r>
          </a:p>
        </p:txBody>
      </p:sp>
      <p:pic>
        <p:nvPicPr>
          <p:cNvPr id="10242" name="Picture 2" descr="A knack for getting to the liver: GalNAc enables liver-targeted  oligonucleotide therapeutics">
            <a:extLst>
              <a:ext uri="{FF2B5EF4-FFF2-40B4-BE49-F238E27FC236}">
                <a16:creationId xmlns:a16="http://schemas.microsoft.com/office/drawing/2014/main" id="{E564EDC1-EFAD-4273-48AC-DC5D71939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014" y="1635452"/>
            <a:ext cx="5605221" cy="40916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80FBD51-5F92-1F04-21E8-EFD653A988DC}"/>
              </a:ext>
            </a:extLst>
          </p:cNvPr>
          <p:cNvSpPr txBox="1"/>
          <p:nvPr/>
        </p:nvSpPr>
        <p:spPr>
          <a:xfrm>
            <a:off x="7635900" y="5327021"/>
            <a:ext cx="102303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Springer et 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2018</a:t>
            </a:r>
          </a:p>
        </p:txBody>
      </p:sp>
      <p:cxnSp>
        <p:nvCxnSpPr>
          <p:cNvPr id="16" name="Straight Connector 15">
            <a:extLst>
              <a:ext uri="{FF2B5EF4-FFF2-40B4-BE49-F238E27FC236}">
                <a16:creationId xmlns:a16="http://schemas.microsoft.com/office/drawing/2014/main" id="{AECCFBCC-955A-5ECA-DB4D-042FD6BC1383}"/>
              </a:ext>
            </a:extLst>
          </p:cNvPr>
          <p:cNvCxnSpPr>
            <a:cxnSpLocks/>
          </p:cNvCxnSpPr>
          <p:nvPr/>
        </p:nvCxnSpPr>
        <p:spPr>
          <a:xfrm>
            <a:off x="2903417" y="1418109"/>
            <a:ext cx="0" cy="728678"/>
          </a:xfrm>
          <a:prstGeom prst="line">
            <a:avLst/>
          </a:prstGeom>
          <a:ln w="76200" cap="rnd">
            <a:solidFill>
              <a:srgbClr val="AA93AA"/>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452E2AB-0746-0B1B-2830-3F2091A51062}"/>
              </a:ext>
            </a:extLst>
          </p:cNvPr>
          <p:cNvSpPr/>
          <p:nvPr/>
        </p:nvSpPr>
        <p:spPr>
          <a:xfrm>
            <a:off x="2812461" y="1691493"/>
            <a:ext cx="181911" cy="181911"/>
          </a:xfrm>
          <a:prstGeom prst="ellipse">
            <a:avLst/>
          </a:prstGeom>
          <a:solidFill>
            <a:schemeClr val="bg1"/>
          </a:solidFill>
          <a:ln w="28575">
            <a:solidFill>
              <a:srgbClr val="AA93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275912C-3B0C-2EE6-69D2-8D7BEDA2985E}"/>
              </a:ext>
            </a:extLst>
          </p:cNvPr>
          <p:cNvCxnSpPr>
            <a:cxnSpLocks/>
          </p:cNvCxnSpPr>
          <p:nvPr/>
        </p:nvCxnSpPr>
        <p:spPr>
          <a:xfrm>
            <a:off x="2903417" y="2161656"/>
            <a:ext cx="0" cy="728678"/>
          </a:xfrm>
          <a:prstGeom prst="line">
            <a:avLst/>
          </a:prstGeom>
          <a:ln w="76200" cap="rnd">
            <a:solidFill>
              <a:srgbClr val="D8006D"/>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6E3FC29-B87D-9679-B1E3-9507053032ED}"/>
              </a:ext>
            </a:extLst>
          </p:cNvPr>
          <p:cNvSpPr/>
          <p:nvPr/>
        </p:nvSpPr>
        <p:spPr>
          <a:xfrm>
            <a:off x="2812461" y="2435040"/>
            <a:ext cx="181911" cy="181911"/>
          </a:xfrm>
          <a:prstGeom prst="ellipse">
            <a:avLst/>
          </a:prstGeom>
          <a:solidFill>
            <a:schemeClr val="bg1"/>
          </a:solidFill>
          <a:ln w="28575">
            <a:solidFill>
              <a:srgbClr val="D80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079495BF-3222-09C0-C33A-668BE59748A9}"/>
              </a:ext>
            </a:extLst>
          </p:cNvPr>
          <p:cNvCxnSpPr>
            <a:cxnSpLocks/>
          </p:cNvCxnSpPr>
          <p:nvPr/>
        </p:nvCxnSpPr>
        <p:spPr>
          <a:xfrm>
            <a:off x="2903417" y="2890334"/>
            <a:ext cx="0" cy="728678"/>
          </a:xfrm>
          <a:prstGeom prst="line">
            <a:avLst/>
          </a:prstGeom>
          <a:ln w="76200" cap="rnd">
            <a:solidFill>
              <a:srgbClr val="00788A"/>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0E07E00-B8E9-8847-BAD8-A1F21672C66A}"/>
              </a:ext>
            </a:extLst>
          </p:cNvPr>
          <p:cNvSpPr/>
          <p:nvPr/>
        </p:nvSpPr>
        <p:spPr>
          <a:xfrm>
            <a:off x="2812461" y="3163718"/>
            <a:ext cx="181911" cy="181911"/>
          </a:xfrm>
          <a:prstGeom prst="ellipse">
            <a:avLst/>
          </a:prstGeom>
          <a:solidFill>
            <a:schemeClr val="bg1"/>
          </a:solidFill>
          <a:ln w="28575">
            <a:solidFill>
              <a:srgbClr val="007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611A42C7-951F-1DA2-AE33-F3BCD7314F11}"/>
              </a:ext>
            </a:extLst>
          </p:cNvPr>
          <p:cNvCxnSpPr>
            <a:cxnSpLocks/>
          </p:cNvCxnSpPr>
          <p:nvPr/>
        </p:nvCxnSpPr>
        <p:spPr>
          <a:xfrm>
            <a:off x="2903577" y="3619012"/>
            <a:ext cx="0" cy="728678"/>
          </a:xfrm>
          <a:prstGeom prst="line">
            <a:avLst/>
          </a:prstGeom>
          <a:ln w="7620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9D7DD51-9158-67C6-E5EE-68723F4E4DF9}"/>
              </a:ext>
            </a:extLst>
          </p:cNvPr>
          <p:cNvSpPr/>
          <p:nvPr/>
        </p:nvSpPr>
        <p:spPr>
          <a:xfrm>
            <a:off x="2812621" y="3892396"/>
            <a:ext cx="181911" cy="181911"/>
          </a:xfrm>
          <a:prstGeom prst="ellipse">
            <a:avLst/>
          </a:prstGeom>
          <a:solidFill>
            <a:schemeClr val="bg1"/>
          </a:solidFill>
          <a:ln w="2857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790381EB-61F5-CA89-A25F-6F40711DDDB6}"/>
              </a:ext>
            </a:extLst>
          </p:cNvPr>
          <p:cNvCxnSpPr>
            <a:cxnSpLocks/>
          </p:cNvCxnSpPr>
          <p:nvPr/>
        </p:nvCxnSpPr>
        <p:spPr>
          <a:xfrm>
            <a:off x="2903417" y="4347690"/>
            <a:ext cx="0" cy="728678"/>
          </a:xfrm>
          <a:prstGeom prst="line">
            <a:avLst/>
          </a:prstGeom>
          <a:ln w="76200" cap="rnd">
            <a:solidFill>
              <a:srgbClr val="6C1F75"/>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34ECE896-A0C4-14E0-E8B9-FB5BE93B2298}"/>
              </a:ext>
            </a:extLst>
          </p:cNvPr>
          <p:cNvSpPr/>
          <p:nvPr/>
        </p:nvSpPr>
        <p:spPr>
          <a:xfrm>
            <a:off x="2812461" y="4621074"/>
            <a:ext cx="181911" cy="181911"/>
          </a:xfrm>
          <a:prstGeom prst="ellipse">
            <a:avLst/>
          </a:prstGeom>
          <a:solidFill>
            <a:schemeClr val="bg1"/>
          </a:solidFill>
          <a:ln w="28575">
            <a:solidFill>
              <a:srgbClr val="6C1F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F5ADAAEF-D2A5-709E-506A-F458FEBA8039}"/>
              </a:ext>
            </a:extLst>
          </p:cNvPr>
          <p:cNvCxnSpPr>
            <a:cxnSpLocks/>
          </p:cNvCxnSpPr>
          <p:nvPr/>
        </p:nvCxnSpPr>
        <p:spPr>
          <a:xfrm>
            <a:off x="2903417" y="5076368"/>
            <a:ext cx="0" cy="728678"/>
          </a:xfrm>
          <a:prstGeom prst="line">
            <a:avLst/>
          </a:prstGeom>
          <a:ln w="76200" cap="rnd">
            <a:solidFill>
              <a:srgbClr val="C1D4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2D581F9-8ABB-572D-E927-73D4AA6BD770}"/>
              </a:ext>
            </a:extLst>
          </p:cNvPr>
          <p:cNvSpPr/>
          <p:nvPr/>
        </p:nvSpPr>
        <p:spPr>
          <a:xfrm>
            <a:off x="2812461" y="5349752"/>
            <a:ext cx="181911" cy="181911"/>
          </a:xfrm>
          <a:prstGeom prst="ellipse">
            <a:avLst/>
          </a:prstGeom>
          <a:solidFill>
            <a:schemeClr val="bg1"/>
          </a:solidFill>
          <a:ln w="28575">
            <a:solidFill>
              <a:srgbClr val="C1D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E473A223-C96A-F8E4-14C1-B3FFEADB86ED}"/>
              </a:ext>
            </a:extLst>
          </p:cNvPr>
          <p:cNvSpPr/>
          <p:nvPr/>
        </p:nvSpPr>
        <p:spPr>
          <a:xfrm>
            <a:off x="1656451" y="1491837"/>
            <a:ext cx="581222" cy="581222"/>
          </a:xfrm>
          <a:prstGeom prst="ellipse">
            <a:avLst/>
          </a:prstGeom>
          <a:solidFill>
            <a:srgbClr val="AA93AA"/>
          </a:solidFill>
          <a:ln w="28575">
            <a:solidFill>
              <a:srgbClr val="AA93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40" name="Oval 39">
            <a:extLst>
              <a:ext uri="{FF2B5EF4-FFF2-40B4-BE49-F238E27FC236}">
                <a16:creationId xmlns:a16="http://schemas.microsoft.com/office/drawing/2014/main" id="{AA07AF88-CC2B-2952-2AB8-F11F020B9936}"/>
              </a:ext>
            </a:extLst>
          </p:cNvPr>
          <p:cNvSpPr/>
          <p:nvPr/>
        </p:nvSpPr>
        <p:spPr>
          <a:xfrm>
            <a:off x="3531694" y="2235384"/>
            <a:ext cx="581222" cy="581222"/>
          </a:xfrm>
          <a:prstGeom prst="ellipse">
            <a:avLst/>
          </a:prstGeom>
          <a:solidFill>
            <a:srgbClr val="D8006D"/>
          </a:solidFill>
          <a:ln w="28575">
            <a:solidFill>
              <a:srgbClr val="D80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41" name="TextBox 40">
            <a:extLst>
              <a:ext uri="{FF2B5EF4-FFF2-40B4-BE49-F238E27FC236}">
                <a16:creationId xmlns:a16="http://schemas.microsoft.com/office/drawing/2014/main" id="{7E08947E-7DE5-5DFE-FFC4-964F2E8EC22A}"/>
              </a:ext>
            </a:extLst>
          </p:cNvPr>
          <p:cNvSpPr txBox="1"/>
          <p:nvPr/>
        </p:nvSpPr>
        <p:spPr>
          <a:xfrm>
            <a:off x="3039653" y="1670253"/>
            <a:ext cx="190982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Discovery of ASGPR </a:t>
            </a:r>
          </a:p>
        </p:txBody>
      </p:sp>
      <p:sp>
        <p:nvSpPr>
          <p:cNvPr id="42" name="TextBox 41">
            <a:extLst>
              <a:ext uri="{FF2B5EF4-FFF2-40B4-BE49-F238E27FC236}">
                <a16:creationId xmlns:a16="http://schemas.microsoft.com/office/drawing/2014/main" id="{A36073C9-FE26-55A1-E583-0A4E66BD7061}"/>
              </a:ext>
            </a:extLst>
          </p:cNvPr>
          <p:cNvSpPr txBox="1"/>
          <p:nvPr/>
        </p:nvSpPr>
        <p:spPr>
          <a:xfrm>
            <a:off x="885432" y="2302028"/>
            <a:ext cx="185703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 defined as preferential ASGPR ligand</a:t>
            </a:r>
          </a:p>
        </p:txBody>
      </p:sp>
      <p:sp>
        <p:nvSpPr>
          <p:cNvPr id="43" name="TextBox 42">
            <a:extLst>
              <a:ext uri="{FF2B5EF4-FFF2-40B4-BE49-F238E27FC236}">
                <a16:creationId xmlns:a16="http://schemas.microsoft.com/office/drawing/2014/main" id="{85C24F77-E9D4-C3AC-564E-35B89E7CE372}"/>
              </a:ext>
            </a:extLst>
          </p:cNvPr>
          <p:cNvSpPr txBox="1"/>
          <p:nvPr/>
        </p:nvSpPr>
        <p:spPr>
          <a:xfrm>
            <a:off x="1679760" y="1639475"/>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1965</a:t>
            </a:r>
          </a:p>
        </p:txBody>
      </p:sp>
      <p:sp>
        <p:nvSpPr>
          <p:cNvPr id="44" name="TextBox 43">
            <a:extLst>
              <a:ext uri="{FF2B5EF4-FFF2-40B4-BE49-F238E27FC236}">
                <a16:creationId xmlns:a16="http://schemas.microsoft.com/office/drawing/2014/main" id="{23F4B59C-B890-6266-2C76-66AEF51967CC}"/>
              </a:ext>
            </a:extLst>
          </p:cNvPr>
          <p:cNvSpPr txBox="1"/>
          <p:nvPr/>
        </p:nvSpPr>
        <p:spPr>
          <a:xfrm>
            <a:off x="3531986" y="2386920"/>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1970s</a:t>
            </a:r>
          </a:p>
        </p:txBody>
      </p:sp>
      <p:sp>
        <p:nvSpPr>
          <p:cNvPr id="46" name="Oval 45">
            <a:extLst>
              <a:ext uri="{FF2B5EF4-FFF2-40B4-BE49-F238E27FC236}">
                <a16:creationId xmlns:a16="http://schemas.microsoft.com/office/drawing/2014/main" id="{1D1E765B-FA25-2EFC-E351-D836463C1509}"/>
              </a:ext>
            </a:extLst>
          </p:cNvPr>
          <p:cNvSpPr/>
          <p:nvPr/>
        </p:nvSpPr>
        <p:spPr>
          <a:xfrm>
            <a:off x="1688350" y="2961085"/>
            <a:ext cx="581222" cy="581222"/>
          </a:xfrm>
          <a:prstGeom prst="ellipse">
            <a:avLst/>
          </a:prstGeom>
          <a:solidFill>
            <a:srgbClr val="00788A"/>
          </a:solidFill>
          <a:ln w="28575">
            <a:solidFill>
              <a:srgbClr val="007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47" name="TextBox 46">
            <a:extLst>
              <a:ext uri="{FF2B5EF4-FFF2-40B4-BE49-F238E27FC236}">
                <a16:creationId xmlns:a16="http://schemas.microsoft.com/office/drawing/2014/main" id="{F4F15F9A-003C-4F6D-CDFD-A3B095B02DD6}"/>
              </a:ext>
            </a:extLst>
          </p:cNvPr>
          <p:cNvSpPr txBox="1"/>
          <p:nvPr/>
        </p:nvSpPr>
        <p:spPr>
          <a:xfrm>
            <a:off x="1681177" y="3112835"/>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1980s</a:t>
            </a:r>
          </a:p>
        </p:txBody>
      </p:sp>
      <p:sp>
        <p:nvSpPr>
          <p:cNvPr id="49" name="Oval 48">
            <a:extLst>
              <a:ext uri="{FF2B5EF4-FFF2-40B4-BE49-F238E27FC236}">
                <a16:creationId xmlns:a16="http://schemas.microsoft.com/office/drawing/2014/main" id="{F382FFB5-B393-DA7D-71E0-1ECBBCFD0466}"/>
              </a:ext>
            </a:extLst>
          </p:cNvPr>
          <p:cNvSpPr/>
          <p:nvPr/>
        </p:nvSpPr>
        <p:spPr>
          <a:xfrm>
            <a:off x="1680885" y="4416048"/>
            <a:ext cx="581222" cy="581222"/>
          </a:xfrm>
          <a:prstGeom prst="ellipse">
            <a:avLst/>
          </a:prstGeom>
          <a:solidFill>
            <a:srgbClr val="6C1F75"/>
          </a:solidFill>
          <a:ln w="28575">
            <a:solidFill>
              <a:srgbClr val="6C1F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50" name="TextBox 49">
            <a:extLst>
              <a:ext uri="{FF2B5EF4-FFF2-40B4-BE49-F238E27FC236}">
                <a16:creationId xmlns:a16="http://schemas.microsoft.com/office/drawing/2014/main" id="{2FAC194F-1CB3-2A16-F12C-022EF605F596}"/>
              </a:ext>
            </a:extLst>
          </p:cNvPr>
          <p:cNvSpPr txBox="1"/>
          <p:nvPr/>
        </p:nvSpPr>
        <p:spPr>
          <a:xfrm>
            <a:off x="1679760" y="4568159"/>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2010s</a:t>
            </a:r>
          </a:p>
        </p:txBody>
      </p:sp>
      <p:sp>
        <p:nvSpPr>
          <p:cNvPr id="52" name="Oval 51">
            <a:extLst>
              <a:ext uri="{FF2B5EF4-FFF2-40B4-BE49-F238E27FC236}">
                <a16:creationId xmlns:a16="http://schemas.microsoft.com/office/drawing/2014/main" id="{61E2C4E3-10B7-3571-CC40-A413FD64CEE8}"/>
              </a:ext>
            </a:extLst>
          </p:cNvPr>
          <p:cNvSpPr/>
          <p:nvPr/>
        </p:nvSpPr>
        <p:spPr>
          <a:xfrm>
            <a:off x="3531694" y="3690681"/>
            <a:ext cx="581222" cy="581222"/>
          </a:xfrm>
          <a:prstGeom prst="ellipse">
            <a:avLst/>
          </a:prstGeom>
          <a:solidFill>
            <a:srgbClr val="F1CCF0"/>
          </a:solidFill>
          <a:ln w="28575">
            <a:solidFill>
              <a:srgbClr val="F1CC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53" name="TextBox 52">
            <a:extLst>
              <a:ext uri="{FF2B5EF4-FFF2-40B4-BE49-F238E27FC236}">
                <a16:creationId xmlns:a16="http://schemas.microsoft.com/office/drawing/2014/main" id="{8D53316C-3606-3DAF-6256-20A6183CABBA}"/>
              </a:ext>
            </a:extLst>
          </p:cNvPr>
          <p:cNvSpPr txBox="1"/>
          <p:nvPr/>
        </p:nvSpPr>
        <p:spPr>
          <a:xfrm>
            <a:off x="3531986" y="3840699"/>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1990s</a:t>
            </a:r>
          </a:p>
        </p:txBody>
      </p:sp>
      <p:sp>
        <p:nvSpPr>
          <p:cNvPr id="55" name="Oval 54">
            <a:extLst>
              <a:ext uri="{FF2B5EF4-FFF2-40B4-BE49-F238E27FC236}">
                <a16:creationId xmlns:a16="http://schemas.microsoft.com/office/drawing/2014/main" id="{8EF2D946-34AB-7F2D-C6A7-865E83D3EA19}"/>
              </a:ext>
            </a:extLst>
          </p:cNvPr>
          <p:cNvSpPr/>
          <p:nvPr/>
        </p:nvSpPr>
        <p:spPr>
          <a:xfrm>
            <a:off x="3531694" y="5145909"/>
            <a:ext cx="581222" cy="581222"/>
          </a:xfrm>
          <a:prstGeom prst="ellipse">
            <a:avLst/>
          </a:prstGeom>
          <a:solidFill>
            <a:srgbClr val="C1D400"/>
          </a:solidFill>
          <a:ln w="28575">
            <a:solidFill>
              <a:srgbClr val="C1D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
        <p:nvSpPr>
          <p:cNvPr id="56" name="TextBox 55">
            <a:extLst>
              <a:ext uri="{FF2B5EF4-FFF2-40B4-BE49-F238E27FC236}">
                <a16:creationId xmlns:a16="http://schemas.microsoft.com/office/drawing/2014/main" id="{A1A98C11-953F-080A-28D7-F491BA035CE9}"/>
              </a:ext>
            </a:extLst>
          </p:cNvPr>
          <p:cNvSpPr txBox="1"/>
          <p:nvPr/>
        </p:nvSpPr>
        <p:spPr>
          <a:xfrm>
            <a:off x="3531986" y="5296254"/>
            <a:ext cx="735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venir Book" panose="02000503020000020003" pitchFamily="2" charset="0"/>
                <a:ea typeface="+mn-ea"/>
                <a:cs typeface="+mn-cs"/>
              </a:rPr>
              <a:t>2020s</a:t>
            </a:r>
          </a:p>
        </p:txBody>
      </p:sp>
      <p:sp>
        <p:nvSpPr>
          <p:cNvPr id="57" name="TextBox 56">
            <a:extLst>
              <a:ext uri="{FF2B5EF4-FFF2-40B4-BE49-F238E27FC236}">
                <a16:creationId xmlns:a16="http://schemas.microsoft.com/office/drawing/2014/main" id="{AFD6C0DF-77D8-A3FB-383E-3EA7AB169826}"/>
              </a:ext>
            </a:extLst>
          </p:cNvPr>
          <p:cNvSpPr txBox="1"/>
          <p:nvPr/>
        </p:nvSpPr>
        <p:spPr>
          <a:xfrm>
            <a:off x="3039653" y="3043019"/>
            <a:ext cx="18570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-modified plasmid DNA delivery to hepatocytes</a:t>
            </a:r>
          </a:p>
        </p:txBody>
      </p:sp>
      <p:sp>
        <p:nvSpPr>
          <p:cNvPr id="58" name="TextBox 57">
            <a:extLst>
              <a:ext uri="{FF2B5EF4-FFF2-40B4-BE49-F238E27FC236}">
                <a16:creationId xmlns:a16="http://schemas.microsoft.com/office/drawing/2014/main" id="{92C46794-4B56-78FA-7981-1C8054218298}"/>
              </a:ext>
            </a:extLst>
          </p:cNvPr>
          <p:cNvSpPr txBox="1"/>
          <p:nvPr/>
        </p:nvSpPr>
        <p:spPr>
          <a:xfrm>
            <a:off x="885432" y="3776120"/>
            <a:ext cx="185703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-modified oligonucleotides</a:t>
            </a:r>
          </a:p>
        </p:txBody>
      </p:sp>
      <p:sp>
        <p:nvSpPr>
          <p:cNvPr id="59" name="TextBox 58">
            <a:extLst>
              <a:ext uri="{FF2B5EF4-FFF2-40B4-BE49-F238E27FC236}">
                <a16:creationId xmlns:a16="http://schemas.microsoft.com/office/drawing/2014/main" id="{9DEDB49F-FD5E-6CE1-288E-A0FA2E4839B7}"/>
              </a:ext>
            </a:extLst>
          </p:cNvPr>
          <p:cNvSpPr txBox="1"/>
          <p:nvPr/>
        </p:nvSpPr>
        <p:spPr>
          <a:xfrm>
            <a:off x="3039653" y="4551784"/>
            <a:ext cx="18570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Massive innovation in RNA chemical modifications</a:t>
            </a:r>
          </a:p>
        </p:txBody>
      </p:sp>
      <p:sp>
        <p:nvSpPr>
          <p:cNvPr id="60" name="TextBox 59">
            <a:extLst>
              <a:ext uri="{FF2B5EF4-FFF2-40B4-BE49-F238E27FC236}">
                <a16:creationId xmlns:a16="http://schemas.microsoft.com/office/drawing/2014/main" id="{4F2B5696-FF56-AE69-3372-C6ED6D2AD216}"/>
              </a:ext>
            </a:extLst>
          </p:cNvPr>
          <p:cNvSpPr txBox="1"/>
          <p:nvPr/>
        </p:nvSpPr>
        <p:spPr>
          <a:xfrm>
            <a:off x="886044" y="5232214"/>
            <a:ext cx="185703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Multiple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-siRNA in post-marketing</a:t>
            </a:r>
          </a:p>
        </p:txBody>
      </p:sp>
    </p:spTree>
    <p:extLst>
      <p:ext uri="{BB962C8B-B14F-4D97-AF65-F5344CB8AC3E}">
        <p14:creationId xmlns:p14="http://schemas.microsoft.com/office/powerpoint/2010/main" val="3310421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306959" y="444107"/>
            <a:ext cx="12081166" cy="439260"/>
          </a:xfrm>
        </p:spPr>
        <p:txBody>
          <a:bodyPr/>
          <a:lstStyle/>
          <a:p>
            <a:r>
              <a:rPr lang="en-US" sz="2500" b="1" cap="none" spc="0" err="1">
                <a:latin typeface="Avenir Book" panose="02000503020000020003" pitchFamily="2" charset="0"/>
                <a:cs typeface="Arial Narrow" panose="020B0604020202020204" pitchFamily="34" charset="0"/>
              </a:rPr>
              <a:t>Lepodisiran</a:t>
            </a:r>
            <a:r>
              <a:rPr lang="en-US" sz="2500" b="1" cap="none" spc="0">
                <a:latin typeface="Avenir Book" panose="02000503020000020003" pitchFamily="2" charset="0"/>
                <a:cs typeface="Arial Narrow" panose="020B0604020202020204" pitchFamily="34" charset="0"/>
              </a:rPr>
              <a:t>, an Extended Duration siRNA Targeting Lipoprotein(a)</a:t>
            </a:r>
          </a:p>
        </p:txBody>
      </p:sp>
      <p:sp>
        <p:nvSpPr>
          <p:cNvPr id="4" name="TextBox 3">
            <a:extLst>
              <a:ext uri="{FF2B5EF4-FFF2-40B4-BE49-F238E27FC236}">
                <a16:creationId xmlns:a16="http://schemas.microsoft.com/office/drawing/2014/main" id="{B7E5B4B1-7702-8448-F0D7-604F52521125}"/>
              </a:ext>
            </a:extLst>
          </p:cNvPr>
          <p:cNvSpPr txBox="1"/>
          <p:nvPr/>
        </p:nvSpPr>
        <p:spPr>
          <a:xfrm>
            <a:off x="8409855" y="1544808"/>
            <a:ext cx="3542919" cy="332398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Lepodisiran</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is a GalNAc-conjugated </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Lp</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 siRNA developed by Lilly for atherosclerotic cardiovascular disease, for which there are no approved pharmacological treatments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 a Phase I study, </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lepodisiran</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was well tolerated and produced dose-dependent, long-duration reductions in serum lipoprotein(a) concentrations following a single dose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Lepodisiran</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is being evaluated in a Phase III ACCLAIM-</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Lp</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 trial</a:t>
            </a:r>
          </a:p>
        </p:txBody>
      </p:sp>
      <p:pic>
        <p:nvPicPr>
          <p:cNvPr id="5" name="Picture 4">
            <a:extLst>
              <a:ext uri="{FF2B5EF4-FFF2-40B4-BE49-F238E27FC236}">
                <a16:creationId xmlns:a16="http://schemas.microsoft.com/office/drawing/2014/main" id="{2FBCDCCB-6EBD-369F-EBA8-2FFD75666216}"/>
              </a:ext>
            </a:extLst>
          </p:cNvPr>
          <p:cNvPicPr>
            <a:picLocks noChangeAspect="1"/>
          </p:cNvPicPr>
          <p:nvPr/>
        </p:nvPicPr>
        <p:blipFill>
          <a:blip r:embed="rId3"/>
          <a:stretch>
            <a:fillRect/>
          </a:stretch>
        </p:blipFill>
        <p:spPr>
          <a:xfrm>
            <a:off x="239226" y="1113220"/>
            <a:ext cx="8097054" cy="5041799"/>
          </a:xfrm>
          <a:prstGeom prst="rect">
            <a:avLst/>
          </a:prstGeom>
        </p:spPr>
      </p:pic>
      <p:sp>
        <p:nvSpPr>
          <p:cNvPr id="6" name="TextBox 5">
            <a:extLst>
              <a:ext uri="{FF2B5EF4-FFF2-40B4-BE49-F238E27FC236}">
                <a16:creationId xmlns:a16="http://schemas.microsoft.com/office/drawing/2014/main" id="{EBD3D0E8-6F71-42D3-2398-9425DFC5EA93}"/>
              </a:ext>
            </a:extLst>
          </p:cNvPr>
          <p:cNvSpPr txBox="1"/>
          <p:nvPr/>
        </p:nvSpPr>
        <p:spPr>
          <a:xfrm>
            <a:off x="447887" y="6427240"/>
            <a:ext cx="165782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Nissen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et al</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JAMA, 2023</a:t>
            </a:r>
          </a:p>
        </p:txBody>
      </p:sp>
    </p:spTree>
    <p:extLst>
      <p:ext uri="{BB962C8B-B14F-4D97-AF65-F5344CB8AC3E}">
        <p14:creationId xmlns:p14="http://schemas.microsoft.com/office/powerpoint/2010/main" val="2243688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D6C977-3CAE-4A95-A929-62EB4E110F3C}"/>
              </a:ext>
            </a:extLst>
          </p:cNvPr>
          <p:cNvSpPr>
            <a:spLocks noGrp="1"/>
          </p:cNvSpPr>
          <p:nvPr>
            <p:ph type="ctrTitle"/>
          </p:nvPr>
        </p:nvSpPr>
        <p:spPr>
          <a:xfrm>
            <a:off x="164474" y="479913"/>
            <a:ext cx="12384878" cy="439260"/>
          </a:xfrm>
        </p:spPr>
        <p:txBody>
          <a:bodyPr/>
          <a:lstStyle/>
          <a:p>
            <a:r>
              <a:rPr lang="en-US" sz="2500" b="1" cap="none" spc="0">
                <a:latin typeface="Avenir Book" panose="02000503020000020003" pitchFamily="2" charset="0"/>
                <a:cs typeface="Arial Narrow" panose="020B0604020202020204" pitchFamily="34" charset="0"/>
              </a:rPr>
              <a:t>“Finding the Next </a:t>
            </a:r>
            <a:r>
              <a:rPr lang="en-US" sz="2500" b="1" cap="none" spc="0" err="1">
                <a:latin typeface="Avenir Book" panose="02000503020000020003" pitchFamily="2" charset="0"/>
                <a:cs typeface="Arial Narrow" panose="020B0604020202020204" pitchFamily="34" charset="0"/>
              </a:rPr>
              <a:t>GalNAc</a:t>
            </a:r>
            <a:r>
              <a:rPr lang="en-US" sz="2500" b="1" cap="none" spc="0">
                <a:latin typeface="Avenir Book" panose="02000503020000020003" pitchFamily="2" charset="0"/>
                <a:cs typeface="Arial Narrow" panose="020B0604020202020204" pitchFamily="34" charset="0"/>
              </a:rPr>
              <a:t>”: Extrahepatic Delivery is the Next Frontier</a:t>
            </a:r>
            <a:endParaRPr lang="en-US" sz="2500">
              <a:latin typeface="Avenir Book" panose="02000503020000020003" pitchFamily="2" charset="0"/>
            </a:endParaRPr>
          </a:p>
        </p:txBody>
      </p:sp>
      <p:sp>
        <p:nvSpPr>
          <p:cNvPr id="18" name="Rounded Rectangle 17">
            <a:extLst>
              <a:ext uri="{FF2B5EF4-FFF2-40B4-BE49-F238E27FC236}">
                <a16:creationId xmlns:a16="http://schemas.microsoft.com/office/drawing/2014/main" id="{0BD9B768-7877-FC6E-A9CE-88FFB449CF84}"/>
              </a:ext>
            </a:extLst>
          </p:cNvPr>
          <p:cNvSpPr/>
          <p:nvPr/>
        </p:nvSpPr>
        <p:spPr>
          <a:xfrm>
            <a:off x="1322929" y="1572556"/>
            <a:ext cx="4480021" cy="1128726"/>
          </a:xfrm>
          <a:prstGeom prst="roundRect">
            <a:avLst/>
          </a:prstGeom>
          <a:solidFill>
            <a:schemeClr val="tx2">
              <a:lumMod val="20000"/>
              <a:lumOff val="8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Human genomics yielding new liver targets and substrate for </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GalNAc</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-conjugated siRNA</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1</a:t>
            </a:r>
          </a:p>
        </p:txBody>
      </p:sp>
      <p:sp>
        <p:nvSpPr>
          <p:cNvPr id="21" name="Oval 20">
            <a:extLst>
              <a:ext uri="{FF2B5EF4-FFF2-40B4-BE49-F238E27FC236}">
                <a16:creationId xmlns:a16="http://schemas.microsoft.com/office/drawing/2014/main" id="{E32D7D94-0FEF-9529-5614-10AF02FDE519}"/>
              </a:ext>
            </a:extLst>
          </p:cNvPr>
          <p:cNvSpPr/>
          <p:nvPr/>
        </p:nvSpPr>
        <p:spPr>
          <a:xfrm>
            <a:off x="568015" y="1705086"/>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6908910F-1EDE-19AB-AD2C-6248D60BAA2E}"/>
              </a:ext>
            </a:extLst>
          </p:cNvPr>
          <p:cNvSpPr/>
          <p:nvPr/>
        </p:nvSpPr>
        <p:spPr>
          <a:xfrm>
            <a:off x="1322928" y="2864637"/>
            <a:ext cx="4480021" cy="1128726"/>
          </a:xfrm>
          <a:prstGeom prst="roundRect">
            <a:avLst/>
          </a:prstGeom>
          <a:solidFill>
            <a:schemeClr val="bg2">
              <a:lumMod val="9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Many wins in clinical intrathecal delivery for both unconjugated ASOs and siRNAs with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simple lipophilic conjugates</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2</a:t>
            </a:r>
          </a:p>
        </p:txBody>
      </p:sp>
      <p:sp>
        <p:nvSpPr>
          <p:cNvPr id="25" name="Oval 24">
            <a:extLst>
              <a:ext uri="{FF2B5EF4-FFF2-40B4-BE49-F238E27FC236}">
                <a16:creationId xmlns:a16="http://schemas.microsoft.com/office/drawing/2014/main" id="{0DE3EDEE-CD0A-D1B3-7999-48A4908F7176}"/>
              </a:ext>
            </a:extLst>
          </p:cNvPr>
          <p:cNvSpPr/>
          <p:nvPr/>
        </p:nvSpPr>
        <p:spPr>
          <a:xfrm>
            <a:off x="568014" y="2997167"/>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Image result for liver icon">
            <a:extLst>
              <a:ext uri="{FF2B5EF4-FFF2-40B4-BE49-F238E27FC236}">
                <a16:creationId xmlns:a16="http://schemas.microsoft.com/office/drawing/2014/main" id="{19AB09F4-2959-30D4-FFA4-0722600D9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15" y="1881738"/>
            <a:ext cx="607423" cy="60742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B78570B5-2DCC-BA05-BF2B-70E9F54B4DA8}"/>
              </a:ext>
            </a:extLst>
          </p:cNvPr>
          <p:cNvGrpSpPr/>
          <p:nvPr/>
        </p:nvGrpSpPr>
        <p:grpSpPr>
          <a:xfrm>
            <a:off x="6408304" y="1572556"/>
            <a:ext cx="5234935" cy="1128726"/>
            <a:chOff x="6398678" y="2609503"/>
            <a:chExt cx="5234935" cy="1128726"/>
          </a:xfrm>
        </p:grpSpPr>
        <p:sp>
          <p:nvSpPr>
            <p:cNvPr id="27" name="Rounded Rectangle 26">
              <a:extLst>
                <a:ext uri="{FF2B5EF4-FFF2-40B4-BE49-F238E27FC236}">
                  <a16:creationId xmlns:a16="http://schemas.microsoft.com/office/drawing/2014/main" id="{68E9E0E0-91FF-3C0C-A05B-A0AB2666AD38}"/>
                </a:ext>
              </a:extLst>
            </p:cNvPr>
            <p:cNvSpPr/>
            <p:nvPr/>
          </p:nvSpPr>
          <p:spPr>
            <a:xfrm>
              <a:off x="7153592" y="2609503"/>
              <a:ext cx="4480021" cy="1128726"/>
            </a:xfrm>
            <a:prstGeom prst="roundRect">
              <a:avLst/>
            </a:prstGeom>
            <a:solidFill>
              <a:schemeClr val="accent6">
                <a:lumMod val="20000"/>
                <a:lumOff val="8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ASOs dominate this space, but unconjugated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RNA platforms advancing for renal indications</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4</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t>
              </a:r>
            </a:p>
          </p:txBody>
        </p:sp>
        <p:sp>
          <p:nvSpPr>
            <p:cNvPr id="29" name="Oval 28">
              <a:extLst>
                <a:ext uri="{FF2B5EF4-FFF2-40B4-BE49-F238E27FC236}">
                  <a16:creationId xmlns:a16="http://schemas.microsoft.com/office/drawing/2014/main" id="{20F34A55-35FF-342C-15EF-41687FFEA81C}"/>
                </a:ext>
              </a:extLst>
            </p:cNvPr>
            <p:cNvSpPr/>
            <p:nvPr/>
          </p:nvSpPr>
          <p:spPr>
            <a:xfrm>
              <a:off x="6398678" y="2742033"/>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Graphic 6" descr="Kidneys with solid fill">
              <a:extLst>
                <a:ext uri="{FF2B5EF4-FFF2-40B4-BE49-F238E27FC236}">
                  <a16:creationId xmlns:a16="http://schemas.microsoft.com/office/drawing/2014/main" id="{78CCE02E-78D4-F975-508A-CA6B3D5186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7729" y="2896147"/>
              <a:ext cx="648242" cy="648242"/>
            </a:xfrm>
            <a:prstGeom prst="rect">
              <a:avLst/>
            </a:prstGeom>
          </p:spPr>
        </p:pic>
      </p:grpSp>
      <p:sp>
        <p:nvSpPr>
          <p:cNvPr id="33" name="Rounded Rectangle 32">
            <a:extLst>
              <a:ext uri="{FF2B5EF4-FFF2-40B4-BE49-F238E27FC236}">
                <a16:creationId xmlns:a16="http://schemas.microsoft.com/office/drawing/2014/main" id="{F31387C0-C8E8-E1F0-F0A4-254D6DAE5928}"/>
              </a:ext>
            </a:extLst>
          </p:cNvPr>
          <p:cNvSpPr/>
          <p:nvPr/>
        </p:nvSpPr>
        <p:spPr>
          <a:xfrm>
            <a:off x="7163218" y="2868858"/>
            <a:ext cx="4480021" cy="1128726"/>
          </a:xfrm>
          <a:prstGeom prst="roundRect">
            <a:avLst/>
          </a:prstGeom>
          <a:solidFill>
            <a:schemeClr val="accent4">
              <a:lumMod val="20000"/>
              <a:lumOff val="8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TfR</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-based shuttles are being evaluated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for promise in CNS-wide delivery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deep brain penetration</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5</a:t>
            </a:r>
          </a:p>
        </p:txBody>
      </p:sp>
      <p:sp>
        <p:nvSpPr>
          <p:cNvPr id="35" name="Oval 34">
            <a:extLst>
              <a:ext uri="{FF2B5EF4-FFF2-40B4-BE49-F238E27FC236}">
                <a16:creationId xmlns:a16="http://schemas.microsoft.com/office/drawing/2014/main" id="{409B8EE8-F553-0B82-6EAC-1E9E79895263}"/>
              </a:ext>
            </a:extLst>
          </p:cNvPr>
          <p:cNvSpPr/>
          <p:nvPr/>
        </p:nvSpPr>
        <p:spPr>
          <a:xfrm>
            <a:off x="6408304" y="3001388"/>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36" name="Picture 12" descr="Human Brain Icon Vector Stock Illustration - Download Image Now - Icon,  Human Brain, Vector - iStock">
            <a:extLst>
              <a:ext uri="{FF2B5EF4-FFF2-40B4-BE49-F238E27FC236}">
                <a16:creationId xmlns:a16="http://schemas.microsoft.com/office/drawing/2014/main" id="{1447FCF6-CEBB-35D8-BA62-F3378F1AD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7863" y="3135591"/>
            <a:ext cx="616711" cy="61671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706E9D5-91B7-1335-9CFF-42025011F6E9}"/>
              </a:ext>
            </a:extLst>
          </p:cNvPr>
          <p:cNvSpPr/>
          <p:nvPr/>
        </p:nvSpPr>
        <p:spPr>
          <a:xfrm>
            <a:off x="1333438" y="4238514"/>
            <a:ext cx="4480021" cy="1128726"/>
          </a:xfrm>
          <a:prstGeom prst="roundRect">
            <a:avLst/>
          </a:prstGeom>
          <a:solidFill>
            <a:schemeClr val="bg2"/>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Small molecule siRNA conjugates (integrin </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a</a:t>
            </a:r>
            <a:r>
              <a:rPr kumimoji="0" lang="en-US" sz="1400" b="0" i="0" u="none" strike="noStrike" kern="1200" cap="none" spc="0" normalizeH="0" baseline="-25000" noProof="0" err="1">
                <a:ln>
                  <a:noFill/>
                </a:ln>
                <a:solidFill>
                  <a:prstClr val="black"/>
                </a:solidFill>
                <a:effectLst/>
                <a:uLnTx/>
                <a:uFillTx/>
                <a:latin typeface="Avenir Book" panose="02000503020000020003" pitchFamily="2" charset="0"/>
                <a:ea typeface="+mn-ea"/>
                <a:cs typeface="+mn-cs"/>
              </a:rPr>
              <a:t>v</a:t>
            </a:r>
            <a:r>
              <a:rPr kumimoji="0" lang="en-US" sz="14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a:t>
            </a:r>
            <a:r>
              <a:rPr kumimoji="0" lang="el-GR" sz="1400" b="0" i="0" u="none" strike="noStrike" kern="1200" cap="none" spc="0" normalizeH="0" baseline="-25000" noProof="0">
                <a:ln>
                  <a:noFill/>
                </a:ln>
                <a:solidFill>
                  <a:prstClr val="black"/>
                </a:solidFill>
                <a:effectLst/>
                <a:uLnTx/>
                <a:uFillTx/>
                <a:latin typeface="Avenir Book" panose="02000503020000020003" pitchFamily="2" charset="0"/>
                <a:ea typeface="+mn-ea"/>
                <a:cs typeface="+mn-cs"/>
              </a:rPr>
              <a:t>6</a:t>
            </a: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enabling clinical efficacy following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inhalation in lung</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3</a:t>
            </a:r>
          </a:p>
        </p:txBody>
      </p:sp>
      <p:sp>
        <p:nvSpPr>
          <p:cNvPr id="3" name="Oval 2">
            <a:extLst>
              <a:ext uri="{FF2B5EF4-FFF2-40B4-BE49-F238E27FC236}">
                <a16:creationId xmlns:a16="http://schemas.microsoft.com/office/drawing/2014/main" id="{AABA0057-3217-FD47-2A5A-C596B05B4F14}"/>
              </a:ext>
            </a:extLst>
          </p:cNvPr>
          <p:cNvSpPr/>
          <p:nvPr/>
        </p:nvSpPr>
        <p:spPr>
          <a:xfrm>
            <a:off x="578524" y="4371044"/>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ounded Rectangle 9">
            <a:extLst>
              <a:ext uri="{FF2B5EF4-FFF2-40B4-BE49-F238E27FC236}">
                <a16:creationId xmlns:a16="http://schemas.microsoft.com/office/drawing/2014/main" id="{79A3F28E-EDA5-C19E-DFEA-416A6694F5C3}"/>
              </a:ext>
            </a:extLst>
          </p:cNvPr>
          <p:cNvSpPr/>
          <p:nvPr/>
        </p:nvSpPr>
        <p:spPr>
          <a:xfrm>
            <a:off x="7173728" y="4242735"/>
            <a:ext cx="4480021" cy="1128726"/>
          </a:xfrm>
          <a:prstGeom prst="roundRect">
            <a:avLst/>
          </a:prstGeom>
          <a:solidFill>
            <a:schemeClr val="accent3">
              <a:lumMod val="20000"/>
              <a:lumOff val="80000"/>
            </a:schemeClr>
          </a:solidFill>
          <a:ln>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 variety of bioconjugates emerging with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promise for durable muscle delivery</a:t>
            </a:r>
            <a:r>
              <a:rPr kumimoji="0" lang="en-US" sz="14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6</a:t>
            </a:r>
          </a:p>
        </p:txBody>
      </p:sp>
      <p:sp>
        <p:nvSpPr>
          <p:cNvPr id="11" name="Oval 10">
            <a:extLst>
              <a:ext uri="{FF2B5EF4-FFF2-40B4-BE49-F238E27FC236}">
                <a16:creationId xmlns:a16="http://schemas.microsoft.com/office/drawing/2014/main" id="{BBEEBAB7-E536-54B2-880A-C6FC1F5F3A1E}"/>
              </a:ext>
            </a:extLst>
          </p:cNvPr>
          <p:cNvSpPr/>
          <p:nvPr/>
        </p:nvSpPr>
        <p:spPr>
          <a:xfrm>
            <a:off x="6418814" y="4375265"/>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8" name="Picture 4" descr="Image result for neuron icon">
            <a:extLst>
              <a:ext uri="{FF2B5EF4-FFF2-40B4-BE49-F238E27FC236}">
                <a16:creationId xmlns:a16="http://schemas.microsoft.com/office/drawing/2014/main" id="{A6F8FC44-E76C-9508-B0BA-7253CCF766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431" y="3150584"/>
            <a:ext cx="607565" cy="60756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Lungs with solid fill">
            <a:extLst>
              <a:ext uri="{FF2B5EF4-FFF2-40B4-BE49-F238E27FC236}">
                <a16:creationId xmlns:a16="http://schemas.microsoft.com/office/drawing/2014/main" id="{0CEEF848-5FA6-7561-4DF8-E6CB58E8EE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958" y="4471449"/>
            <a:ext cx="662509" cy="662509"/>
          </a:xfrm>
          <a:prstGeom prst="rect">
            <a:avLst/>
          </a:prstGeom>
        </p:spPr>
      </p:pic>
      <p:pic>
        <p:nvPicPr>
          <p:cNvPr id="16" name="Graphic 15" descr="Muscular arm with solid fill">
            <a:extLst>
              <a:ext uri="{FF2B5EF4-FFF2-40B4-BE49-F238E27FC236}">
                <a16:creationId xmlns:a16="http://schemas.microsoft.com/office/drawing/2014/main" id="{F719A2F7-5FED-AAE4-FD0E-9AA54F24D6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65327" y="4492016"/>
            <a:ext cx="621374" cy="621374"/>
          </a:xfrm>
          <a:prstGeom prst="rect">
            <a:avLst/>
          </a:prstGeom>
        </p:spPr>
      </p:pic>
      <p:sp>
        <p:nvSpPr>
          <p:cNvPr id="5" name="TextBox 4">
            <a:extLst>
              <a:ext uri="{FF2B5EF4-FFF2-40B4-BE49-F238E27FC236}">
                <a16:creationId xmlns:a16="http://schemas.microsoft.com/office/drawing/2014/main" id="{B58281DA-954D-4430-9D1F-186DF806D39B}"/>
              </a:ext>
            </a:extLst>
          </p:cNvPr>
          <p:cNvSpPr txBox="1"/>
          <p:nvPr/>
        </p:nvSpPr>
        <p:spPr>
          <a:xfrm>
            <a:off x="5637308" y="6246525"/>
            <a:ext cx="298190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1</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Backman et al</a:t>
            </a:r>
            <a:r>
              <a:rPr kumimoji="0" lang="en-US" sz="8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 Nature, </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2</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Mummery et al, </a:t>
            </a:r>
            <a:r>
              <a:rPr kumimoji="0" lang="en-US" sz="8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 Med</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3</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Arrowhead Pharmaceuticals, 2023 ARO-RAGE Press Release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4</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Regulus Therapeutics, 2023 RGLS8429 Press Release</a:t>
            </a:r>
          </a:p>
        </p:txBody>
      </p:sp>
      <p:sp>
        <p:nvSpPr>
          <p:cNvPr id="6" name="TextBox 5">
            <a:extLst>
              <a:ext uri="{FF2B5EF4-FFF2-40B4-BE49-F238E27FC236}">
                <a16:creationId xmlns:a16="http://schemas.microsoft.com/office/drawing/2014/main" id="{C5DA9B7E-53D4-5195-2781-20A294DA6537}"/>
              </a:ext>
            </a:extLst>
          </p:cNvPr>
          <p:cNvSpPr txBox="1"/>
          <p:nvPr/>
        </p:nvSpPr>
        <p:spPr>
          <a:xfrm>
            <a:off x="8701075" y="6246525"/>
            <a:ext cx="14462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5</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Barker et al</a:t>
            </a:r>
            <a:r>
              <a:rPr kumimoji="0" lang="en-US" sz="8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 </a:t>
            </a:r>
            <a:r>
              <a:rPr kumimoji="0" lang="en-US" sz="8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BioRxiv</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prstClr val="black"/>
                </a:solidFill>
                <a:effectLst/>
                <a:uLnTx/>
                <a:uFillTx/>
                <a:latin typeface="Avenir Book" panose="02000503020000020003" pitchFamily="2" charset="0"/>
                <a:ea typeface="+mn-ea"/>
                <a:cs typeface="+mn-cs"/>
              </a:rPr>
              <a:t>6</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Malecova et al, </a:t>
            </a:r>
            <a:r>
              <a:rPr kumimoji="0" lang="en-US" sz="8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a:t>
            </a:r>
          </a:p>
        </p:txBody>
      </p:sp>
    </p:spTree>
    <p:extLst>
      <p:ext uri="{BB962C8B-B14F-4D97-AF65-F5344CB8AC3E}">
        <p14:creationId xmlns:p14="http://schemas.microsoft.com/office/powerpoint/2010/main" val="581808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01996"/>
            <a:ext cx="12081166" cy="439260"/>
          </a:xfrm>
        </p:spPr>
        <p:txBody>
          <a:bodyPr/>
          <a:lstStyle/>
          <a:p>
            <a:r>
              <a:rPr lang="en-US" sz="2500" b="1" cap="none" spc="0">
                <a:latin typeface="Avenir Book" panose="02000503020000020003" pitchFamily="2" charset="0"/>
                <a:cs typeface="Arial Narrow" panose="020B0604020202020204" pitchFamily="34" charset="0"/>
              </a:rPr>
              <a:t>Leveraging Lilly Expertise to Enable Selective siRNA Delivery to Adipose</a:t>
            </a:r>
          </a:p>
        </p:txBody>
      </p:sp>
      <p:pic>
        <p:nvPicPr>
          <p:cNvPr id="9" name="Picture 8">
            <a:extLst>
              <a:ext uri="{FF2B5EF4-FFF2-40B4-BE49-F238E27FC236}">
                <a16:creationId xmlns:a16="http://schemas.microsoft.com/office/drawing/2014/main" id="{75ABD79D-F192-4409-24AA-BDEE5261D293}"/>
              </a:ext>
            </a:extLst>
          </p:cNvPr>
          <p:cNvPicPr>
            <a:picLocks noChangeAspect="1"/>
          </p:cNvPicPr>
          <p:nvPr/>
        </p:nvPicPr>
        <p:blipFill>
          <a:blip r:embed="rId4"/>
          <a:stretch>
            <a:fillRect/>
          </a:stretch>
        </p:blipFill>
        <p:spPr>
          <a:xfrm>
            <a:off x="8745918" y="2385739"/>
            <a:ext cx="2746644" cy="2992136"/>
          </a:xfrm>
          <a:prstGeom prst="rect">
            <a:avLst/>
          </a:prstGeom>
        </p:spPr>
      </p:pic>
      <p:sp>
        <p:nvSpPr>
          <p:cNvPr id="11" name="TextBox 10">
            <a:extLst>
              <a:ext uri="{FF2B5EF4-FFF2-40B4-BE49-F238E27FC236}">
                <a16:creationId xmlns:a16="http://schemas.microsoft.com/office/drawing/2014/main" id="{42673C03-E50F-D162-47E5-733A87886001}"/>
              </a:ext>
            </a:extLst>
          </p:cNvPr>
          <p:cNvSpPr txBox="1"/>
          <p:nvPr/>
        </p:nvSpPr>
        <p:spPr>
          <a:xfrm>
            <a:off x="1547325" y="1443304"/>
            <a:ext cx="3190588" cy="523220"/>
          </a:xfrm>
          <a:prstGeom prst="rect">
            <a:avLst/>
          </a:prstGeom>
          <a:noFill/>
        </p:spPr>
        <p:txBody>
          <a:bodyPr wrap="square" lIns="91440" tIns="45720" rIns="91440" bIns="45720" rtlCol="0" anchor="t">
            <a:spAutoFit/>
          </a:bodyPr>
          <a:lstStyle/>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Conjugated siRNA delivery </a:t>
            </a:r>
          </a:p>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to inguinal white adipocytes</a:t>
            </a:r>
            <a:endPar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Calibri"/>
            </a:endParaRPr>
          </a:p>
        </p:txBody>
      </p:sp>
      <p:sp>
        <p:nvSpPr>
          <p:cNvPr id="12" name="TextBox 11">
            <a:extLst>
              <a:ext uri="{FF2B5EF4-FFF2-40B4-BE49-F238E27FC236}">
                <a16:creationId xmlns:a16="http://schemas.microsoft.com/office/drawing/2014/main" id="{906F5C5F-64F5-6DD9-471D-1C594691D8B5}"/>
              </a:ext>
            </a:extLst>
          </p:cNvPr>
          <p:cNvSpPr txBox="1"/>
          <p:nvPr/>
        </p:nvSpPr>
        <p:spPr>
          <a:xfrm>
            <a:off x="8622850" y="5377874"/>
            <a:ext cx="2645920" cy="400110"/>
          </a:xfrm>
          <a:prstGeom prst="rect">
            <a:avLst/>
          </a:prstGeom>
          <a:noFill/>
        </p:spPr>
        <p:txBody>
          <a:bodyPr wrap="square">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Avenir Book" panose="02000503020000020003" pitchFamily="2" charset="0"/>
                <a:ea typeface="ＭＳ Ｐゴシック" charset="0"/>
                <a:cs typeface="Calibri" panose="020F0502020204030204" pitchFamily="34" charset="0"/>
              </a:rPr>
              <a:t>iWAT</a:t>
            </a:r>
            <a:r>
              <a:rPr kumimoji="0" lang="en-US" sz="1000" b="0" i="0" u="none" strike="noStrike" kern="1200" cap="none" spc="0" normalizeH="0" baseline="0" noProof="0">
                <a:ln>
                  <a:noFill/>
                </a:ln>
                <a:solidFill>
                  <a:srgbClr val="000000"/>
                </a:solidFill>
                <a:effectLst/>
                <a:uLnTx/>
                <a:uFillTx/>
                <a:latin typeface="Avenir Book" panose="02000503020000020003" pitchFamily="2" charset="0"/>
                <a:ea typeface="ＭＳ Ｐゴシック" charset="0"/>
                <a:cs typeface="Calibri" panose="020F0502020204030204" pitchFamily="34" charset="0"/>
              </a:rPr>
              <a:t> image: Mature fraction live cell imaging (20X);  Blue = DNA, Red = siRNA</a:t>
            </a:r>
          </a:p>
        </p:txBody>
      </p:sp>
      <p:sp>
        <p:nvSpPr>
          <p:cNvPr id="15" name="TextBox 14">
            <a:extLst>
              <a:ext uri="{FF2B5EF4-FFF2-40B4-BE49-F238E27FC236}">
                <a16:creationId xmlns:a16="http://schemas.microsoft.com/office/drawing/2014/main" id="{6396E1A2-0D76-B9A5-5D83-DF5FF0BE3251}"/>
              </a:ext>
            </a:extLst>
          </p:cNvPr>
          <p:cNvSpPr txBox="1"/>
          <p:nvPr/>
        </p:nvSpPr>
        <p:spPr>
          <a:xfrm>
            <a:off x="8745918" y="1627168"/>
            <a:ext cx="2746644" cy="510778"/>
          </a:xfrm>
          <a:prstGeom prst="roundRect">
            <a:avLst/>
          </a:prstGeom>
          <a:solidFill>
            <a:srgbClr val="DFE8EF"/>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Conjugated siRNA Delivery to </a:t>
            </a:r>
            <a:r>
              <a:rPr kumimoji="0" lang="en-US" sz="1200" b="1" i="0" u="none" strike="noStrike" kern="1200" cap="none" spc="0" normalizeH="0" baseline="0" noProof="0">
                <a:ln>
                  <a:noFill/>
                </a:ln>
                <a:solidFill>
                  <a:srgbClr val="9F0059"/>
                </a:solidFill>
                <a:effectLst/>
                <a:uLnTx/>
                <a:uFillTx/>
                <a:latin typeface="Avenir Book" panose="02000503020000020003" pitchFamily="2" charset="0"/>
                <a:ea typeface="+mn-ea"/>
                <a:cs typeface="+mn-cs"/>
              </a:rPr>
              <a:t>Inguinal White Adipocytes</a:t>
            </a:r>
          </a:p>
        </p:txBody>
      </p:sp>
      <p:sp>
        <p:nvSpPr>
          <p:cNvPr id="16" name="TextBox 15">
            <a:extLst>
              <a:ext uri="{FF2B5EF4-FFF2-40B4-BE49-F238E27FC236}">
                <a16:creationId xmlns:a16="http://schemas.microsoft.com/office/drawing/2014/main" id="{9072CEE9-F9C5-98FC-51BD-C0A08AB55D90}"/>
              </a:ext>
            </a:extLst>
          </p:cNvPr>
          <p:cNvSpPr txBox="1"/>
          <p:nvPr/>
        </p:nvSpPr>
        <p:spPr>
          <a:xfrm>
            <a:off x="1024852" y="1627168"/>
            <a:ext cx="5799458" cy="510778"/>
          </a:xfrm>
          <a:prstGeom prst="roundRect">
            <a:avLst/>
          </a:prstGeom>
          <a:solidFill>
            <a:srgbClr val="DFE8EF"/>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9F0059"/>
                </a:solidFill>
                <a:effectLst/>
                <a:uLnTx/>
                <a:uFillTx/>
                <a:latin typeface="Avenir Book" panose="02000503020000020003" pitchFamily="2" charset="0"/>
                <a:ea typeface="+mn-ea"/>
                <a:cs typeface="+mn-cs"/>
              </a:rPr>
              <a:t>Adipose-Selective</a:t>
            </a: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Gene Silencing Following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Single Subcutaneous Administration in Mice (14 Days)</a:t>
            </a:r>
          </a:p>
        </p:txBody>
      </p:sp>
      <p:graphicFrame>
        <p:nvGraphicFramePr>
          <p:cNvPr id="17" name="Object 16">
            <a:extLst>
              <a:ext uri="{FF2B5EF4-FFF2-40B4-BE49-F238E27FC236}">
                <a16:creationId xmlns:a16="http://schemas.microsoft.com/office/drawing/2014/main" id="{24B9E51E-C882-9100-BA33-ED526B67A038}"/>
              </a:ext>
            </a:extLst>
          </p:cNvPr>
          <p:cNvGraphicFramePr>
            <a:graphicFrameLocks noChangeAspect="1"/>
          </p:cNvGraphicFramePr>
          <p:nvPr/>
        </p:nvGraphicFramePr>
        <p:xfrm>
          <a:off x="498475" y="2406650"/>
          <a:ext cx="7810500" cy="2638425"/>
        </p:xfrm>
        <a:graphic>
          <a:graphicData uri="http://schemas.openxmlformats.org/presentationml/2006/ole">
            <mc:AlternateContent xmlns:mc="http://schemas.openxmlformats.org/markup-compatibility/2006">
              <mc:Choice xmlns:v="urn:schemas-microsoft-com:vml" Requires="v">
                <p:oleObj spid="_x0000_s2049" name="Prism 10" r:id="rId5" imgW="7371258" imgH="2491185" progId="Prism10.Document">
                  <p:embed/>
                </p:oleObj>
              </mc:Choice>
              <mc:Fallback>
                <p:oleObj name="Prism 10" r:id="rId5" imgW="7371258" imgH="2491185" progId="Prism10.Document">
                  <p:embed/>
                  <p:pic>
                    <p:nvPicPr>
                      <p:cNvPr id="17" name="Object 16">
                        <a:extLst>
                          <a:ext uri="{FF2B5EF4-FFF2-40B4-BE49-F238E27FC236}">
                            <a16:creationId xmlns:a16="http://schemas.microsoft.com/office/drawing/2014/main" id="{24B9E51E-C882-9100-BA33-ED526B67A038}"/>
                          </a:ext>
                        </a:extLst>
                      </p:cNvPr>
                      <p:cNvPicPr/>
                      <p:nvPr/>
                    </p:nvPicPr>
                    <p:blipFill>
                      <a:blip r:embed="rId6"/>
                      <a:stretch>
                        <a:fillRect/>
                      </a:stretch>
                    </p:blipFill>
                    <p:spPr>
                      <a:xfrm>
                        <a:off x="498475" y="2406650"/>
                        <a:ext cx="7810500" cy="2638425"/>
                      </a:xfrm>
                      <a:prstGeom prst="rect">
                        <a:avLst/>
                      </a:prstGeom>
                    </p:spPr>
                  </p:pic>
                </p:oleObj>
              </mc:Fallback>
            </mc:AlternateContent>
          </a:graphicData>
        </a:graphic>
      </p:graphicFrame>
      <p:sp>
        <p:nvSpPr>
          <p:cNvPr id="7" name="Oval 6">
            <a:extLst>
              <a:ext uri="{FF2B5EF4-FFF2-40B4-BE49-F238E27FC236}">
                <a16:creationId xmlns:a16="http://schemas.microsoft.com/office/drawing/2014/main" id="{E96F65F1-382D-5B5F-B107-81B4F8379282}"/>
              </a:ext>
            </a:extLst>
          </p:cNvPr>
          <p:cNvSpPr/>
          <p:nvPr/>
        </p:nvSpPr>
        <p:spPr>
          <a:xfrm>
            <a:off x="422726" y="1561439"/>
            <a:ext cx="649489" cy="649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098" name="Picture 2" descr="Adipose - Free healthcare and medical icons">
            <a:extLst>
              <a:ext uri="{FF2B5EF4-FFF2-40B4-BE49-F238E27FC236}">
                <a16:creationId xmlns:a16="http://schemas.microsoft.com/office/drawing/2014/main" id="{AC89386D-2458-1AF5-245C-F2A924ABEF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481" y="1667344"/>
            <a:ext cx="427479" cy="427479"/>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4AA7526A-A82C-D88C-E24A-4E36D00C19C4}"/>
              </a:ext>
            </a:extLst>
          </p:cNvPr>
          <p:cNvSpPr/>
          <p:nvPr/>
        </p:nvSpPr>
        <p:spPr>
          <a:xfrm>
            <a:off x="8120253" y="1565339"/>
            <a:ext cx="649489" cy="649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 name="Picture 2" descr="Adipose - Free healthcare and medical icons">
            <a:extLst>
              <a:ext uri="{FF2B5EF4-FFF2-40B4-BE49-F238E27FC236}">
                <a16:creationId xmlns:a16="http://schemas.microsoft.com/office/drawing/2014/main" id="{0873C524-0E20-BDF1-33AC-D166176EB5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0008" y="1671244"/>
            <a:ext cx="427479" cy="427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86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DF79D-DA1A-435E-AE25-609DF5979557}"/>
              </a:ext>
            </a:extLst>
          </p:cNvPr>
          <p:cNvSpPr>
            <a:spLocks noGrp="1"/>
          </p:cNvSpPr>
          <p:nvPr>
            <p:ph type="ctrTitle"/>
          </p:nvPr>
        </p:nvSpPr>
        <p:spPr>
          <a:xfrm>
            <a:off x="1182904" y="2246338"/>
            <a:ext cx="6439111" cy="278838"/>
          </a:xfrm>
        </p:spPr>
        <p:txBody>
          <a:bodyPr/>
          <a:lstStyle/>
          <a:p>
            <a:r>
              <a:rPr lang="en-US"/>
              <a:t>October 6, 2024</a:t>
            </a:r>
          </a:p>
        </p:txBody>
      </p:sp>
      <p:sp>
        <p:nvSpPr>
          <p:cNvPr id="5" name="Subtitle 4">
            <a:extLst>
              <a:ext uri="{FF2B5EF4-FFF2-40B4-BE49-F238E27FC236}">
                <a16:creationId xmlns:a16="http://schemas.microsoft.com/office/drawing/2014/main" id="{4301FA01-4C77-41A2-B51E-9150599A94CE}"/>
              </a:ext>
            </a:extLst>
          </p:cNvPr>
          <p:cNvSpPr>
            <a:spLocks noGrp="1"/>
          </p:cNvSpPr>
          <p:nvPr>
            <p:ph type="subTitle" idx="1"/>
          </p:nvPr>
        </p:nvSpPr>
        <p:spPr>
          <a:xfrm>
            <a:off x="1182904" y="2714540"/>
            <a:ext cx="8557443" cy="1174967"/>
          </a:xfrm>
        </p:spPr>
        <p:txBody>
          <a:bodyPr/>
          <a:lstStyle/>
          <a:p>
            <a:r>
              <a:rPr lang="en-US" sz="2600" cap="none">
                <a:latin typeface="Avenir Book" panose="02000503020000020003" pitchFamily="2" charset="0"/>
              </a:rPr>
              <a:t>A Decade of Therapeutic Oligonucleotide Delivery</a:t>
            </a:r>
          </a:p>
        </p:txBody>
      </p:sp>
      <p:sp>
        <p:nvSpPr>
          <p:cNvPr id="8" name="Slide Number Placeholder 5">
            <a:extLst>
              <a:ext uri="{FF2B5EF4-FFF2-40B4-BE49-F238E27FC236}">
                <a16:creationId xmlns:a16="http://schemas.microsoft.com/office/drawing/2014/main" id="{6720998F-F019-4E17-9958-2F1ED793357C}"/>
              </a:ext>
            </a:extLst>
          </p:cNvPr>
          <p:cNvSpPr>
            <a:spLocks noGrp="1"/>
          </p:cNvSpPr>
          <p:nvPr>
            <p:ph type="sldNum" sz="quarter" idx="12"/>
          </p:nvPr>
        </p:nvSpPr>
        <p:spPr>
          <a:xfrm>
            <a:off x="11642683" y="6356351"/>
            <a:ext cx="412413" cy="365125"/>
          </a:xfrm>
          <a:prstGeom prst="rect">
            <a:avLst/>
          </a:prstGeom>
        </p:spPr>
        <p:txBody>
          <a:bodyPr/>
          <a:lstStyle>
            <a:lvl1pPr algn="ctr">
              <a:defRPr sz="1000" baseline="0">
                <a:solidFill>
                  <a:schemeClr val="bg1"/>
                </a:solidFill>
                <a:latin typeface="Arial Black"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206398D5-5C4F-694A-ACB3-39F66744A519}" type="slidenum">
              <a:rPr kumimoji="0" lang="en-US" sz="1000" b="0" i="0" u="none" strike="noStrike" kern="1200" cap="none" spc="0" normalizeH="0" baseline="0" noProof="0" smtClean="0">
                <a:ln>
                  <a:noFill/>
                </a:ln>
                <a:solidFill>
                  <a:prstClr val="white"/>
                </a:solidFill>
                <a:effectLst/>
                <a:uLnTx/>
                <a:uFillTx/>
                <a:latin typeface="Arial Black"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prstClr val="white"/>
              </a:solidFill>
              <a:effectLst/>
              <a:uLnTx/>
              <a:uFillTx/>
              <a:latin typeface="Arial Black" panose="020B0604020202020204" pitchFamily="34" charset="0"/>
              <a:ea typeface="+mn-ea"/>
              <a:cs typeface="+mn-cs"/>
            </a:endParaRPr>
          </a:p>
        </p:txBody>
      </p:sp>
      <p:sp>
        <p:nvSpPr>
          <p:cNvPr id="3" name="Text Placeholder 2">
            <a:extLst>
              <a:ext uri="{FF2B5EF4-FFF2-40B4-BE49-F238E27FC236}">
                <a16:creationId xmlns:a16="http://schemas.microsoft.com/office/drawing/2014/main" id="{277BBED9-475D-599C-B5F9-08EDB17CB70C}"/>
              </a:ext>
            </a:extLst>
          </p:cNvPr>
          <p:cNvSpPr>
            <a:spLocks noGrp="1"/>
          </p:cNvSpPr>
          <p:nvPr>
            <p:ph type="body" sz="quarter" idx="13"/>
          </p:nvPr>
        </p:nvSpPr>
        <p:spPr/>
        <p:txBody>
          <a:bodyPr/>
          <a:lstStyle/>
          <a:p>
            <a:r>
              <a:rPr lang="en-US"/>
              <a:t>Maire F. Jung, PhD</a:t>
            </a:r>
          </a:p>
          <a:p>
            <a:r>
              <a:rPr lang="en-US"/>
              <a:t>Vice President and Chief Scientific Officer, RNA </a:t>
            </a:r>
          </a:p>
          <a:p>
            <a:r>
              <a:rPr lang="en-US"/>
              <a:t>Lilly Institute of Genetic Medicine</a:t>
            </a:r>
          </a:p>
        </p:txBody>
      </p:sp>
    </p:spTree>
    <p:extLst>
      <p:ext uri="{BB962C8B-B14F-4D97-AF65-F5344CB8AC3E}">
        <p14:creationId xmlns:p14="http://schemas.microsoft.com/office/powerpoint/2010/main" val="92162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4947BB-74F8-3A83-8FBC-F647E712C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51" y="3201174"/>
            <a:ext cx="974309" cy="9968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01996"/>
            <a:ext cx="12081166" cy="439260"/>
          </a:xfrm>
        </p:spPr>
        <p:txBody>
          <a:bodyPr/>
          <a:lstStyle/>
          <a:p>
            <a:r>
              <a:rPr lang="en-US" sz="2500" b="1" cap="none" spc="0">
                <a:latin typeface="Avenir Book" panose="02000503020000020003" pitchFamily="2" charset="0"/>
                <a:cs typeface="Arial Narrow" panose="020B0604020202020204" pitchFamily="34" charset="0"/>
              </a:rPr>
              <a:t>Leveraging Lilly Expertise to Enable siRNA Delivery Across the BBB</a:t>
            </a:r>
          </a:p>
        </p:txBody>
      </p:sp>
      <p:sp>
        <p:nvSpPr>
          <p:cNvPr id="11" name="TextBox 10">
            <a:extLst>
              <a:ext uri="{FF2B5EF4-FFF2-40B4-BE49-F238E27FC236}">
                <a16:creationId xmlns:a16="http://schemas.microsoft.com/office/drawing/2014/main" id="{42673C03-E50F-D162-47E5-733A87886001}"/>
              </a:ext>
            </a:extLst>
          </p:cNvPr>
          <p:cNvSpPr txBox="1"/>
          <p:nvPr/>
        </p:nvSpPr>
        <p:spPr>
          <a:xfrm>
            <a:off x="4000674" y="1281891"/>
            <a:ext cx="3190588" cy="523220"/>
          </a:xfrm>
          <a:prstGeom prst="rect">
            <a:avLst/>
          </a:prstGeom>
          <a:noFill/>
        </p:spPr>
        <p:txBody>
          <a:bodyPr wrap="square" lIns="91440" tIns="45720" rIns="91440" bIns="45720" rtlCol="0" anchor="t">
            <a:spAutoFit/>
          </a:bodyPr>
          <a:lstStyle/>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Conjugated siRNA delivery </a:t>
            </a:r>
          </a:p>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to inguinal white adipocytes</a:t>
            </a:r>
            <a:endPar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Calibri"/>
            </a:endParaRPr>
          </a:p>
        </p:txBody>
      </p:sp>
      <p:sp>
        <p:nvSpPr>
          <p:cNvPr id="16" name="TextBox 15">
            <a:extLst>
              <a:ext uri="{FF2B5EF4-FFF2-40B4-BE49-F238E27FC236}">
                <a16:creationId xmlns:a16="http://schemas.microsoft.com/office/drawing/2014/main" id="{9072CEE9-F9C5-98FC-51BD-C0A08AB55D90}"/>
              </a:ext>
            </a:extLst>
          </p:cNvPr>
          <p:cNvSpPr txBox="1"/>
          <p:nvPr/>
        </p:nvSpPr>
        <p:spPr>
          <a:xfrm>
            <a:off x="3478201" y="1465755"/>
            <a:ext cx="5799458" cy="510778"/>
          </a:xfrm>
          <a:prstGeom prst="roundRect">
            <a:avLst/>
          </a:prstGeom>
          <a:solidFill>
            <a:srgbClr val="DFE8EF"/>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8DFF"/>
                </a:solidFill>
                <a:effectLst/>
                <a:uLnTx/>
                <a:uFillTx/>
                <a:latin typeface="Avenir Book" panose="02000503020000020003" pitchFamily="2" charset="0"/>
                <a:ea typeface="+mn-ea"/>
                <a:cs typeface="+mn-cs"/>
              </a:rPr>
              <a:t>IV to Brain Delivery of Antibody-Conjugated siRNA in Mice</a:t>
            </a:r>
            <a:r>
              <a:rPr kumimoji="0" lang="en-US" sz="1200" b="0" i="0" u="none" strike="noStrike" kern="1200" cap="none" spc="0" normalizeH="0" baseline="0" noProof="0">
                <a:ln>
                  <a:noFill/>
                </a:ln>
                <a:solidFill>
                  <a:srgbClr val="92D050"/>
                </a:solidFill>
                <a:effectLst/>
                <a:uLnTx/>
                <a:uFillTx/>
                <a:latin typeface="Avenir Book" panose="02000503020000020003" pitchFamily="2"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(q1w, IV, 28 days)</a:t>
            </a:r>
          </a:p>
        </p:txBody>
      </p:sp>
      <p:sp>
        <p:nvSpPr>
          <p:cNvPr id="7" name="Oval 6">
            <a:extLst>
              <a:ext uri="{FF2B5EF4-FFF2-40B4-BE49-F238E27FC236}">
                <a16:creationId xmlns:a16="http://schemas.microsoft.com/office/drawing/2014/main" id="{E96F65F1-382D-5B5F-B107-81B4F8379282}"/>
              </a:ext>
            </a:extLst>
          </p:cNvPr>
          <p:cNvSpPr/>
          <p:nvPr/>
        </p:nvSpPr>
        <p:spPr>
          <a:xfrm>
            <a:off x="2876075" y="1400026"/>
            <a:ext cx="649489" cy="649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555ECD0E-33A8-225D-EC18-CBD9174ED810}"/>
              </a:ext>
            </a:extLst>
          </p:cNvPr>
          <p:cNvGrpSpPr/>
          <p:nvPr/>
        </p:nvGrpSpPr>
        <p:grpSpPr>
          <a:xfrm>
            <a:off x="3385871" y="2079803"/>
            <a:ext cx="6332817" cy="3524378"/>
            <a:chOff x="1821729" y="2066654"/>
            <a:chExt cx="4202157" cy="2243427"/>
          </a:xfrm>
        </p:grpSpPr>
        <p:sp>
          <p:nvSpPr>
            <p:cNvPr id="38" name="TextBox 37">
              <a:extLst>
                <a:ext uri="{FF2B5EF4-FFF2-40B4-BE49-F238E27FC236}">
                  <a16:creationId xmlns:a16="http://schemas.microsoft.com/office/drawing/2014/main" id="{630F640B-F00E-0B9F-4304-63AD6607739D}"/>
                </a:ext>
              </a:extLst>
            </p:cNvPr>
            <p:cNvSpPr txBox="1"/>
            <p:nvPr/>
          </p:nvSpPr>
          <p:spPr>
            <a:xfrm>
              <a:off x="2409697" y="3977028"/>
              <a:ext cx="2937024" cy="333053"/>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PBS                  Non-ARC           </a:t>
              </a:r>
              <a:r>
                <a:rPr kumimoji="0" lang="en-US" sz="1400" b="1" i="0" u="none" strike="noStrike" kern="1200" cap="none" spc="0" normalizeH="0" baseline="0" noProof="0">
                  <a:ln>
                    <a:noFill/>
                  </a:ln>
                  <a:solidFill>
                    <a:srgbClr val="8D8DFF"/>
                  </a:solidFill>
                  <a:effectLst/>
                  <a:uLnTx/>
                  <a:uFillTx/>
                  <a:latin typeface="Avenir Book" panose="02000503020000020003" pitchFamily="2" charset="0"/>
                  <a:ea typeface="+mn-ea"/>
                  <a:cs typeface="+mn-cs"/>
                </a:rPr>
                <a:t>ARC-siRNA</a:t>
              </a:r>
              <a:r>
                <a:rPr kumimoji="0" lang="en-US" sz="14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t>
              </a:r>
            </a:p>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siRNA</a:t>
              </a:r>
            </a:p>
          </p:txBody>
        </p:sp>
        <p:sp>
          <p:nvSpPr>
            <p:cNvPr id="39" name="TextBox 38">
              <a:extLst>
                <a:ext uri="{FF2B5EF4-FFF2-40B4-BE49-F238E27FC236}">
                  <a16:creationId xmlns:a16="http://schemas.microsoft.com/office/drawing/2014/main" id="{E6C5683F-1C79-46EB-FC0A-E18E7C7B02B9}"/>
                </a:ext>
              </a:extLst>
            </p:cNvPr>
            <p:cNvSpPr txBox="1"/>
            <p:nvPr/>
          </p:nvSpPr>
          <p:spPr>
            <a:xfrm rot="16200000">
              <a:off x="1106517" y="2838221"/>
              <a:ext cx="1627799" cy="197376"/>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333"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Relative mRNA expression [%]</a:t>
              </a:r>
            </a:p>
          </p:txBody>
        </p:sp>
        <p:grpSp>
          <p:nvGrpSpPr>
            <p:cNvPr id="40" name="Group 39">
              <a:extLst>
                <a:ext uri="{FF2B5EF4-FFF2-40B4-BE49-F238E27FC236}">
                  <a16:creationId xmlns:a16="http://schemas.microsoft.com/office/drawing/2014/main" id="{2DC8C75F-E2D0-CE74-74A5-FDC40AE6DCF2}"/>
                </a:ext>
              </a:extLst>
            </p:cNvPr>
            <p:cNvGrpSpPr/>
            <p:nvPr/>
          </p:nvGrpSpPr>
          <p:grpSpPr>
            <a:xfrm>
              <a:off x="2075316" y="2066654"/>
              <a:ext cx="3948570" cy="1910374"/>
              <a:chOff x="2075316" y="2066654"/>
              <a:chExt cx="3948570" cy="1910374"/>
            </a:xfrm>
          </p:grpSpPr>
          <p:pic>
            <p:nvPicPr>
              <p:cNvPr id="42" name="Picture 41">
                <a:extLst>
                  <a:ext uri="{FF2B5EF4-FFF2-40B4-BE49-F238E27FC236}">
                    <a16:creationId xmlns:a16="http://schemas.microsoft.com/office/drawing/2014/main" id="{7FC1131F-3068-F685-6617-528EBF74BD75}"/>
                  </a:ext>
                </a:extLst>
              </p:cNvPr>
              <p:cNvPicPr>
                <a:picLocks noChangeAspect="1"/>
              </p:cNvPicPr>
              <p:nvPr/>
            </p:nvPicPr>
            <p:blipFill rotWithShape="1">
              <a:blip r:embed="rId4"/>
              <a:srcRect l="7182" t="5129" b="15253"/>
              <a:stretch/>
            </p:blipFill>
            <p:spPr>
              <a:xfrm>
                <a:off x="2075316" y="2066654"/>
                <a:ext cx="3948570" cy="1910374"/>
              </a:xfrm>
              <a:prstGeom prst="rect">
                <a:avLst/>
              </a:prstGeom>
            </p:spPr>
          </p:pic>
          <p:sp>
            <p:nvSpPr>
              <p:cNvPr id="43" name="Rectangle 42">
                <a:extLst>
                  <a:ext uri="{FF2B5EF4-FFF2-40B4-BE49-F238E27FC236}">
                    <a16:creationId xmlns:a16="http://schemas.microsoft.com/office/drawing/2014/main" id="{13FDFCAB-42AF-E675-05ED-3FE0B795385B}"/>
                  </a:ext>
                </a:extLst>
              </p:cNvPr>
              <p:cNvSpPr/>
              <p:nvPr/>
            </p:nvSpPr>
            <p:spPr>
              <a:xfrm>
                <a:off x="2865331" y="2374084"/>
                <a:ext cx="2280991" cy="302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grpSp>
      </p:grpSp>
      <p:sp>
        <p:nvSpPr>
          <p:cNvPr id="47" name="TextBox 46">
            <a:extLst>
              <a:ext uri="{FF2B5EF4-FFF2-40B4-BE49-F238E27FC236}">
                <a16:creationId xmlns:a16="http://schemas.microsoft.com/office/drawing/2014/main" id="{4B325DBE-56A7-509F-3C02-953631264074}"/>
              </a:ext>
            </a:extLst>
          </p:cNvPr>
          <p:cNvSpPr txBox="1"/>
          <p:nvPr/>
        </p:nvSpPr>
        <p:spPr>
          <a:xfrm>
            <a:off x="1033836" y="3799789"/>
            <a:ext cx="516488" cy="276999"/>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707071"/>
                </a:solidFill>
                <a:effectLst/>
                <a:uLnTx/>
                <a:uFillTx/>
                <a:latin typeface="Avenir Book" panose="02000503020000020003" pitchFamily="2" charset="0"/>
                <a:ea typeface="+mn-ea"/>
                <a:cs typeface="+mn-cs"/>
              </a:rPr>
              <a:t>mAb</a:t>
            </a:r>
            <a:endParaRPr kumimoji="0" lang="en-US" sz="1200" b="0" i="0" u="none" strike="noStrike" kern="1200" cap="none" spc="0" normalizeH="0" baseline="0" noProof="0">
              <a:ln>
                <a:noFill/>
              </a:ln>
              <a:solidFill>
                <a:srgbClr val="707071"/>
              </a:solidFill>
              <a:effectLst/>
              <a:uLnTx/>
              <a:uFillTx/>
              <a:latin typeface="Avenir Book" panose="02000503020000020003" pitchFamily="2" charset="0"/>
              <a:ea typeface="+mn-ea"/>
              <a:cs typeface="+mn-cs"/>
            </a:endParaRPr>
          </a:p>
        </p:txBody>
      </p:sp>
      <p:sp>
        <p:nvSpPr>
          <p:cNvPr id="49" name="TextBox 48">
            <a:extLst>
              <a:ext uri="{FF2B5EF4-FFF2-40B4-BE49-F238E27FC236}">
                <a16:creationId xmlns:a16="http://schemas.microsoft.com/office/drawing/2014/main" id="{D8C7CC6A-33A8-009C-2436-BC74A61EB181}"/>
              </a:ext>
            </a:extLst>
          </p:cNvPr>
          <p:cNvSpPr txBox="1"/>
          <p:nvPr/>
        </p:nvSpPr>
        <p:spPr>
          <a:xfrm>
            <a:off x="925763" y="2677953"/>
            <a:ext cx="1421438" cy="523220"/>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TfR1</a:t>
            </a:r>
          </a:p>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specific ARC</a:t>
            </a:r>
          </a:p>
        </p:txBody>
      </p:sp>
      <p:pic>
        <p:nvPicPr>
          <p:cNvPr id="50" name="Picture 4" descr="Image result for neuron icon">
            <a:extLst>
              <a:ext uri="{FF2B5EF4-FFF2-40B4-BE49-F238E27FC236}">
                <a16:creationId xmlns:a16="http://schemas.microsoft.com/office/drawing/2014/main" id="{931C29D5-F70B-F26B-136B-B85C2098D5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8864" y="1503296"/>
            <a:ext cx="447110" cy="447110"/>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descr="Rat outline">
            <a:extLst>
              <a:ext uri="{FF2B5EF4-FFF2-40B4-BE49-F238E27FC236}">
                <a16:creationId xmlns:a16="http://schemas.microsoft.com/office/drawing/2014/main" id="{DAA32EA2-12E0-B862-D89E-08C8B08265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879" y="2154219"/>
            <a:ext cx="610559" cy="610559"/>
          </a:xfrm>
          <a:prstGeom prst="rect">
            <a:avLst/>
          </a:prstGeom>
        </p:spPr>
      </p:pic>
      <p:pic>
        <p:nvPicPr>
          <p:cNvPr id="52" name="Graphic 51" descr="Needle outline">
            <a:extLst>
              <a:ext uri="{FF2B5EF4-FFF2-40B4-BE49-F238E27FC236}">
                <a16:creationId xmlns:a16="http://schemas.microsoft.com/office/drawing/2014/main" id="{57444B0D-F802-E4F3-852E-9EEC32B0AE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8321875" y="2271292"/>
            <a:ext cx="247004" cy="247004"/>
          </a:xfrm>
          <a:prstGeom prst="rect">
            <a:avLst/>
          </a:prstGeom>
        </p:spPr>
      </p:pic>
      <p:sp>
        <p:nvSpPr>
          <p:cNvPr id="6" name="Freeform 5">
            <a:extLst>
              <a:ext uri="{FF2B5EF4-FFF2-40B4-BE49-F238E27FC236}">
                <a16:creationId xmlns:a16="http://schemas.microsoft.com/office/drawing/2014/main" id="{15F3B7CF-5C1B-F56A-5A4F-A3DB13947FE1}"/>
              </a:ext>
            </a:extLst>
          </p:cNvPr>
          <p:cNvSpPr/>
          <p:nvPr/>
        </p:nvSpPr>
        <p:spPr>
          <a:xfrm>
            <a:off x="1805282" y="3928962"/>
            <a:ext cx="337758" cy="269089"/>
          </a:xfrm>
          <a:custGeom>
            <a:avLst/>
            <a:gdLst>
              <a:gd name="connsiteX0" fmla="*/ 0 w 487680"/>
              <a:gd name="connsiteY0" fmla="*/ 164066 h 388531"/>
              <a:gd name="connsiteX1" fmla="*/ 243840 w 487680"/>
              <a:gd name="connsiteY1" fmla="*/ 7312 h 388531"/>
              <a:gd name="connsiteX2" fmla="*/ 304800 w 487680"/>
              <a:gd name="connsiteY2" fmla="*/ 373072 h 388531"/>
              <a:gd name="connsiteX3" fmla="*/ 487680 w 487680"/>
              <a:gd name="connsiteY3" fmla="*/ 285986 h 388531"/>
            </a:gdLst>
            <a:ahLst/>
            <a:cxnLst>
              <a:cxn ang="0">
                <a:pos x="connsiteX0" y="connsiteY0"/>
              </a:cxn>
              <a:cxn ang="0">
                <a:pos x="connsiteX1" y="connsiteY1"/>
              </a:cxn>
              <a:cxn ang="0">
                <a:pos x="connsiteX2" y="connsiteY2"/>
              </a:cxn>
              <a:cxn ang="0">
                <a:pos x="connsiteX3" y="connsiteY3"/>
              </a:cxn>
            </a:cxnLst>
            <a:rect l="l" t="t" r="r" b="b"/>
            <a:pathLst>
              <a:path w="487680" h="388531">
                <a:moveTo>
                  <a:pt x="0" y="164066"/>
                </a:moveTo>
                <a:cubicBezTo>
                  <a:pt x="96520" y="68272"/>
                  <a:pt x="193040" y="-27522"/>
                  <a:pt x="243840" y="7312"/>
                </a:cubicBezTo>
                <a:cubicBezTo>
                  <a:pt x="294640" y="42146"/>
                  <a:pt x="264160" y="326626"/>
                  <a:pt x="304800" y="373072"/>
                </a:cubicBezTo>
                <a:cubicBezTo>
                  <a:pt x="345440" y="419518"/>
                  <a:pt x="416560" y="352752"/>
                  <a:pt x="487680" y="285986"/>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1FB30DE-9B68-4C7F-683F-E051809724C9}"/>
              </a:ext>
            </a:extLst>
          </p:cNvPr>
          <p:cNvSpPr txBox="1"/>
          <p:nvPr/>
        </p:nvSpPr>
        <p:spPr>
          <a:xfrm>
            <a:off x="1704321" y="4198051"/>
            <a:ext cx="553357" cy="276999"/>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linker</a:t>
            </a:r>
          </a:p>
        </p:txBody>
      </p:sp>
      <p:sp>
        <p:nvSpPr>
          <p:cNvPr id="9" name="TextBox 8">
            <a:extLst>
              <a:ext uri="{FF2B5EF4-FFF2-40B4-BE49-F238E27FC236}">
                <a16:creationId xmlns:a16="http://schemas.microsoft.com/office/drawing/2014/main" id="{992C5B51-AD0D-A416-9189-84AF0CBFE4BF}"/>
              </a:ext>
            </a:extLst>
          </p:cNvPr>
          <p:cNvSpPr txBox="1"/>
          <p:nvPr/>
        </p:nvSpPr>
        <p:spPr>
          <a:xfrm>
            <a:off x="2205527" y="3938289"/>
            <a:ext cx="604653" cy="276999"/>
          </a:xfrm>
          <a:prstGeom prst="rect">
            <a:avLst/>
          </a:prstGeom>
          <a:solidFill>
            <a:schemeClr val="bg2"/>
          </a:solid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D8DFF"/>
                </a:solidFill>
                <a:effectLst/>
                <a:uLnTx/>
                <a:uFillTx/>
                <a:latin typeface="Avenir Book" panose="02000503020000020003" pitchFamily="2" charset="0"/>
                <a:ea typeface="+mn-ea"/>
                <a:cs typeface="+mn-cs"/>
              </a:rPr>
              <a:t>siRNA</a:t>
            </a:r>
          </a:p>
        </p:txBody>
      </p:sp>
      <p:sp>
        <p:nvSpPr>
          <p:cNvPr id="10" name="TextBox 9">
            <a:extLst>
              <a:ext uri="{FF2B5EF4-FFF2-40B4-BE49-F238E27FC236}">
                <a16:creationId xmlns:a16="http://schemas.microsoft.com/office/drawing/2014/main" id="{9EF505E8-38EB-E876-2A9C-BE00DA17D310}"/>
              </a:ext>
            </a:extLst>
          </p:cNvPr>
          <p:cNvSpPr txBox="1"/>
          <p:nvPr/>
        </p:nvSpPr>
        <p:spPr>
          <a:xfrm>
            <a:off x="577165" y="6456004"/>
            <a:ext cx="17700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Avenir Book" panose="02000503020000020003" pitchFamily="2" charset="0"/>
                <a:ea typeface="+mn-ea"/>
                <a:cs typeface="+mn-cs"/>
              </a:rPr>
              <a:t>Figures made by </a:t>
            </a:r>
            <a:r>
              <a:rPr kumimoji="0" lang="en-US" sz="1000" b="0" i="0" u="none" strike="noStrike" kern="1200" cap="none" spc="0" normalizeH="0" baseline="0" noProof="0" err="1">
                <a:ln>
                  <a:noFill/>
                </a:ln>
                <a:solidFill>
                  <a:prstClr val="white">
                    <a:lumMod val="75000"/>
                  </a:prstClr>
                </a:solidFill>
                <a:effectLst/>
                <a:uLnTx/>
                <a:uFillTx/>
                <a:latin typeface="Avenir Book" panose="02000503020000020003" pitchFamily="2" charset="0"/>
                <a:ea typeface="+mn-ea"/>
                <a:cs typeface="+mn-cs"/>
              </a:rPr>
              <a:t>BioRender</a:t>
            </a:r>
            <a:endParaRPr kumimoji="0" lang="en-US" sz="1000" b="0" i="0" u="none" strike="noStrike" kern="1200" cap="none" spc="0" normalizeH="0" baseline="0" noProof="0">
              <a:ln>
                <a:noFill/>
              </a:ln>
              <a:solidFill>
                <a:prstClr val="white">
                  <a:lumMod val="75000"/>
                </a:prstClr>
              </a:solidFill>
              <a:effectLst/>
              <a:uLnTx/>
              <a:uFillTx/>
              <a:latin typeface="Avenir Book" panose="02000503020000020003" pitchFamily="2" charset="0"/>
              <a:ea typeface="+mn-ea"/>
              <a:cs typeface="+mn-cs"/>
            </a:endParaRPr>
          </a:p>
        </p:txBody>
      </p:sp>
    </p:spTree>
    <p:extLst>
      <p:ext uri="{BB962C8B-B14F-4D97-AF65-F5344CB8AC3E}">
        <p14:creationId xmlns:p14="http://schemas.microsoft.com/office/powerpoint/2010/main" val="2061252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01996"/>
            <a:ext cx="12081166" cy="439260"/>
          </a:xfrm>
        </p:spPr>
        <p:txBody>
          <a:bodyPr/>
          <a:lstStyle/>
          <a:p>
            <a:r>
              <a:rPr lang="en-US" sz="2500" b="1" cap="none" spc="0">
                <a:latin typeface="Avenir Book" panose="02000503020000020003" pitchFamily="2" charset="0"/>
                <a:cs typeface="Arial Narrow" panose="020B0604020202020204" pitchFamily="34" charset="0"/>
              </a:rPr>
              <a:t>Leveraging Lilly Expertise to Enable siRNA Delivery Across the BBB</a:t>
            </a:r>
          </a:p>
        </p:txBody>
      </p:sp>
      <p:sp>
        <p:nvSpPr>
          <p:cNvPr id="11" name="TextBox 10">
            <a:extLst>
              <a:ext uri="{FF2B5EF4-FFF2-40B4-BE49-F238E27FC236}">
                <a16:creationId xmlns:a16="http://schemas.microsoft.com/office/drawing/2014/main" id="{42673C03-E50F-D162-47E5-733A87886001}"/>
              </a:ext>
            </a:extLst>
          </p:cNvPr>
          <p:cNvSpPr txBox="1"/>
          <p:nvPr/>
        </p:nvSpPr>
        <p:spPr>
          <a:xfrm>
            <a:off x="4044219" y="1281891"/>
            <a:ext cx="3190588" cy="523220"/>
          </a:xfrm>
          <a:prstGeom prst="rect">
            <a:avLst/>
          </a:prstGeom>
          <a:noFill/>
        </p:spPr>
        <p:txBody>
          <a:bodyPr wrap="square" lIns="91440" tIns="45720" rIns="91440" bIns="45720" rtlCol="0" anchor="t">
            <a:spAutoFit/>
          </a:bodyPr>
          <a:lstStyle/>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Conjugated siRNA delivery </a:t>
            </a:r>
          </a:p>
          <a:p>
            <a:pPr marL="0" marR="0" lvl="0" indent="0" algn="ctr" defTabSz="1371600" rtl="0" eaLnBrk="1" fontAlgn="auto" latinLnBrk="0" hangingPunct="1">
              <a:lnSpc>
                <a:spcPct val="100000"/>
              </a:lnSpc>
              <a:spcBef>
                <a:spcPts val="0"/>
              </a:spcBef>
              <a:spcAft>
                <a:spcPts val="0"/>
              </a:spcAft>
              <a:buClr>
                <a:srgbClr val="00A1DE"/>
              </a:buClr>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mn-cs"/>
              </a:rPr>
              <a:t>to inguinal white adipocytes</a:t>
            </a:r>
            <a:endParaRPr kumimoji="0" lang="en-US" sz="1400" b="1" i="0" u="none" strike="noStrike" kern="1200" cap="none" spc="0" normalizeH="0" baseline="0" noProof="0">
              <a:ln>
                <a:noFill/>
              </a:ln>
              <a:solidFill>
                <a:prstClr val="white"/>
              </a:solidFill>
              <a:effectLst/>
              <a:uLnTx/>
              <a:uFillTx/>
              <a:latin typeface="Calibri" panose="020F0502020204030204"/>
              <a:ea typeface="ＭＳ Ｐゴシック" charset="0"/>
              <a:cs typeface="Calibri"/>
            </a:endParaRPr>
          </a:p>
        </p:txBody>
      </p:sp>
      <p:sp>
        <p:nvSpPr>
          <p:cNvPr id="16" name="TextBox 15">
            <a:extLst>
              <a:ext uri="{FF2B5EF4-FFF2-40B4-BE49-F238E27FC236}">
                <a16:creationId xmlns:a16="http://schemas.microsoft.com/office/drawing/2014/main" id="{9072CEE9-F9C5-98FC-51BD-C0A08AB55D90}"/>
              </a:ext>
            </a:extLst>
          </p:cNvPr>
          <p:cNvSpPr txBox="1"/>
          <p:nvPr/>
        </p:nvSpPr>
        <p:spPr>
          <a:xfrm>
            <a:off x="3521746" y="1465755"/>
            <a:ext cx="7990988" cy="510778"/>
          </a:xfrm>
          <a:prstGeom prst="roundRect">
            <a:avLst/>
          </a:prstGeom>
          <a:solidFill>
            <a:srgbClr val="DFE8EF"/>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8DFF"/>
                </a:solidFill>
                <a:effectLst/>
                <a:uLnTx/>
                <a:uFillTx/>
                <a:latin typeface="Avenir Book" panose="02000503020000020003" pitchFamily="2" charset="0"/>
                <a:ea typeface="+mn-ea"/>
                <a:cs typeface="+mn-cs"/>
              </a:rPr>
              <a:t>IV to Brain Delivery of Antibody-Conjugated siRNA in Mice and NHP</a:t>
            </a:r>
            <a:r>
              <a:rPr kumimoji="0" lang="en-US" sz="1200" b="0" i="0" u="none" strike="noStrike" kern="1200" cap="none" spc="0" normalizeH="0" baseline="0" noProof="0">
                <a:ln>
                  <a:noFill/>
                </a:ln>
                <a:solidFill>
                  <a:srgbClr val="92D050"/>
                </a:solidFill>
                <a:effectLst/>
                <a:uLnTx/>
                <a:uFillTx/>
                <a:latin typeface="Avenir Book" panose="02000503020000020003" pitchFamily="2"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(Single dose, IV, 28 days)</a:t>
            </a:r>
          </a:p>
        </p:txBody>
      </p:sp>
      <p:sp>
        <p:nvSpPr>
          <p:cNvPr id="7" name="Oval 6">
            <a:extLst>
              <a:ext uri="{FF2B5EF4-FFF2-40B4-BE49-F238E27FC236}">
                <a16:creationId xmlns:a16="http://schemas.microsoft.com/office/drawing/2014/main" id="{E96F65F1-382D-5B5F-B107-81B4F8379282}"/>
              </a:ext>
            </a:extLst>
          </p:cNvPr>
          <p:cNvSpPr/>
          <p:nvPr/>
        </p:nvSpPr>
        <p:spPr>
          <a:xfrm>
            <a:off x="2919620" y="1400026"/>
            <a:ext cx="649489" cy="6494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0" name="Picture 4" descr="Image result for neuron icon">
            <a:extLst>
              <a:ext uri="{FF2B5EF4-FFF2-40B4-BE49-F238E27FC236}">
                <a16:creationId xmlns:a16="http://schemas.microsoft.com/office/drawing/2014/main" id="{931C29D5-F70B-F26B-136B-B85C2098D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409" y="1503296"/>
            <a:ext cx="447110" cy="4471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D39A0FCC-50FE-77E5-6A60-7D2EFC5CE00D}"/>
              </a:ext>
            </a:extLst>
          </p:cNvPr>
          <p:cNvGraphicFramePr>
            <a:graphicFrameLocks noChangeAspect="1"/>
          </p:cNvGraphicFramePr>
          <p:nvPr/>
        </p:nvGraphicFramePr>
        <p:xfrm>
          <a:off x="2919620" y="2207124"/>
          <a:ext cx="4175125" cy="3149600"/>
        </p:xfrm>
        <a:graphic>
          <a:graphicData uri="http://schemas.openxmlformats.org/presentationml/2006/ole">
            <mc:AlternateContent xmlns:mc="http://schemas.openxmlformats.org/markup-compatibility/2006">
              <mc:Choice xmlns:v="urn:schemas-microsoft-com:vml" Requires="v">
                <p:oleObj spid="_x0000_s3073" name="Prism 10" r:id="rId5" imgW="5588946" imgH="4214162" progId="Prism10.Document">
                  <p:embed/>
                </p:oleObj>
              </mc:Choice>
              <mc:Fallback>
                <p:oleObj name="Prism 10" r:id="rId5" imgW="5588946" imgH="4214162" progId="Prism10.Document">
                  <p:embed/>
                  <p:pic>
                    <p:nvPicPr>
                      <p:cNvPr id="12" name="Object 11">
                        <a:extLst>
                          <a:ext uri="{FF2B5EF4-FFF2-40B4-BE49-F238E27FC236}">
                            <a16:creationId xmlns:a16="http://schemas.microsoft.com/office/drawing/2014/main" id="{D39A0FCC-50FE-77E5-6A60-7D2EFC5CE00D}"/>
                          </a:ext>
                        </a:extLst>
                      </p:cNvPr>
                      <p:cNvPicPr/>
                      <p:nvPr/>
                    </p:nvPicPr>
                    <p:blipFill>
                      <a:blip r:embed="rId6"/>
                      <a:stretch>
                        <a:fillRect/>
                      </a:stretch>
                    </p:blipFill>
                    <p:spPr>
                      <a:xfrm>
                        <a:off x="2919620" y="2207124"/>
                        <a:ext cx="4175125" cy="3149600"/>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0F023372-8305-2B49-0F70-56E6332F0DE2}"/>
              </a:ext>
            </a:extLst>
          </p:cNvPr>
          <p:cNvSpPr txBox="1"/>
          <p:nvPr/>
        </p:nvSpPr>
        <p:spPr>
          <a:xfrm rot="16200000">
            <a:off x="1984179" y="3568129"/>
            <a:ext cx="2243371"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Relative mRNA expression [%]</a:t>
            </a:r>
          </a:p>
        </p:txBody>
      </p:sp>
      <p:sp>
        <p:nvSpPr>
          <p:cNvPr id="14" name="TextBox 13">
            <a:extLst>
              <a:ext uri="{FF2B5EF4-FFF2-40B4-BE49-F238E27FC236}">
                <a16:creationId xmlns:a16="http://schemas.microsoft.com/office/drawing/2014/main" id="{8D9E011B-7ACC-2A65-6EEB-FC5ABD71B5B5}"/>
              </a:ext>
            </a:extLst>
          </p:cNvPr>
          <p:cNvSpPr txBox="1"/>
          <p:nvPr/>
        </p:nvSpPr>
        <p:spPr>
          <a:xfrm>
            <a:off x="4424509" y="5028697"/>
            <a:ext cx="1426994"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siRNA Dose (</a:t>
            </a:r>
            <a:r>
              <a:rPr kumimoji="0" lang="en-US" sz="12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mpk</a:t>
            </a: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p>
        </p:txBody>
      </p:sp>
      <p:pic>
        <p:nvPicPr>
          <p:cNvPr id="15" name="Graphic 14" descr="Rat outline">
            <a:extLst>
              <a:ext uri="{FF2B5EF4-FFF2-40B4-BE49-F238E27FC236}">
                <a16:creationId xmlns:a16="http://schemas.microsoft.com/office/drawing/2014/main" id="{28E22E76-5CFE-BAEE-3045-594A21EC0F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75533" y="5419352"/>
            <a:ext cx="610559" cy="610559"/>
          </a:xfrm>
          <a:prstGeom prst="rect">
            <a:avLst/>
          </a:prstGeom>
        </p:spPr>
      </p:pic>
      <p:pic>
        <p:nvPicPr>
          <p:cNvPr id="17" name="Graphic 16" descr="Needle outline">
            <a:extLst>
              <a:ext uri="{FF2B5EF4-FFF2-40B4-BE49-F238E27FC236}">
                <a16:creationId xmlns:a16="http://schemas.microsoft.com/office/drawing/2014/main" id="{61D28855-E1CC-72F9-5343-DE9B2E1687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4716529" y="5536425"/>
            <a:ext cx="247004" cy="247004"/>
          </a:xfrm>
          <a:prstGeom prst="rect">
            <a:avLst/>
          </a:prstGeom>
        </p:spPr>
      </p:pic>
      <p:graphicFrame>
        <p:nvGraphicFramePr>
          <p:cNvPr id="18" name="Object 17">
            <a:extLst>
              <a:ext uri="{FF2B5EF4-FFF2-40B4-BE49-F238E27FC236}">
                <a16:creationId xmlns:a16="http://schemas.microsoft.com/office/drawing/2014/main" id="{BB71F789-AC14-7468-7635-9FBCB6E99BB4}"/>
              </a:ext>
            </a:extLst>
          </p:cNvPr>
          <p:cNvGraphicFramePr>
            <a:graphicFrameLocks noChangeAspect="1"/>
          </p:cNvGraphicFramePr>
          <p:nvPr/>
        </p:nvGraphicFramePr>
        <p:xfrm>
          <a:off x="7032195" y="2195139"/>
          <a:ext cx="4654550" cy="3224213"/>
        </p:xfrm>
        <a:graphic>
          <a:graphicData uri="http://schemas.openxmlformats.org/presentationml/2006/ole">
            <mc:AlternateContent xmlns:mc="http://schemas.openxmlformats.org/markup-compatibility/2006">
              <mc:Choice xmlns:v="urn:schemas-microsoft-com:vml" Requires="v">
                <p:oleObj spid="_x0000_s3074" name="Prism 10" r:id="rId11" imgW="5656292" imgH="3921357" progId="Prism10.Document">
                  <p:embed/>
                </p:oleObj>
              </mc:Choice>
              <mc:Fallback>
                <p:oleObj name="Prism 10" r:id="rId11" imgW="5656292" imgH="3921357" progId="Prism10.Document">
                  <p:embed/>
                  <p:pic>
                    <p:nvPicPr>
                      <p:cNvPr id="18" name="Object 17">
                        <a:extLst>
                          <a:ext uri="{FF2B5EF4-FFF2-40B4-BE49-F238E27FC236}">
                            <a16:creationId xmlns:a16="http://schemas.microsoft.com/office/drawing/2014/main" id="{BB71F789-AC14-7468-7635-9FBCB6E99BB4}"/>
                          </a:ext>
                        </a:extLst>
                      </p:cNvPr>
                      <p:cNvPicPr/>
                      <p:nvPr/>
                    </p:nvPicPr>
                    <p:blipFill>
                      <a:blip r:embed="rId12"/>
                      <a:stretch>
                        <a:fillRect/>
                      </a:stretch>
                    </p:blipFill>
                    <p:spPr>
                      <a:xfrm>
                        <a:off x="7032195" y="2195139"/>
                        <a:ext cx="4654550" cy="3224213"/>
                      </a:xfrm>
                      <a:prstGeom prst="rect">
                        <a:avLst/>
                      </a:prstGeom>
                    </p:spPr>
                  </p:pic>
                </p:oleObj>
              </mc:Fallback>
            </mc:AlternateContent>
          </a:graphicData>
        </a:graphic>
      </p:graphicFrame>
      <p:sp>
        <p:nvSpPr>
          <p:cNvPr id="20" name="Rectangle 19">
            <a:extLst>
              <a:ext uri="{FF2B5EF4-FFF2-40B4-BE49-F238E27FC236}">
                <a16:creationId xmlns:a16="http://schemas.microsoft.com/office/drawing/2014/main" id="{FAD087CA-EA7D-A205-F037-91349F32D666}"/>
              </a:ext>
            </a:extLst>
          </p:cNvPr>
          <p:cNvSpPr/>
          <p:nvPr/>
        </p:nvSpPr>
        <p:spPr>
          <a:xfrm>
            <a:off x="7032194" y="2390903"/>
            <a:ext cx="610559" cy="32242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DFFEE21B-E08E-D0CC-BBFA-D2FD49681443}"/>
              </a:ext>
            </a:extLst>
          </p:cNvPr>
          <p:cNvSpPr txBox="1"/>
          <p:nvPr/>
        </p:nvSpPr>
        <p:spPr>
          <a:xfrm rot="16200000">
            <a:off x="6528420" y="3568129"/>
            <a:ext cx="2243371" cy="276999"/>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Relative mRNA expression [%]</a:t>
            </a:r>
          </a:p>
        </p:txBody>
      </p:sp>
      <p:pic>
        <p:nvPicPr>
          <p:cNvPr id="22" name="Graphic 21" descr="Needle outline">
            <a:extLst>
              <a:ext uri="{FF2B5EF4-FFF2-40B4-BE49-F238E27FC236}">
                <a16:creationId xmlns:a16="http://schemas.microsoft.com/office/drawing/2014/main" id="{2A85F398-53C3-1753-D041-3DAD49AC85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9452131" y="5519379"/>
            <a:ext cx="247004" cy="247004"/>
          </a:xfrm>
          <a:prstGeom prst="rect">
            <a:avLst/>
          </a:prstGeom>
        </p:spPr>
      </p:pic>
      <p:pic>
        <p:nvPicPr>
          <p:cNvPr id="23" name="Graphic 22" descr="Monkey outline">
            <a:extLst>
              <a:ext uri="{FF2B5EF4-FFF2-40B4-BE49-F238E27FC236}">
                <a16:creationId xmlns:a16="http://schemas.microsoft.com/office/drawing/2014/main" id="{4B80CA15-2E83-C5DE-062F-B9A0234634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5489" y="5536425"/>
            <a:ext cx="390346" cy="384920"/>
          </a:xfrm>
          <a:prstGeom prst="rect">
            <a:avLst/>
          </a:prstGeom>
        </p:spPr>
      </p:pic>
      <p:sp>
        <p:nvSpPr>
          <p:cNvPr id="3" name="TextBox 2">
            <a:extLst>
              <a:ext uri="{FF2B5EF4-FFF2-40B4-BE49-F238E27FC236}">
                <a16:creationId xmlns:a16="http://schemas.microsoft.com/office/drawing/2014/main" id="{335F4402-E119-FD25-3F8A-36AEE2CDC827}"/>
              </a:ext>
            </a:extLst>
          </p:cNvPr>
          <p:cNvSpPr txBox="1"/>
          <p:nvPr/>
        </p:nvSpPr>
        <p:spPr>
          <a:xfrm>
            <a:off x="577165" y="6456004"/>
            <a:ext cx="177003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Avenir Book" panose="02000503020000020003" pitchFamily="2" charset="0"/>
                <a:ea typeface="+mn-ea"/>
                <a:cs typeface="+mn-cs"/>
              </a:rPr>
              <a:t>Figures made by </a:t>
            </a:r>
            <a:r>
              <a:rPr kumimoji="0" lang="en-US" sz="1000" b="0" i="0" u="none" strike="noStrike" kern="1200" cap="none" spc="0" normalizeH="0" baseline="0" noProof="0" err="1">
                <a:ln>
                  <a:noFill/>
                </a:ln>
                <a:solidFill>
                  <a:prstClr val="white">
                    <a:lumMod val="75000"/>
                  </a:prstClr>
                </a:solidFill>
                <a:effectLst/>
                <a:uLnTx/>
                <a:uFillTx/>
                <a:latin typeface="Avenir Book" panose="02000503020000020003" pitchFamily="2" charset="0"/>
                <a:ea typeface="+mn-ea"/>
                <a:cs typeface="+mn-cs"/>
              </a:rPr>
              <a:t>BioRender</a:t>
            </a:r>
            <a:endParaRPr kumimoji="0" lang="en-US" sz="1000" b="0" i="0" u="none" strike="noStrike" kern="1200" cap="none" spc="0" normalizeH="0" baseline="0" noProof="0">
              <a:ln>
                <a:noFill/>
              </a:ln>
              <a:solidFill>
                <a:prstClr val="white">
                  <a:lumMod val="75000"/>
                </a:prstClr>
              </a:solidFill>
              <a:effectLst/>
              <a:uLnTx/>
              <a:uFillTx/>
              <a:latin typeface="Avenir Book" panose="02000503020000020003" pitchFamily="2" charset="0"/>
              <a:ea typeface="+mn-ea"/>
              <a:cs typeface="+mn-cs"/>
            </a:endParaRPr>
          </a:p>
        </p:txBody>
      </p:sp>
      <p:pic>
        <p:nvPicPr>
          <p:cNvPr id="4" name="Picture 2">
            <a:extLst>
              <a:ext uri="{FF2B5EF4-FFF2-40B4-BE49-F238E27FC236}">
                <a16:creationId xmlns:a16="http://schemas.microsoft.com/office/drawing/2014/main" id="{116FA948-EA16-AB3A-3E72-64D48C6448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0251" y="3201174"/>
            <a:ext cx="974309" cy="996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BA93B7-1AA9-4203-ECF8-AA7F1FC20AB4}"/>
              </a:ext>
            </a:extLst>
          </p:cNvPr>
          <p:cNvSpPr txBox="1"/>
          <p:nvPr/>
        </p:nvSpPr>
        <p:spPr>
          <a:xfrm>
            <a:off x="1033836" y="3799789"/>
            <a:ext cx="516488" cy="276999"/>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707071"/>
                </a:solidFill>
                <a:effectLst/>
                <a:uLnTx/>
                <a:uFillTx/>
                <a:latin typeface="Avenir Book" panose="02000503020000020003" pitchFamily="2" charset="0"/>
                <a:ea typeface="+mn-ea"/>
                <a:cs typeface="+mn-cs"/>
              </a:rPr>
              <a:t>mAb</a:t>
            </a:r>
            <a:endParaRPr kumimoji="0" lang="en-US" sz="1200" b="0" i="0" u="none" strike="noStrike" kern="1200" cap="none" spc="0" normalizeH="0" baseline="0" noProof="0">
              <a:ln>
                <a:noFill/>
              </a:ln>
              <a:solidFill>
                <a:srgbClr val="707071"/>
              </a:solidFill>
              <a:effectLst/>
              <a:uLnTx/>
              <a:uFillTx/>
              <a:latin typeface="Avenir Book" panose="02000503020000020003" pitchFamily="2" charset="0"/>
              <a:ea typeface="+mn-ea"/>
              <a:cs typeface="+mn-cs"/>
            </a:endParaRPr>
          </a:p>
        </p:txBody>
      </p:sp>
      <p:sp>
        <p:nvSpPr>
          <p:cNvPr id="25" name="TextBox 24">
            <a:extLst>
              <a:ext uri="{FF2B5EF4-FFF2-40B4-BE49-F238E27FC236}">
                <a16:creationId xmlns:a16="http://schemas.microsoft.com/office/drawing/2014/main" id="{ED52EDFE-EFB5-FAD4-F1C4-B318B4FCD221}"/>
              </a:ext>
            </a:extLst>
          </p:cNvPr>
          <p:cNvSpPr txBox="1"/>
          <p:nvPr/>
        </p:nvSpPr>
        <p:spPr>
          <a:xfrm>
            <a:off x="925763" y="2677953"/>
            <a:ext cx="1421438" cy="523220"/>
          </a:xfrm>
          <a:prstGeom prst="rect">
            <a:avLst/>
          </a:prstGeom>
          <a:no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TfR1</a:t>
            </a:r>
          </a:p>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specific ARC</a:t>
            </a:r>
          </a:p>
        </p:txBody>
      </p:sp>
      <p:sp>
        <p:nvSpPr>
          <p:cNvPr id="26" name="Freeform 25">
            <a:extLst>
              <a:ext uri="{FF2B5EF4-FFF2-40B4-BE49-F238E27FC236}">
                <a16:creationId xmlns:a16="http://schemas.microsoft.com/office/drawing/2014/main" id="{BC4D08CA-86CB-E430-B9DD-32A6512F9B0A}"/>
              </a:ext>
            </a:extLst>
          </p:cNvPr>
          <p:cNvSpPr/>
          <p:nvPr/>
        </p:nvSpPr>
        <p:spPr>
          <a:xfrm>
            <a:off x="1805282" y="3928962"/>
            <a:ext cx="337758" cy="269089"/>
          </a:xfrm>
          <a:custGeom>
            <a:avLst/>
            <a:gdLst>
              <a:gd name="connsiteX0" fmla="*/ 0 w 487680"/>
              <a:gd name="connsiteY0" fmla="*/ 164066 h 388531"/>
              <a:gd name="connsiteX1" fmla="*/ 243840 w 487680"/>
              <a:gd name="connsiteY1" fmla="*/ 7312 h 388531"/>
              <a:gd name="connsiteX2" fmla="*/ 304800 w 487680"/>
              <a:gd name="connsiteY2" fmla="*/ 373072 h 388531"/>
              <a:gd name="connsiteX3" fmla="*/ 487680 w 487680"/>
              <a:gd name="connsiteY3" fmla="*/ 285986 h 388531"/>
            </a:gdLst>
            <a:ahLst/>
            <a:cxnLst>
              <a:cxn ang="0">
                <a:pos x="connsiteX0" y="connsiteY0"/>
              </a:cxn>
              <a:cxn ang="0">
                <a:pos x="connsiteX1" y="connsiteY1"/>
              </a:cxn>
              <a:cxn ang="0">
                <a:pos x="connsiteX2" y="connsiteY2"/>
              </a:cxn>
              <a:cxn ang="0">
                <a:pos x="connsiteX3" y="connsiteY3"/>
              </a:cxn>
            </a:cxnLst>
            <a:rect l="l" t="t" r="r" b="b"/>
            <a:pathLst>
              <a:path w="487680" h="388531">
                <a:moveTo>
                  <a:pt x="0" y="164066"/>
                </a:moveTo>
                <a:cubicBezTo>
                  <a:pt x="96520" y="68272"/>
                  <a:pt x="193040" y="-27522"/>
                  <a:pt x="243840" y="7312"/>
                </a:cubicBezTo>
                <a:cubicBezTo>
                  <a:pt x="294640" y="42146"/>
                  <a:pt x="264160" y="326626"/>
                  <a:pt x="304800" y="373072"/>
                </a:cubicBezTo>
                <a:cubicBezTo>
                  <a:pt x="345440" y="419518"/>
                  <a:pt x="416560" y="352752"/>
                  <a:pt x="487680" y="285986"/>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01AA83C-ABFB-A393-EF9A-ACDAC011AEC4}"/>
              </a:ext>
            </a:extLst>
          </p:cNvPr>
          <p:cNvSpPr txBox="1"/>
          <p:nvPr/>
        </p:nvSpPr>
        <p:spPr>
          <a:xfrm>
            <a:off x="1704321" y="4198051"/>
            <a:ext cx="553357" cy="276999"/>
          </a:xfrm>
          <a:prstGeom prst="rect">
            <a:avLst/>
          </a:prstGeom>
          <a:no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linker</a:t>
            </a:r>
          </a:p>
        </p:txBody>
      </p:sp>
      <p:sp>
        <p:nvSpPr>
          <p:cNvPr id="28" name="TextBox 27">
            <a:extLst>
              <a:ext uri="{FF2B5EF4-FFF2-40B4-BE49-F238E27FC236}">
                <a16:creationId xmlns:a16="http://schemas.microsoft.com/office/drawing/2014/main" id="{D84A761E-D6DC-DAEC-ED26-8390BC2334C1}"/>
              </a:ext>
            </a:extLst>
          </p:cNvPr>
          <p:cNvSpPr txBox="1"/>
          <p:nvPr/>
        </p:nvSpPr>
        <p:spPr>
          <a:xfrm>
            <a:off x="2205527" y="3938289"/>
            <a:ext cx="604653" cy="276999"/>
          </a:xfrm>
          <a:prstGeom prst="rect">
            <a:avLst/>
          </a:prstGeom>
          <a:solidFill>
            <a:schemeClr val="bg2"/>
          </a:solidFill>
        </p:spPr>
        <p:txBody>
          <a:bodyPr wrap="none"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D8DFF"/>
                </a:solidFill>
                <a:effectLst/>
                <a:uLnTx/>
                <a:uFillTx/>
                <a:latin typeface="Avenir Book" panose="02000503020000020003" pitchFamily="2" charset="0"/>
                <a:ea typeface="+mn-ea"/>
                <a:cs typeface="+mn-cs"/>
              </a:rPr>
              <a:t>siRNA</a:t>
            </a:r>
          </a:p>
        </p:txBody>
      </p:sp>
      <p:sp>
        <p:nvSpPr>
          <p:cNvPr id="8" name="Rectangle 7">
            <a:extLst>
              <a:ext uri="{FF2B5EF4-FFF2-40B4-BE49-F238E27FC236}">
                <a16:creationId xmlns:a16="http://schemas.microsoft.com/office/drawing/2014/main" id="{49692D44-1756-719B-C090-C2D61FA3D88B}"/>
              </a:ext>
            </a:extLst>
          </p:cNvPr>
          <p:cNvSpPr/>
          <p:nvPr/>
        </p:nvSpPr>
        <p:spPr>
          <a:xfrm>
            <a:off x="10415451" y="2207124"/>
            <a:ext cx="1402080" cy="710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CFEF3BA-CE0E-920D-890E-22AA9525334B}"/>
              </a:ext>
            </a:extLst>
          </p:cNvPr>
          <p:cNvSpPr txBox="1"/>
          <p:nvPr/>
        </p:nvSpPr>
        <p:spPr>
          <a:xfrm>
            <a:off x="10269599" y="2256499"/>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PBS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1 </a:t>
            </a:r>
            <a:r>
              <a:rPr kumimoji="0" lang="en-US" sz="12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mpk</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10 </a:t>
            </a:r>
            <a:r>
              <a:rPr kumimoji="0" lang="en-US" sz="12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mpk</a:t>
            </a:r>
            <a:endParaRPr kumimoji="0" lang="en-US" sz="12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spTree>
    <p:extLst>
      <p:ext uri="{BB962C8B-B14F-4D97-AF65-F5344CB8AC3E}">
        <p14:creationId xmlns:p14="http://schemas.microsoft.com/office/powerpoint/2010/main" val="301471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Untapped Potential of Modulating RNA Architecture</a:t>
            </a:r>
          </a:p>
        </p:txBody>
      </p:sp>
      <p:pic>
        <p:nvPicPr>
          <p:cNvPr id="3" name="Picture 2">
            <a:extLst>
              <a:ext uri="{FF2B5EF4-FFF2-40B4-BE49-F238E27FC236}">
                <a16:creationId xmlns:a16="http://schemas.microsoft.com/office/drawing/2014/main" id="{6E2DAAA2-1D3D-3160-9459-2A96CD8F9424}"/>
              </a:ext>
            </a:extLst>
          </p:cNvPr>
          <p:cNvPicPr>
            <a:picLocks noChangeAspect="1"/>
          </p:cNvPicPr>
          <p:nvPr/>
        </p:nvPicPr>
        <p:blipFill>
          <a:blip r:embed="rId3"/>
          <a:stretch>
            <a:fillRect/>
          </a:stretch>
        </p:blipFill>
        <p:spPr>
          <a:xfrm>
            <a:off x="475415" y="1652412"/>
            <a:ext cx="4632570" cy="3822995"/>
          </a:xfrm>
          <a:prstGeom prst="rect">
            <a:avLst/>
          </a:prstGeom>
        </p:spPr>
      </p:pic>
      <p:sp>
        <p:nvSpPr>
          <p:cNvPr id="6" name="Oval 5">
            <a:extLst>
              <a:ext uri="{FF2B5EF4-FFF2-40B4-BE49-F238E27FC236}">
                <a16:creationId xmlns:a16="http://schemas.microsoft.com/office/drawing/2014/main" id="{357EF913-7F68-5FE0-A625-97C37DEBB9F3}"/>
              </a:ext>
            </a:extLst>
          </p:cNvPr>
          <p:cNvSpPr/>
          <p:nvPr/>
        </p:nvSpPr>
        <p:spPr>
          <a:xfrm>
            <a:off x="2113897" y="3017005"/>
            <a:ext cx="1122745" cy="109380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F82D234-3E55-8D52-D6E0-BC6B2417620A}"/>
              </a:ext>
            </a:extLst>
          </p:cNvPr>
          <p:cNvSpPr txBox="1"/>
          <p:nvPr/>
        </p:nvSpPr>
        <p:spPr>
          <a:xfrm>
            <a:off x="1743507" y="3194577"/>
            <a:ext cx="186352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4A7E"/>
                </a:solidFill>
                <a:effectLst/>
                <a:uLnTx/>
                <a:uFillTx/>
                <a:latin typeface="Avenir Book" panose="02000503020000020003" pitchFamily="2" charset="0"/>
                <a:ea typeface="+mn-ea"/>
                <a:cs typeface="+mn-cs"/>
              </a:rPr>
              <a:t>RNA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4A7E"/>
                </a:solidFill>
                <a:effectLst/>
                <a:uLnTx/>
                <a:uFillTx/>
                <a:latin typeface="Avenir Book" panose="02000503020000020003" pitchFamily="2" charset="0"/>
                <a:ea typeface="+mn-ea"/>
                <a:cs typeface="+mn-cs"/>
              </a:rPr>
              <a:t>Secondary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4A7E"/>
                </a:solidFill>
                <a:effectLst/>
                <a:uLnTx/>
                <a:uFillTx/>
                <a:latin typeface="Avenir Book" panose="02000503020000020003" pitchFamily="2" charset="0"/>
                <a:ea typeface="+mn-ea"/>
                <a:cs typeface="+mn-cs"/>
              </a:rPr>
              <a:t>Structures</a:t>
            </a:r>
          </a:p>
        </p:txBody>
      </p:sp>
      <p:sp>
        <p:nvSpPr>
          <p:cNvPr id="8" name="Rectangle 7">
            <a:extLst>
              <a:ext uri="{FF2B5EF4-FFF2-40B4-BE49-F238E27FC236}">
                <a16:creationId xmlns:a16="http://schemas.microsoft.com/office/drawing/2014/main" id="{77D7B2DB-A4D7-E049-127A-088177A8BCDB}"/>
              </a:ext>
            </a:extLst>
          </p:cNvPr>
          <p:cNvSpPr/>
          <p:nvPr/>
        </p:nvSpPr>
        <p:spPr>
          <a:xfrm>
            <a:off x="3560735" y="2027064"/>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8CCF3D7-05F5-BB31-5961-EE7D79AFDA9A}"/>
              </a:ext>
            </a:extLst>
          </p:cNvPr>
          <p:cNvSpPr/>
          <p:nvPr/>
        </p:nvSpPr>
        <p:spPr>
          <a:xfrm>
            <a:off x="4257246" y="2945722"/>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5575D93-A197-138B-A5EB-2EDAB7C3350E}"/>
              </a:ext>
            </a:extLst>
          </p:cNvPr>
          <p:cNvSpPr/>
          <p:nvPr/>
        </p:nvSpPr>
        <p:spPr>
          <a:xfrm>
            <a:off x="4257245" y="3896680"/>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4E955BC-C26F-7BD0-581F-DD0EDB9BDB1F}"/>
              </a:ext>
            </a:extLst>
          </p:cNvPr>
          <p:cNvSpPr/>
          <p:nvPr/>
        </p:nvSpPr>
        <p:spPr>
          <a:xfrm>
            <a:off x="3607031" y="4824667"/>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338FE5B-EF8C-615C-31E5-A43496BE7E68}"/>
              </a:ext>
            </a:extLst>
          </p:cNvPr>
          <p:cNvSpPr/>
          <p:nvPr/>
        </p:nvSpPr>
        <p:spPr>
          <a:xfrm>
            <a:off x="2217890" y="5226551"/>
            <a:ext cx="850739"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E2A9197-3D51-4BD8-05DF-69EEDEF6A2F4}"/>
              </a:ext>
            </a:extLst>
          </p:cNvPr>
          <p:cNvSpPr/>
          <p:nvPr/>
        </p:nvSpPr>
        <p:spPr>
          <a:xfrm>
            <a:off x="580252" y="4851899"/>
            <a:ext cx="1163255" cy="248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B3C1823-9D26-CA45-DE84-470341D15AB3}"/>
              </a:ext>
            </a:extLst>
          </p:cNvPr>
          <p:cNvSpPr/>
          <p:nvPr/>
        </p:nvSpPr>
        <p:spPr>
          <a:xfrm>
            <a:off x="69951" y="3832267"/>
            <a:ext cx="932778"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9DB08C9-4A80-480F-32A4-B3B3BF2BAED9}"/>
              </a:ext>
            </a:extLst>
          </p:cNvPr>
          <p:cNvSpPr/>
          <p:nvPr/>
        </p:nvSpPr>
        <p:spPr>
          <a:xfrm>
            <a:off x="141608" y="2876652"/>
            <a:ext cx="932778"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4FC30B-898D-DA94-F33A-38D6E355EF26}"/>
              </a:ext>
            </a:extLst>
          </p:cNvPr>
          <p:cNvSpPr/>
          <p:nvPr/>
        </p:nvSpPr>
        <p:spPr>
          <a:xfrm>
            <a:off x="855380" y="1880275"/>
            <a:ext cx="932778"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C1B57F1-6E87-F537-293C-2560B0476205}"/>
              </a:ext>
            </a:extLst>
          </p:cNvPr>
          <p:cNvSpPr/>
          <p:nvPr/>
        </p:nvSpPr>
        <p:spPr>
          <a:xfrm>
            <a:off x="2299830" y="1535835"/>
            <a:ext cx="932778" cy="3651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9C0E3F0-46B7-6B74-62B1-2F4AF967671F}"/>
              </a:ext>
            </a:extLst>
          </p:cNvPr>
          <p:cNvSpPr txBox="1"/>
          <p:nvPr/>
        </p:nvSpPr>
        <p:spPr>
          <a:xfrm flipH="1">
            <a:off x="4682614" y="1200382"/>
            <a:ext cx="711672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RNA tertiary and quaternary structure influence plasma stability and clearance, nuclease resistance, biodistribution (especially when delivered locally), subcellular localization, mechanism and potency</a:t>
            </a:r>
          </a:p>
        </p:txBody>
      </p:sp>
      <p:pic>
        <p:nvPicPr>
          <p:cNvPr id="19" name="Picture 18">
            <a:extLst>
              <a:ext uri="{FF2B5EF4-FFF2-40B4-BE49-F238E27FC236}">
                <a16:creationId xmlns:a16="http://schemas.microsoft.com/office/drawing/2014/main" id="{FA2E61A2-EFAE-F0AC-874A-55B65B90F646}"/>
              </a:ext>
            </a:extLst>
          </p:cNvPr>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rcRect b="53549"/>
          <a:stretch/>
        </p:blipFill>
        <p:spPr>
          <a:xfrm>
            <a:off x="5952506" y="2376695"/>
            <a:ext cx="2040988" cy="755321"/>
          </a:xfrm>
          <a:prstGeom prst="rect">
            <a:avLst/>
          </a:prstGeom>
        </p:spPr>
      </p:pic>
      <p:pic>
        <p:nvPicPr>
          <p:cNvPr id="21" name="Picture 20">
            <a:extLst>
              <a:ext uri="{FF2B5EF4-FFF2-40B4-BE49-F238E27FC236}">
                <a16:creationId xmlns:a16="http://schemas.microsoft.com/office/drawing/2014/main" id="{C1467DDB-2F44-51D9-5312-5AFDBD07202C}"/>
              </a:ext>
            </a:extLst>
          </p:cNvPr>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rcRect t="54866" b="-2014"/>
          <a:stretch/>
        </p:blipFill>
        <p:spPr>
          <a:xfrm>
            <a:off x="8401939" y="2304756"/>
            <a:ext cx="2261128" cy="849356"/>
          </a:xfrm>
          <a:prstGeom prst="rect">
            <a:avLst/>
          </a:prstGeom>
        </p:spPr>
      </p:pic>
      <p:pic>
        <p:nvPicPr>
          <p:cNvPr id="22" name="Picture 21">
            <a:extLst>
              <a:ext uri="{FF2B5EF4-FFF2-40B4-BE49-F238E27FC236}">
                <a16:creationId xmlns:a16="http://schemas.microsoft.com/office/drawing/2014/main" id="{D4759760-3C03-9B90-49D6-35A2648BCC08}"/>
              </a:ext>
            </a:extLst>
          </p:cNvPr>
          <p:cNvPicPr>
            <a:picLocks noChangeAspect="1"/>
          </p:cNvPicPr>
          <p:nvPr/>
        </p:nvPicPr>
        <p:blipFill>
          <a:blip r:embed="rId6">
            <a:duotone>
              <a:schemeClr val="accent6">
                <a:shade val="45000"/>
                <a:satMod val="135000"/>
              </a:schemeClr>
              <a:prstClr val="white"/>
            </a:duotone>
          </a:blip>
          <a:stretch>
            <a:fillRect/>
          </a:stretch>
        </p:blipFill>
        <p:spPr>
          <a:xfrm>
            <a:off x="5033044" y="3560530"/>
            <a:ext cx="1187351" cy="2257914"/>
          </a:xfrm>
          <a:prstGeom prst="rect">
            <a:avLst/>
          </a:prstGeom>
        </p:spPr>
      </p:pic>
      <p:pic>
        <p:nvPicPr>
          <p:cNvPr id="23" name="Picture 22">
            <a:extLst>
              <a:ext uri="{FF2B5EF4-FFF2-40B4-BE49-F238E27FC236}">
                <a16:creationId xmlns:a16="http://schemas.microsoft.com/office/drawing/2014/main" id="{925AD84C-8742-038B-58A4-F62DC2E1C033}"/>
              </a:ext>
            </a:extLst>
          </p:cNvPr>
          <p:cNvPicPr>
            <a:picLocks noChangeAspect="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rot="4395134">
            <a:off x="5930103" y="3951825"/>
            <a:ext cx="2284590" cy="1330586"/>
          </a:xfrm>
          <a:prstGeom prst="rect">
            <a:avLst/>
          </a:prstGeom>
        </p:spPr>
      </p:pic>
      <p:pic>
        <p:nvPicPr>
          <p:cNvPr id="24" name="Picture 2" descr="Algorithmic design of 3D wireframe RNA polyhedra | bioRxiv">
            <a:extLst>
              <a:ext uri="{FF2B5EF4-FFF2-40B4-BE49-F238E27FC236}">
                <a16:creationId xmlns:a16="http://schemas.microsoft.com/office/drawing/2014/main" id="{328BE046-BCD8-FD71-0D14-4C18797796B4}"/>
              </a:ext>
            </a:extLst>
          </p:cNvPr>
          <p:cNvPicPr>
            <a:picLocks noChangeAspect="1" noChangeArrowheads="1"/>
          </p:cNvPicPr>
          <p:nvPr/>
        </p:nvPicPr>
        <p:blipFill rotWithShape="1">
          <a:blip r:embed="rId9">
            <a:duotone>
              <a:schemeClr val="accent6">
                <a:shade val="45000"/>
                <a:satMod val="135000"/>
              </a:schemeClr>
              <a:prstClr val="white"/>
            </a:duoton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l="4288" r="72412" b="53909"/>
          <a:stretch/>
        </p:blipFill>
        <p:spPr bwMode="auto">
          <a:xfrm>
            <a:off x="7739800" y="3625507"/>
            <a:ext cx="1792703" cy="22579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Algorithmic design of 3D wireframe RNA polyhedra | bioRxiv">
            <a:extLst>
              <a:ext uri="{FF2B5EF4-FFF2-40B4-BE49-F238E27FC236}">
                <a16:creationId xmlns:a16="http://schemas.microsoft.com/office/drawing/2014/main" id="{86BED85D-23CA-A51C-853B-BB4E9C594638}"/>
              </a:ext>
            </a:extLst>
          </p:cNvPr>
          <p:cNvPicPr>
            <a:picLocks noChangeAspect="1" noChangeArrowheads="1"/>
          </p:cNvPicPr>
          <p:nvPr/>
        </p:nvPicPr>
        <p:blipFill rotWithShape="1">
          <a:blip r:embed="rId9">
            <a:duotone>
              <a:schemeClr val="accent6">
                <a:shade val="45000"/>
                <a:satMod val="135000"/>
              </a:schemeClr>
              <a:prstClr val="white"/>
            </a:duoton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51682" r="69499"/>
          <a:stretch/>
        </p:blipFill>
        <p:spPr bwMode="auto">
          <a:xfrm>
            <a:off x="9532503" y="3549525"/>
            <a:ext cx="2116931" cy="213518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739AB19-8045-D4F6-586D-7593B3A1C1E8}"/>
              </a:ext>
            </a:extLst>
          </p:cNvPr>
          <p:cNvSpPr/>
          <p:nvPr/>
        </p:nvSpPr>
        <p:spPr>
          <a:xfrm>
            <a:off x="9429419" y="3625507"/>
            <a:ext cx="412229" cy="2918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BA94278-50C0-914D-FB05-0E70C9D4D892}"/>
              </a:ext>
            </a:extLst>
          </p:cNvPr>
          <p:cNvSpPr txBox="1"/>
          <p:nvPr/>
        </p:nvSpPr>
        <p:spPr>
          <a:xfrm flipH="1">
            <a:off x="6009918" y="3086002"/>
            <a:ext cx="19324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Single-stranded RNA</a:t>
            </a:r>
          </a:p>
        </p:txBody>
      </p:sp>
      <p:sp>
        <p:nvSpPr>
          <p:cNvPr id="28" name="TextBox 27">
            <a:extLst>
              <a:ext uri="{FF2B5EF4-FFF2-40B4-BE49-F238E27FC236}">
                <a16:creationId xmlns:a16="http://schemas.microsoft.com/office/drawing/2014/main" id="{2134EA16-4AAF-1125-27F8-7DE08C498FC1}"/>
              </a:ext>
            </a:extLst>
          </p:cNvPr>
          <p:cNvSpPr txBox="1"/>
          <p:nvPr/>
        </p:nvSpPr>
        <p:spPr>
          <a:xfrm flipH="1">
            <a:off x="8566267" y="3086002"/>
            <a:ext cx="19324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Duplex RNA</a:t>
            </a:r>
          </a:p>
        </p:txBody>
      </p:sp>
      <p:sp>
        <p:nvSpPr>
          <p:cNvPr id="29" name="TextBox 28">
            <a:extLst>
              <a:ext uri="{FF2B5EF4-FFF2-40B4-BE49-F238E27FC236}">
                <a16:creationId xmlns:a16="http://schemas.microsoft.com/office/drawing/2014/main" id="{C7C1B1B3-67E7-2CAC-3BE0-43E12E077A4E}"/>
              </a:ext>
            </a:extLst>
          </p:cNvPr>
          <p:cNvSpPr txBox="1"/>
          <p:nvPr/>
        </p:nvSpPr>
        <p:spPr>
          <a:xfrm flipH="1">
            <a:off x="5047697" y="5722489"/>
            <a:ext cx="11760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Circular RNA</a:t>
            </a:r>
          </a:p>
        </p:txBody>
      </p:sp>
      <p:sp>
        <p:nvSpPr>
          <p:cNvPr id="30" name="TextBox 29">
            <a:extLst>
              <a:ext uri="{FF2B5EF4-FFF2-40B4-BE49-F238E27FC236}">
                <a16:creationId xmlns:a16="http://schemas.microsoft.com/office/drawing/2014/main" id="{A3DD0B65-31B9-8923-5942-78A8BE625E04}"/>
              </a:ext>
            </a:extLst>
          </p:cNvPr>
          <p:cNvSpPr txBox="1"/>
          <p:nvPr/>
        </p:nvSpPr>
        <p:spPr>
          <a:xfrm flipH="1">
            <a:off x="6412735" y="5722489"/>
            <a:ext cx="13129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Hairpin RNA</a:t>
            </a:r>
          </a:p>
        </p:txBody>
      </p:sp>
      <p:sp>
        <p:nvSpPr>
          <p:cNvPr id="31" name="TextBox 30">
            <a:extLst>
              <a:ext uri="{FF2B5EF4-FFF2-40B4-BE49-F238E27FC236}">
                <a16:creationId xmlns:a16="http://schemas.microsoft.com/office/drawing/2014/main" id="{010C8E50-5BBE-6DC4-713E-68D04DCBA153}"/>
              </a:ext>
            </a:extLst>
          </p:cNvPr>
          <p:cNvSpPr txBox="1"/>
          <p:nvPr/>
        </p:nvSpPr>
        <p:spPr>
          <a:xfrm flipH="1">
            <a:off x="7867280" y="5722489"/>
            <a:ext cx="35365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665EB8">
                    <a:lumMod val="75000"/>
                  </a:srgbClr>
                </a:solidFill>
                <a:effectLst/>
                <a:uLnTx/>
                <a:uFillTx/>
                <a:latin typeface="Avenir Book" panose="02000503020000020003" pitchFamily="2" charset="0"/>
                <a:ea typeface="+mn-ea"/>
                <a:cs typeface="+mn-cs"/>
              </a:rPr>
              <a:t>Higher Order RNA Structures</a:t>
            </a:r>
          </a:p>
        </p:txBody>
      </p:sp>
      <p:sp>
        <p:nvSpPr>
          <p:cNvPr id="33" name="TextBox 32">
            <a:extLst>
              <a:ext uri="{FF2B5EF4-FFF2-40B4-BE49-F238E27FC236}">
                <a16:creationId xmlns:a16="http://schemas.microsoft.com/office/drawing/2014/main" id="{5590E2A5-213D-B6B0-325C-7F55C224180A}"/>
              </a:ext>
            </a:extLst>
          </p:cNvPr>
          <p:cNvSpPr txBox="1"/>
          <p:nvPr/>
        </p:nvSpPr>
        <p:spPr>
          <a:xfrm>
            <a:off x="7376758" y="6398792"/>
            <a:ext cx="27687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Adapted from </a:t>
            </a:r>
            <a:r>
              <a:rPr kumimoji="0" lang="en-US"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Egli</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&amp; Manoharan,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NAR</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2023 </a:t>
            </a:r>
          </a:p>
        </p:txBody>
      </p:sp>
    </p:spTree>
    <p:extLst>
      <p:ext uri="{BB962C8B-B14F-4D97-AF65-F5344CB8AC3E}">
        <p14:creationId xmlns:p14="http://schemas.microsoft.com/office/powerpoint/2010/main" val="1370758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What is the Future of Chemical Innovation in siRNA?</a:t>
            </a:r>
          </a:p>
        </p:txBody>
      </p:sp>
      <p:pic>
        <p:nvPicPr>
          <p:cNvPr id="5" name="Picture 4">
            <a:extLst>
              <a:ext uri="{FF2B5EF4-FFF2-40B4-BE49-F238E27FC236}">
                <a16:creationId xmlns:a16="http://schemas.microsoft.com/office/drawing/2014/main" id="{9B9F93DC-A863-BFA9-6B59-85515EFE0FFF}"/>
              </a:ext>
            </a:extLst>
          </p:cNvPr>
          <p:cNvPicPr>
            <a:picLocks noChangeAspect="1"/>
          </p:cNvPicPr>
          <p:nvPr/>
        </p:nvPicPr>
        <p:blipFill rotWithShape="1">
          <a:blip r:embed="rId3"/>
          <a:srcRect t="12876"/>
          <a:stretch/>
        </p:blipFill>
        <p:spPr>
          <a:xfrm>
            <a:off x="0" y="1079456"/>
            <a:ext cx="12192000" cy="5133968"/>
          </a:xfrm>
          <a:prstGeom prst="rect">
            <a:avLst/>
          </a:prstGeom>
        </p:spPr>
      </p:pic>
      <p:sp>
        <p:nvSpPr>
          <p:cNvPr id="3" name="TextBox 2">
            <a:extLst>
              <a:ext uri="{FF2B5EF4-FFF2-40B4-BE49-F238E27FC236}">
                <a16:creationId xmlns:a16="http://schemas.microsoft.com/office/drawing/2014/main" id="{1DC0766C-5AA3-FA3F-7F8F-45A0E8F26853}"/>
              </a:ext>
            </a:extLst>
          </p:cNvPr>
          <p:cNvSpPr txBox="1"/>
          <p:nvPr/>
        </p:nvSpPr>
        <p:spPr>
          <a:xfrm>
            <a:off x="4348003" y="2353778"/>
            <a:ext cx="7369380"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rPr>
              <a:t>Clinical data feedback on potency, durability, and safety, particularly in extrahepatic tissues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rPr>
              <a:t>Emergence of ML/AI based approaches to chemical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rPr>
              <a:t>Application of RNA therapeutics in diseases with more complex etiology, enabling clinical functional genomics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lumMod val="65000"/>
                    <a:lumOff val="35000"/>
                  </a:prstClr>
                </a:solidFill>
                <a:effectLst/>
                <a:uLnTx/>
                <a:uFillTx/>
                <a:latin typeface="Avenir Book" panose="02000503020000020003" pitchFamily="2" charset="0"/>
                <a:ea typeface="+mn-ea"/>
                <a:cs typeface="+mn-cs"/>
              </a:rPr>
              <a:t>Maximizing of the impact of nucleic acid medicines in patient lives</a:t>
            </a:r>
          </a:p>
        </p:txBody>
      </p:sp>
    </p:spTree>
    <p:extLst>
      <p:ext uri="{BB962C8B-B14F-4D97-AF65-F5344CB8AC3E}">
        <p14:creationId xmlns:p14="http://schemas.microsoft.com/office/powerpoint/2010/main" val="419817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panose="02000503020000020003" pitchFamily="2" charset="0"/>
                <a:cs typeface="Arial Narrow" panose="020B0604020202020204" pitchFamily="34" charset="0"/>
              </a:rPr>
              <a:t>The Lilly Institute for Genetic Medicine, Boston, MA</a:t>
            </a:r>
          </a:p>
        </p:txBody>
      </p:sp>
      <p:sp>
        <p:nvSpPr>
          <p:cNvPr id="5" name="TextBox 4">
            <a:extLst>
              <a:ext uri="{FF2B5EF4-FFF2-40B4-BE49-F238E27FC236}">
                <a16:creationId xmlns:a16="http://schemas.microsoft.com/office/drawing/2014/main" id="{61C6CC47-CF0C-167D-0DED-2F14FA856A13}"/>
              </a:ext>
            </a:extLst>
          </p:cNvPr>
          <p:cNvSpPr txBox="1"/>
          <p:nvPr/>
        </p:nvSpPr>
        <p:spPr>
          <a:xfrm>
            <a:off x="550480" y="1260395"/>
            <a:ext cx="1109103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05064"/>
                </a:solidFill>
                <a:effectLst/>
                <a:uLnTx/>
                <a:uFillTx/>
                <a:latin typeface="Avenir Book" panose="02000503020000020003" pitchFamily="2" charset="0"/>
                <a:ea typeface="+mn-ea"/>
                <a:cs typeface="+mn-cs"/>
              </a:rPr>
              <a:t>“Lilly will focus on medicines acting at the nucleic acid level to advance an entirely new class that target the root cause of diseases, an approach that is fundamentally different than today’s traditional medicines.”</a:t>
            </a:r>
            <a:endPar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endParaRPr>
          </a:p>
        </p:txBody>
      </p:sp>
      <p:grpSp>
        <p:nvGrpSpPr>
          <p:cNvPr id="10" name="Group 9">
            <a:extLst>
              <a:ext uri="{FF2B5EF4-FFF2-40B4-BE49-F238E27FC236}">
                <a16:creationId xmlns:a16="http://schemas.microsoft.com/office/drawing/2014/main" id="{B5ACBCD9-1EBF-41F0-33F3-ED33E789B94D}"/>
              </a:ext>
            </a:extLst>
          </p:cNvPr>
          <p:cNvGrpSpPr/>
          <p:nvPr/>
        </p:nvGrpSpPr>
        <p:grpSpPr>
          <a:xfrm>
            <a:off x="1524000" y="2055476"/>
            <a:ext cx="9144000" cy="3872742"/>
            <a:chOff x="1552044" y="1927270"/>
            <a:chExt cx="9144000" cy="3872742"/>
          </a:xfrm>
        </p:grpSpPr>
        <p:pic>
          <p:nvPicPr>
            <p:cNvPr id="8" name="Picture 7">
              <a:extLst>
                <a:ext uri="{FF2B5EF4-FFF2-40B4-BE49-F238E27FC236}">
                  <a16:creationId xmlns:a16="http://schemas.microsoft.com/office/drawing/2014/main" id="{AE8A0AB9-BEB7-10FF-C806-029F30C3E2C6}"/>
                </a:ext>
              </a:extLst>
            </p:cNvPr>
            <p:cNvPicPr>
              <a:picLocks noChangeAspect="1"/>
            </p:cNvPicPr>
            <p:nvPr/>
          </p:nvPicPr>
          <p:blipFill rotWithShape="1">
            <a:blip r:embed="rId3"/>
            <a:srcRect r="6338"/>
            <a:stretch/>
          </p:blipFill>
          <p:spPr>
            <a:xfrm>
              <a:off x="4421152" y="1927270"/>
              <a:ext cx="6274892" cy="3872742"/>
            </a:xfrm>
            <a:prstGeom prst="rect">
              <a:avLst/>
            </a:prstGeom>
          </p:spPr>
        </p:pic>
        <p:pic>
          <p:nvPicPr>
            <p:cNvPr id="9" name="Picture 8">
              <a:extLst>
                <a:ext uri="{FF2B5EF4-FFF2-40B4-BE49-F238E27FC236}">
                  <a16:creationId xmlns:a16="http://schemas.microsoft.com/office/drawing/2014/main" id="{C1D4259B-48D9-E2E9-C89C-BBCC70546F73}"/>
                </a:ext>
              </a:extLst>
            </p:cNvPr>
            <p:cNvPicPr>
              <a:picLocks noChangeAspect="1"/>
            </p:cNvPicPr>
            <p:nvPr/>
          </p:nvPicPr>
          <p:blipFill rotWithShape="1">
            <a:blip r:embed="rId4"/>
            <a:srcRect r="1953" b="7611"/>
            <a:stretch/>
          </p:blipFill>
          <p:spPr>
            <a:xfrm>
              <a:off x="1552044" y="1927271"/>
              <a:ext cx="3794242" cy="3872741"/>
            </a:xfrm>
            <a:prstGeom prst="rect">
              <a:avLst/>
            </a:prstGeom>
            <a:ln w="12700">
              <a:solidFill>
                <a:schemeClr val="bg1"/>
              </a:solidFill>
            </a:ln>
          </p:spPr>
        </p:pic>
      </p:grpSp>
    </p:spTree>
    <p:extLst>
      <p:ext uri="{BB962C8B-B14F-4D97-AF65-F5344CB8AC3E}">
        <p14:creationId xmlns:p14="http://schemas.microsoft.com/office/powerpoint/2010/main" val="1706266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6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2081166" cy="439260"/>
          </a:xfrm>
        </p:spPr>
        <p:txBody>
          <a:bodyPr/>
          <a:lstStyle/>
          <a:p>
            <a:r>
              <a:rPr lang="en-US" sz="2500" b="1" cap="none" spc="0">
                <a:latin typeface="Avenir Book"/>
              </a:rPr>
              <a:t>The Timing is Right to Deliver on the Promise of Oligonucleotide Therapeutics</a:t>
            </a:r>
            <a:endParaRPr lang="en-US"/>
          </a:p>
        </p:txBody>
      </p:sp>
      <p:pic>
        <p:nvPicPr>
          <p:cNvPr id="5" name="Picture 4">
            <a:extLst>
              <a:ext uri="{FF2B5EF4-FFF2-40B4-BE49-F238E27FC236}">
                <a16:creationId xmlns:a16="http://schemas.microsoft.com/office/drawing/2014/main" id="{CE8E28BC-3E39-7596-C524-45BE457420D4}"/>
              </a:ext>
            </a:extLst>
          </p:cNvPr>
          <p:cNvPicPr>
            <a:picLocks noChangeAspect="1"/>
          </p:cNvPicPr>
          <p:nvPr/>
        </p:nvPicPr>
        <p:blipFill>
          <a:blip r:embed="rId3"/>
          <a:stretch>
            <a:fillRect/>
          </a:stretch>
        </p:blipFill>
        <p:spPr>
          <a:xfrm>
            <a:off x="408843" y="1338590"/>
            <a:ext cx="11374314" cy="4627763"/>
          </a:xfrm>
          <a:prstGeom prst="rect">
            <a:avLst/>
          </a:prstGeom>
          <a:noFill/>
          <a:ln>
            <a:noFill/>
          </a:ln>
        </p:spPr>
      </p:pic>
    </p:spTree>
    <p:extLst>
      <p:ext uri="{BB962C8B-B14F-4D97-AF65-F5344CB8AC3E}">
        <p14:creationId xmlns:p14="http://schemas.microsoft.com/office/powerpoint/2010/main" val="385672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7408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CB67-6021-7D98-32F3-00C30EA19171}"/>
              </a:ext>
            </a:extLst>
          </p:cNvPr>
          <p:cNvSpPr>
            <a:spLocks noGrp="1"/>
          </p:cNvSpPr>
          <p:nvPr>
            <p:ph type="title"/>
          </p:nvPr>
        </p:nvSpPr>
        <p:spPr>
          <a:xfrm>
            <a:off x="676552" y="1247131"/>
            <a:ext cx="5185093" cy="2649135"/>
          </a:xfrm>
        </p:spPr>
        <p:txBody>
          <a:bodyPr anchor="b">
            <a:normAutofit/>
          </a:bodyPr>
          <a:lstStyle/>
          <a:p>
            <a:pPr>
              <a:lnSpc>
                <a:spcPct val="90000"/>
              </a:lnSpc>
            </a:pPr>
            <a:r>
              <a:rPr lang="en-GB" sz="3400"/>
              <a:t>Establishment of </a:t>
            </a:r>
            <a:r>
              <a:rPr lang="en-GB" sz="3400" i="1"/>
              <a:t>in vitro </a:t>
            </a:r>
            <a:r>
              <a:rPr lang="en-GB" sz="3400"/>
              <a:t>models for identification of ASOs with inflammatory profile </a:t>
            </a:r>
            <a:br>
              <a:rPr lang="en-GB" sz="3400"/>
            </a:br>
            <a:endParaRPr lang="en-GB" sz="3400"/>
          </a:p>
        </p:txBody>
      </p:sp>
      <p:sp>
        <p:nvSpPr>
          <p:cNvPr id="3" name="Text Placeholder 2">
            <a:extLst>
              <a:ext uri="{FF2B5EF4-FFF2-40B4-BE49-F238E27FC236}">
                <a16:creationId xmlns:a16="http://schemas.microsoft.com/office/drawing/2014/main" id="{D0672E65-59BA-51B5-F542-A16B0CB955C3}"/>
              </a:ext>
            </a:extLst>
          </p:cNvPr>
          <p:cNvSpPr>
            <a:spLocks noGrp="1"/>
          </p:cNvSpPr>
          <p:nvPr>
            <p:ph type="body" sz="quarter" idx="21"/>
          </p:nvPr>
        </p:nvSpPr>
        <p:spPr>
          <a:xfrm>
            <a:off x="676552" y="3784369"/>
            <a:ext cx="6064172" cy="2257871"/>
          </a:xfrm>
        </p:spPr>
        <p:txBody>
          <a:bodyPr>
            <a:normAutofit/>
          </a:bodyPr>
          <a:lstStyle/>
          <a:p>
            <a:pPr>
              <a:lnSpc>
                <a:spcPct val="90000"/>
              </a:lnSpc>
            </a:pPr>
            <a:r>
              <a:rPr lang="en-US" sz="2000"/>
              <a:t>Mahnoush Bahjat PhD</a:t>
            </a:r>
          </a:p>
          <a:p>
            <a:pPr>
              <a:lnSpc>
                <a:spcPct val="90000"/>
              </a:lnSpc>
            </a:pPr>
            <a:br>
              <a:rPr lang="en-US" sz="2000"/>
            </a:br>
            <a:r>
              <a:rPr lang="en-US" sz="2000"/>
              <a:t>Associate Director, Immunotoxicology Team, Safety Innovation Department</a:t>
            </a:r>
          </a:p>
          <a:p>
            <a:pPr>
              <a:lnSpc>
                <a:spcPct val="90000"/>
              </a:lnSpc>
            </a:pPr>
            <a:r>
              <a:rPr lang="en-US" sz="2000"/>
              <a:t>Clinical Pharmacology &amp; Safety Sciences, </a:t>
            </a:r>
          </a:p>
          <a:p>
            <a:pPr>
              <a:lnSpc>
                <a:spcPct val="90000"/>
              </a:lnSpc>
            </a:pPr>
            <a:r>
              <a:rPr lang="en-US" sz="2000"/>
              <a:t>AstraZeneca R&amp;D</a:t>
            </a:r>
          </a:p>
          <a:p>
            <a:pPr>
              <a:lnSpc>
                <a:spcPct val="90000"/>
              </a:lnSpc>
            </a:pPr>
            <a:endParaRPr lang="en-GB" sz="2000"/>
          </a:p>
        </p:txBody>
      </p:sp>
      <p:sp>
        <p:nvSpPr>
          <p:cNvPr id="12" name="Date Placeholder 3">
            <a:extLst>
              <a:ext uri="{FF2B5EF4-FFF2-40B4-BE49-F238E27FC236}">
                <a16:creationId xmlns:a16="http://schemas.microsoft.com/office/drawing/2014/main" id="{29CB4AFD-C204-872C-D391-1A27D5851F42}"/>
              </a:ext>
            </a:extLst>
          </p:cNvPr>
          <p:cNvSpPr>
            <a:spLocks noGrp="1"/>
          </p:cNvSpPr>
          <p:nvPr>
            <p:ph type="dt" sz="half" idx="26"/>
          </p:nvPr>
        </p:nvSpPr>
        <p:spPr>
          <a:xfrm>
            <a:off x="407987" y="5887668"/>
            <a:ext cx="1279358" cy="309145"/>
          </a:xfrm>
        </p:spPr>
        <p:txBody>
          <a:bodyPr/>
          <a:lstStyle/>
          <a:p>
            <a:r>
              <a:rPr lang="en-GB"/>
              <a:t>06 Oct. 2024</a:t>
            </a:r>
          </a:p>
        </p:txBody>
      </p:sp>
      <p:sp>
        <p:nvSpPr>
          <p:cNvPr id="14" name="Text Placeholder 4">
            <a:extLst>
              <a:ext uri="{FF2B5EF4-FFF2-40B4-BE49-F238E27FC236}">
                <a16:creationId xmlns:a16="http://schemas.microsoft.com/office/drawing/2014/main" id="{E065B7DA-1C6C-7D3C-0B85-9F2C14FB0FE2}"/>
              </a:ext>
            </a:extLst>
          </p:cNvPr>
          <p:cNvSpPr>
            <a:spLocks noGrp="1"/>
          </p:cNvSpPr>
          <p:nvPr>
            <p:ph type="body" sz="quarter" idx="27"/>
          </p:nvPr>
        </p:nvSpPr>
        <p:spPr>
          <a:xfrm>
            <a:off x="407988" y="6420976"/>
            <a:ext cx="5184775" cy="234286"/>
          </a:xfrm>
        </p:spPr>
        <p:txBody>
          <a:bodyPr/>
          <a:lstStyle/>
          <a:p>
            <a:endParaRPr lang="en-US"/>
          </a:p>
        </p:txBody>
      </p:sp>
      <p:pic>
        <p:nvPicPr>
          <p:cNvPr id="11" name="Picture Placeholder 3">
            <a:extLst>
              <a:ext uri="{FF2B5EF4-FFF2-40B4-BE49-F238E27FC236}">
                <a16:creationId xmlns:a16="http://schemas.microsoft.com/office/drawing/2014/main" id="{6D711433-D6A6-535F-0811-6C12F682751C}"/>
              </a:ext>
            </a:extLst>
          </p:cNvPr>
          <p:cNvPicPr>
            <a:picLocks noChangeAspect="1"/>
          </p:cNvPicPr>
          <p:nvPr/>
        </p:nvPicPr>
        <p:blipFill>
          <a:blip r:embed="rId2">
            <a:extLst>
              <a:ext uri="{28A0092B-C50C-407E-A947-70E740481C1C}">
                <a14:useLocalDpi xmlns:a14="http://schemas.microsoft.com/office/drawing/2010/main" val="0"/>
              </a:ext>
            </a:extLst>
          </a:blip>
          <a:srcRect t="8254" b="8254"/>
          <a:stretch/>
        </p:blipFill>
        <p:spPr>
          <a:xfrm>
            <a:off x="7265096" y="-5326"/>
            <a:ext cx="4926904" cy="6858000"/>
          </a:xfrm>
          <a:custGeom>
            <a:avLst/>
            <a:gdLst>
              <a:gd name="connsiteX0" fmla="*/ 1547827 w 6004761"/>
              <a:gd name="connsiteY0" fmla="*/ 0 h 6864096"/>
              <a:gd name="connsiteX1" fmla="*/ 6004760 w 6004761"/>
              <a:gd name="connsiteY1" fmla="*/ 0 h 6864096"/>
              <a:gd name="connsiteX2" fmla="*/ 6004761 w 6004761"/>
              <a:gd name="connsiteY2" fmla="*/ 6864096 h 6864096"/>
              <a:gd name="connsiteX3" fmla="*/ 1554450 w 6004761"/>
              <a:gd name="connsiteY3" fmla="*/ 6864096 h 6864096"/>
              <a:gd name="connsiteX4" fmla="*/ 1379124 w 6004761"/>
              <a:gd name="connsiteY4" fmla="*/ 6702826 h 6864096"/>
              <a:gd name="connsiteX5" fmla="*/ 0 w 6004761"/>
              <a:gd name="connsiteY5" fmla="*/ 3429001 h 6864096"/>
              <a:gd name="connsiteX6" fmla="*/ 1379124 w 6004761"/>
              <a:gd name="connsiteY6" fmla="*/ 155178 h 6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4761" h="6864096">
                <a:moveTo>
                  <a:pt x="1547827" y="0"/>
                </a:moveTo>
                <a:lnTo>
                  <a:pt x="6004760" y="0"/>
                </a:lnTo>
                <a:lnTo>
                  <a:pt x="6004761" y="6864096"/>
                </a:lnTo>
                <a:lnTo>
                  <a:pt x="1554450" y="6864096"/>
                </a:lnTo>
                <a:lnTo>
                  <a:pt x="1379124" y="6702826"/>
                </a:lnTo>
                <a:cubicBezTo>
                  <a:pt x="528239" y="5871990"/>
                  <a:pt x="0" y="4712184"/>
                  <a:pt x="0" y="3429001"/>
                </a:cubicBezTo>
                <a:cubicBezTo>
                  <a:pt x="0" y="2145819"/>
                  <a:pt x="528239" y="986013"/>
                  <a:pt x="1379124" y="155178"/>
                </a:cubicBezTo>
                <a:close/>
              </a:path>
            </a:pathLst>
          </a:custGeom>
          <a:solidFill>
            <a:schemeClr val="accent1"/>
          </a:solidFill>
        </p:spPr>
      </p:pic>
    </p:spTree>
    <p:extLst>
      <p:ext uri="{BB962C8B-B14F-4D97-AF65-F5344CB8AC3E}">
        <p14:creationId xmlns:p14="http://schemas.microsoft.com/office/powerpoint/2010/main" val="3915130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0D64-3B04-8169-D22C-EB63A31F8C7D}"/>
              </a:ext>
            </a:extLst>
          </p:cNvPr>
          <p:cNvSpPr>
            <a:spLocks noGrp="1"/>
          </p:cNvSpPr>
          <p:nvPr>
            <p:ph type="title"/>
          </p:nvPr>
        </p:nvSpPr>
        <p:spPr/>
        <p:txBody>
          <a:bodyPr/>
          <a:lstStyle/>
          <a:p>
            <a:r>
              <a:rPr lang="en-GB" dirty="0"/>
              <a:t>Disclosure</a:t>
            </a:r>
          </a:p>
        </p:txBody>
      </p:sp>
      <p:sp>
        <p:nvSpPr>
          <p:cNvPr id="3" name="Slide Number Placeholder 2">
            <a:extLst>
              <a:ext uri="{FF2B5EF4-FFF2-40B4-BE49-F238E27FC236}">
                <a16:creationId xmlns:a16="http://schemas.microsoft.com/office/drawing/2014/main" id="{BCC82AAD-D0C9-C033-EBD4-E5E5FDBDAB2F}"/>
              </a:ext>
            </a:extLst>
          </p:cNvPr>
          <p:cNvSpPr>
            <a:spLocks noGrp="1"/>
          </p:cNvSpPr>
          <p:nvPr>
            <p:ph type="sldNum" sz="quarter" idx="12"/>
          </p:nvPr>
        </p:nvSpPr>
        <p:spPr/>
        <p:txBody>
          <a:bodyPr/>
          <a:lstStyle/>
          <a:p>
            <a:fld id="{F8E47D07-9D1E-4FE9-B31A-2F5863681021}" type="slidenum">
              <a:rPr lang="en-GB" smtClean="0"/>
              <a:pPr/>
              <a:t>29</a:t>
            </a:fld>
            <a:endParaRPr lang="en-GB"/>
          </a:p>
        </p:txBody>
      </p:sp>
      <p:sp>
        <p:nvSpPr>
          <p:cNvPr id="4" name="Text Placeholder 3">
            <a:extLst>
              <a:ext uri="{FF2B5EF4-FFF2-40B4-BE49-F238E27FC236}">
                <a16:creationId xmlns:a16="http://schemas.microsoft.com/office/drawing/2014/main" id="{3D8954DF-FA09-F3E9-65EE-27FD6A9B881C}"/>
              </a:ext>
            </a:extLst>
          </p:cNvPr>
          <p:cNvSpPr>
            <a:spLocks noGrp="1"/>
          </p:cNvSpPr>
          <p:nvPr>
            <p:ph type="body" sz="quarter" idx="111"/>
          </p:nvPr>
        </p:nvSpPr>
        <p:spPr/>
        <p:txBody>
          <a:bodyPr/>
          <a:lstStyle/>
          <a:p>
            <a:endParaRPr lang="en-GB"/>
          </a:p>
        </p:txBody>
      </p:sp>
      <p:sp>
        <p:nvSpPr>
          <p:cNvPr id="5" name="Date Placeholder 4">
            <a:extLst>
              <a:ext uri="{FF2B5EF4-FFF2-40B4-BE49-F238E27FC236}">
                <a16:creationId xmlns:a16="http://schemas.microsoft.com/office/drawing/2014/main" id="{85429E9C-BE9D-BB53-ED1C-5170EAFC3EC3}"/>
              </a:ext>
            </a:extLst>
          </p:cNvPr>
          <p:cNvSpPr>
            <a:spLocks noGrp="1"/>
          </p:cNvSpPr>
          <p:nvPr>
            <p:ph type="dt" sz="half" idx="10"/>
          </p:nvPr>
        </p:nvSpPr>
        <p:spPr/>
        <p:txBody>
          <a:bodyPr/>
          <a:lstStyle/>
          <a:p>
            <a:endParaRPr lang="en-GB"/>
          </a:p>
        </p:txBody>
      </p:sp>
      <p:sp>
        <p:nvSpPr>
          <p:cNvPr id="6" name="TextBox 5">
            <a:extLst>
              <a:ext uri="{FF2B5EF4-FFF2-40B4-BE49-F238E27FC236}">
                <a16:creationId xmlns:a16="http://schemas.microsoft.com/office/drawing/2014/main" id="{3EDA890C-8C5E-757C-CE7E-AEF2E9C52679}"/>
              </a:ext>
            </a:extLst>
          </p:cNvPr>
          <p:cNvSpPr txBox="1"/>
          <p:nvPr/>
        </p:nvSpPr>
        <p:spPr>
          <a:xfrm>
            <a:off x="407986" y="1253487"/>
            <a:ext cx="9821235" cy="723275"/>
          </a:xfrm>
          <a:prstGeom prst="rect">
            <a:avLst/>
          </a:prstGeom>
          <a:noFill/>
        </p:spPr>
        <p:txBody>
          <a:bodyPr wrap="square" rtlCol="0">
            <a:spAutoFit/>
          </a:bodyPr>
          <a:lstStyle/>
          <a:p>
            <a:pPr algn="l">
              <a:lnSpc>
                <a:spcPct val="90000"/>
              </a:lnSpc>
              <a:spcAft>
                <a:spcPts val="600"/>
              </a:spcAft>
            </a:pPr>
            <a:r>
              <a:rPr lang="en-GB" sz="2000" dirty="0">
                <a:solidFill>
                  <a:schemeClr val="tx1">
                    <a:lumMod val="50000"/>
                  </a:schemeClr>
                </a:solidFill>
              </a:rPr>
              <a:t>I am a full-time employee and shareholder in AstraZeneca. </a:t>
            </a:r>
          </a:p>
          <a:p>
            <a:pPr algn="l">
              <a:lnSpc>
                <a:spcPct val="90000"/>
              </a:lnSpc>
              <a:spcAft>
                <a:spcPts val="600"/>
              </a:spcAft>
            </a:pPr>
            <a:r>
              <a:rPr lang="en-GB" sz="2000" dirty="0">
                <a:solidFill>
                  <a:schemeClr val="tx1">
                    <a:lumMod val="50000"/>
                  </a:schemeClr>
                </a:solidFill>
              </a:rPr>
              <a:t>I have no further conflict of interest to disclose.</a:t>
            </a:r>
          </a:p>
        </p:txBody>
      </p:sp>
    </p:spTree>
    <p:extLst>
      <p:ext uri="{BB962C8B-B14F-4D97-AF65-F5344CB8AC3E}">
        <p14:creationId xmlns:p14="http://schemas.microsoft.com/office/powerpoint/2010/main" val="135693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0C664C-0A26-7C36-A320-D4871405015D}"/>
              </a:ext>
            </a:extLst>
          </p:cNvPr>
          <p:cNvSpPr/>
          <p:nvPr/>
        </p:nvSpPr>
        <p:spPr>
          <a:xfrm>
            <a:off x="-3216" y="1053599"/>
            <a:ext cx="12195216" cy="5186563"/>
          </a:xfrm>
          <a:prstGeom prst="rect">
            <a:avLst/>
          </a:prstGeom>
          <a:gradFill>
            <a:gsLst>
              <a:gs pos="0">
                <a:schemeClr val="bg1"/>
              </a:gs>
              <a:gs pos="73000">
                <a:schemeClr val="bg1"/>
              </a:gs>
              <a:gs pos="100000">
                <a:srgbClr val="DFE8EF"/>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dirty="0">
                <a:latin typeface="Avenir Book" panose="02000503020000020003" pitchFamily="2" charset="0"/>
                <a:cs typeface="Arial Narrow" panose="020B0604020202020204" pitchFamily="34" charset="0"/>
              </a:rPr>
              <a:t>Protein Sequence is Encoded in DNA and Regulated by RNA</a:t>
            </a:r>
          </a:p>
        </p:txBody>
      </p:sp>
      <p:sp>
        <p:nvSpPr>
          <p:cNvPr id="5" name="Oval 4">
            <a:extLst>
              <a:ext uri="{FF2B5EF4-FFF2-40B4-BE49-F238E27FC236}">
                <a16:creationId xmlns:a16="http://schemas.microsoft.com/office/drawing/2014/main" id="{0B6B64DE-17BE-D714-6C43-8DA029241837}"/>
              </a:ext>
            </a:extLst>
          </p:cNvPr>
          <p:cNvSpPr/>
          <p:nvPr/>
        </p:nvSpPr>
        <p:spPr>
          <a:xfrm>
            <a:off x="-1342063" y="2556388"/>
            <a:ext cx="4831516" cy="3248013"/>
          </a:xfrm>
          <a:custGeom>
            <a:avLst/>
            <a:gdLst>
              <a:gd name="connsiteX0" fmla="*/ 0 w 4831516"/>
              <a:gd name="connsiteY0" fmla="*/ 1624007 h 3248013"/>
              <a:gd name="connsiteX1" fmla="*/ 2415758 w 4831516"/>
              <a:gd name="connsiteY1" fmla="*/ 0 h 3248013"/>
              <a:gd name="connsiteX2" fmla="*/ 4831516 w 4831516"/>
              <a:gd name="connsiteY2" fmla="*/ 1624007 h 3248013"/>
              <a:gd name="connsiteX3" fmla="*/ 2415758 w 4831516"/>
              <a:gd name="connsiteY3" fmla="*/ 3248014 h 3248013"/>
              <a:gd name="connsiteX4" fmla="*/ 0 w 4831516"/>
              <a:gd name="connsiteY4" fmla="*/ 1624007 h 324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516" h="3248013" fill="none" extrusionOk="0">
                <a:moveTo>
                  <a:pt x="0" y="1624007"/>
                </a:moveTo>
                <a:cubicBezTo>
                  <a:pt x="180926" y="748556"/>
                  <a:pt x="1192047" y="-227357"/>
                  <a:pt x="2415758" y="0"/>
                </a:cubicBezTo>
                <a:cubicBezTo>
                  <a:pt x="3644662" y="-16122"/>
                  <a:pt x="4771329" y="783758"/>
                  <a:pt x="4831516" y="1624007"/>
                </a:cubicBezTo>
                <a:cubicBezTo>
                  <a:pt x="4821952" y="2429719"/>
                  <a:pt x="3728128" y="3278332"/>
                  <a:pt x="2415758" y="3248014"/>
                </a:cubicBezTo>
                <a:cubicBezTo>
                  <a:pt x="1188345" y="3307790"/>
                  <a:pt x="127649" y="2551613"/>
                  <a:pt x="0" y="1624007"/>
                </a:cubicBezTo>
                <a:close/>
              </a:path>
              <a:path w="4831516" h="3248013" stroke="0" extrusionOk="0">
                <a:moveTo>
                  <a:pt x="0" y="1624007"/>
                </a:moveTo>
                <a:cubicBezTo>
                  <a:pt x="-125084" y="649938"/>
                  <a:pt x="859642" y="83294"/>
                  <a:pt x="2415758" y="0"/>
                </a:cubicBezTo>
                <a:cubicBezTo>
                  <a:pt x="3893557" y="30234"/>
                  <a:pt x="4716762" y="730742"/>
                  <a:pt x="4831516" y="1624007"/>
                </a:cubicBezTo>
                <a:cubicBezTo>
                  <a:pt x="4663947" y="2684561"/>
                  <a:pt x="3734106" y="3335554"/>
                  <a:pt x="2415758" y="3248014"/>
                </a:cubicBezTo>
                <a:cubicBezTo>
                  <a:pt x="1031996" y="3220890"/>
                  <a:pt x="116426" y="2576550"/>
                  <a:pt x="0" y="1624007"/>
                </a:cubicBezTo>
                <a:close/>
              </a:path>
            </a:pathLst>
          </a:custGeom>
          <a:gradFill flip="none" rotWithShape="1">
            <a:gsLst>
              <a:gs pos="0">
                <a:schemeClr val="bg1"/>
              </a:gs>
              <a:gs pos="64000">
                <a:schemeClr val="bg1"/>
              </a:gs>
              <a:gs pos="100000">
                <a:srgbClr val="DFE8EF"/>
              </a:gs>
            </a:gsLst>
            <a:path path="circle">
              <a:fillToRect l="50000" t="50000" r="50000" b="50000"/>
            </a:path>
            <a:tileRect/>
          </a:gradFill>
          <a:ln w="53975" cap="rnd">
            <a:solidFill>
              <a:srgbClr val="DFE8EF"/>
            </a:solidFill>
            <a:prstDash val="lgDash"/>
            <a:roun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0BBFF602-0622-58F6-1F1F-7962C41A56C6}"/>
              </a:ext>
            </a:extLst>
          </p:cNvPr>
          <p:cNvPicPr>
            <a:picLocks noChangeAspect="1"/>
          </p:cNvPicPr>
          <p:nvPr/>
        </p:nvPicPr>
        <p:blipFill rotWithShape="1">
          <a:blip r:embed="rId3"/>
          <a:srcRect r="5235" b="3325"/>
          <a:stretch/>
        </p:blipFill>
        <p:spPr>
          <a:xfrm>
            <a:off x="691152" y="2822690"/>
            <a:ext cx="392493" cy="1271647"/>
          </a:xfrm>
          <a:prstGeom prst="rect">
            <a:avLst/>
          </a:prstGeom>
        </p:spPr>
      </p:pic>
      <p:sp>
        <p:nvSpPr>
          <p:cNvPr id="16" name="Rectangle 15">
            <a:extLst>
              <a:ext uri="{FF2B5EF4-FFF2-40B4-BE49-F238E27FC236}">
                <a16:creationId xmlns:a16="http://schemas.microsoft.com/office/drawing/2014/main" id="{DAFD0210-4308-9B86-EEBE-59451ADA4CCB}"/>
              </a:ext>
            </a:extLst>
          </p:cNvPr>
          <p:cNvSpPr/>
          <p:nvPr/>
        </p:nvSpPr>
        <p:spPr>
          <a:xfrm rot="10800000">
            <a:off x="447733" y="2750671"/>
            <a:ext cx="914400" cy="735550"/>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8F518A3-3AEE-8961-093F-5B72DEB5C06F}"/>
              </a:ext>
            </a:extLst>
          </p:cNvPr>
          <p:cNvPicPr>
            <a:picLocks noChangeAspect="1"/>
          </p:cNvPicPr>
          <p:nvPr/>
        </p:nvPicPr>
        <p:blipFill rotWithShape="1">
          <a:blip r:embed="rId3"/>
          <a:srcRect t="3834" r="6239" b="3326"/>
          <a:stretch/>
        </p:blipFill>
        <p:spPr>
          <a:xfrm>
            <a:off x="695311" y="4094337"/>
            <a:ext cx="388334" cy="1221201"/>
          </a:xfrm>
          <a:prstGeom prst="rect">
            <a:avLst/>
          </a:prstGeom>
        </p:spPr>
      </p:pic>
      <p:sp>
        <p:nvSpPr>
          <p:cNvPr id="13" name="Rectangle 12">
            <a:extLst>
              <a:ext uri="{FF2B5EF4-FFF2-40B4-BE49-F238E27FC236}">
                <a16:creationId xmlns:a16="http://schemas.microsoft.com/office/drawing/2014/main" id="{D749860F-2D5B-D33A-72C9-55283DAF762C}"/>
              </a:ext>
            </a:extLst>
          </p:cNvPr>
          <p:cNvSpPr/>
          <p:nvPr/>
        </p:nvSpPr>
        <p:spPr>
          <a:xfrm>
            <a:off x="414058" y="4851902"/>
            <a:ext cx="914400" cy="651749"/>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BBBEBCB-A532-0E64-D67D-EE38869C8333}"/>
              </a:ext>
            </a:extLst>
          </p:cNvPr>
          <p:cNvPicPr>
            <a:picLocks noChangeAspect="1"/>
          </p:cNvPicPr>
          <p:nvPr/>
        </p:nvPicPr>
        <p:blipFill>
          <a:blip r:embed="rId4"/>
          <a:stretch>
            <a:fillRect/>
          </a:stretch>
        </p:blipFill>
        <p:spPr>
          <a:xfrm flipH="1">
            <a:off x="2084687" y="3476905"/>
            <a:ext cx="389524" cy="1697925"/>
          </a:xfrm>
          <a:prstGeom prst="rect">
            <a:avLst/>
          </a:prstGeom>
        </p:spPr>
      </p:pic>
      <p:pic>
        <p:nvPicPr>
          <p:cNvPr id="25" name="Picture 24">
            <a:extLst>
              <a:ext uri="{FF2B5EF4-FFF2-40B4-BE49-F238E27FC236}">
                <a16:creationId xmlns:a16="http://schemas.microsoft.com/office/drawing/2014/main" id="{1DFCC64A-8B80-6CF7-45D8-0DD2005E9179}"/>
              </a:ext>
            </a:extLst>
          </p:cNvPr>
          <p:cNvPicPr>
            <a:picLocks noChangeAspect="1"/>
          </p:cNvPicPr>
          <p:nvPr/>
        </p:nvPicPr>
        <p:blipFill>
          <a:blip r:embed="rId4"/>
          <a:stretch>
            <a:fillRect/>
          </a:stretch>
        </p:blipFill>
        <p:spPr>
          <a:xfrm flipH="1">
            <a:off x="4180834" y="3476905"/>
            <a:ext cx="389524" cy="1697925"/>
          </a:xfrm>
          <a:prstGeom prst="rect">
            <a:avLst/>
          </a:prstGeom>
        </p:spPr>
      </p:pic>
      <p:pic>
        <p:nvPicPr>
          <p:cNvPr id="26" name="Picture 25">
            <a:extLst>
              <a:ext uri="{FF2B5EF4-FFF2-40B4-BE49-F238E27FC236}">
                <a16:creationId xmlns:a16="http://schemas.microsoft.com/office/drawing/2014/main" id="{587A411C-C1F6-106E-2E4B-463F876947D6}"/>
              </a:ext>
            </a:extLst>
          </p:cNvPr>
          <p:cNvPicPr>
            <a:picLocks noChangeAspect="1"/>
          </p:cNvPicPr>
          <p:nvPr/>
        </p:nvPicPr>
        <p:blipFill>
          <a:blip r:embed="rId5"/>
          <a:stretch>
            <a:fillRect/>
          </a:stretch>
        </p:blipFill>
        <p:spPr>
          <a:xfrm>
            <a:off x="6495627" y="3537427"/>
            <a:ext cx="782243" cy="1285931"/>
          </a:xfrm>
          <a:prstGeom prst="rect">
            <a:avLst/>
          </a:prstGeom>
        </p:spPr>
      </p:pic>
      <p:pic>
        <p:nvPicPr>
          <p:cNvPr id="27" name="Picture 26">
            <a:extLst>
              <a:ext uri="{FF2B5EF4-FFF2-40B4-BE49-F238E27FC236}">
                <a16:creationId xmlns:a16="http://schemas.microsoft.com/office/drawing/2014/main" id="{03A013B0-C8D6-4B42-91FA-EFBB75CD4418}"/>
              </a:ext>
            </a:extLst>
          </p:cNvPr>
          <p:cNvPicPr>
            <a:picLocks noChangeAspect="1"/>
          </p:cNvPicPr>
          <p:nvPr/>
        </p:nvPicPr>
        <p:blipFill>
          <a:blip r:embed="rId6"/>
          <a:stretch>
            <a:fillRect/>
          </a:stretch>
        </p:blipFill>
        <p:spPr>
          <a:xfrm>
            <a:off x="8354292" y="3066596"/>
            <a:ext cx="782243" cy="822280"/>
          </a:xfrm>
          <a:prstGeom prst="rect">
            <a:avLst/>
          </a:prstGeom>
        </p:spPr>
      </p:pic>
      <p:pic>
        <p:nvPicPr>
          <p:cNvPr id="29" name="Picture 28">
            <a:extLst>
              <a:ext uri="{FF2B5EF4-FFF2-40B4-BE49-F238E27FC236}">
                <a16:creationId xmlns:a16="http://schemas.microsoft.com/office/drawing/2014/main" id="{06920CF0-C8F9-20DC-ECB7-78DD5F4B0D3F}"/>
              </a:ext>
            </a:extLst>
          </p:cNvPr>
          <p:cNvPicPr>
            <a:picLocks noChangeAspect="1"/>
          </p:cNvPicPr>
          <p:nvPr/>
        </p:nvPicPr>
        <p:blipFill>
          <a:blip r:embed="rId7"/>
          <a:stretch>
            <a:fillRect/>
          </a:stretch>
        </p:blipFill>
        <p:spPr>
          <a:xfrm>
            <a:off x="5006539" y="3007613"/>
            <a:ext cx="1059955" cy="912436"/>
          </a:xfrm>
          <a:prstGeom prst="rect">
            <a:avLst/>
          </a:prstGeom>
        </p:spPr>
      </p:pic>
      <p:cxnSp>
        <p:nvCxnSpPr>
          <p:cNvPr id="32" name="Straight Arrow Connector 31">
            <a:extLst>
              <a:ext uri="{FF2B5EF4-FFF2-40B4-BE49-F238E27FC236}">
                <a16:creationId xmlns:a16="http://schemas.microsoft.com/office/drawing/2014/main" id="{2381B14F-4D0C-3F9C-6022-FDDA3B55E706}"/>
              </a:ext>
            </a:extLst>
          </p:cNvPr>
          <p:cNvCxnSpPr>
            <a:cxnSpLocks/>
          </p:cNvCxnSpPr>
          <p:nvPr/>
        </p:nvCxnSpPr>
        <p:spPr>
          <a:xfrm>
            <a:off x="1151518" y="4247043"/>
            <a:ext cx="8815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ED3C7B-0426-EED5-C454-DFFA122F442D}"/>
              </a:ext>
            </a:extLst>
          </p:cNvPr>
          <p:cNvCxnSpPr>
            <a:cxnSpLocks/>
          </p:cNvCxnSpPr>
          <p:nvPr/>
        </p:nvCxnSpPr>
        <p:spPr>
          <a:xfrm>
            <a:off x="2474211" y="4247043"/>
            <a:ext cx="1706623"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E557CA-DEC8-E1B1-33C7-F72E64C90CF3}"/>
              </a:ext>
            </a:extLst>
          </p:cNvPr>
          <p:cNvCxnSpPr>
            <a:cxnSpLocks/>
          </p:cNvCxnSpPr>
          <p:nvPr/>
        </p:nvCxnSpPr>
        <p:spPr>
          <a:xfrm>
            <a:off x="4632704" y="4247043"/>
            <a:ext cx="1818018"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E72AEE-F6AF-651F-2B31-26AD0CA6672F}"/>
              </a:ext>
            </a:extLst>
          </p:cNvPr>
          <p:cNvCxnSpPr>
            <a:cxnSpLocks/>
          </p:cNvCxnSpPr>
          <p:nvPr/>
        </p:nvCxnSpPr>
        <p:spPr>
          <a:xfrm>
            <a:off x="7277870" y="4247043"/>
            <a:ext cx="10764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4CDE56B-36FD-3564-3FCD-00633D5326BE}"/>
              </a:ext>
            </a:extLst>
          </p:cNvPr>
          <p:cNvPicPr>
            <a:picLocks noChangeAspect="1"/>
          </p:cNvPicPr>
          <p:nvPr/>
        </p:nvPicPr>
        <p:blipFill>
          <a:blip r:embed="rId6"/>
          <a:stretch>
            <a:fillRect/>
          </a:stretch>
        </p:blipFill>
        <p:spPr>
          <a:xfrm>
            <a:off x="8631383" y="4448168"/>
            <a:ext cx="782243" cy="822280"/>
          </a:xfrm>
          <a:prstGeom prst="rect">
            <a:avLst/>
          </a:prstGeom>
        </p:spPr>
      </p:pic>
      <p:pic>
        <p:nvPicPr>
          <p:cNvPr id="53" name="Picture 52">
            <a:extLst>
              <a:ext uri="{FF2B5EF4-FFF2-40B4-BE49-F238E27FC236}">
                <a16:creationId xmlns:a16="http://schemas.microsoft.com/office/drawing/2014/main" id="{F33BF77F-31E0-B64A-E244-AFDB014E680C}"/>
              </a:ext>
            </a:extLst>
          </p:cNvPr>
          <p:cNvPicPr>
            <a:picLocks noChangeAspect="1"/>
          </p:cNvPicPr>
          <p:nvPr/>
        </p:nvPicPr>
        <p:blipFill>
          <a:blip r:embed="rId6"/>
          <a:stretch>
            <a:fillRect/>
          </a:stretch>
        </p:blipFill>
        <p:spPr>
          <a:xfrm>
            <a:off x="9528195" y="2111998"/>
            <a:ext cx="782243" cy="822280"/>
          </a:xfrm>
          <a:prstGeom prst="rect">
            <a:avLst/>
          </a:prstGeom>
        </p:spPr>
      </p:pic>
      <p:pic>
        <p:nvPicPr>
          <p:cNvPr id="54" name="Picture 53">
            <a:extLst>
              <a:ext uri="{FF2B5EF4-FFF2-40B4-BE49-F238E27FC236}">
                <a16:creationId xmlns:a16="http://schemas.microsoft.com/office/drawing/2014/main" id="{AC576529-F5DE-87C1-2B6B-A9DCC10D9E50}"/>
              </a:ext>
            </a:extLst>
          </p:cNvPr>
          <p:cNvPicPr>
            <a:picLocks noChangeAspect="1"/>
          </p:cNvPicPr>
          <p:nvPr/>
        </p:nvPicPr>
        <p:blipFill>
          <a:blip r:embed="rId6"/>
          <a:stretch>
            <a:fillRect/>
          </a:stretch>
        </p:blipFill>
        <p:spPr>
          <a:xfrm>
            <a:off x="9802476" y="3582745"/>
            <a:ext cx="782243" cy="822280"/>
          </a:xfrm>
          <a:prstGeom prst="rect">
            <a:avLst/>
          </a:prstGeom>
        </p:spPr>
      </p:pic>
      <p:sp>
        <p:nvSpPr>
          <p:cNvPr id="55" name="Rectangle 54">
            <a:extLst>
              <a:ext uri="{FF2B5EF4-FFF2-40B4-BE49-F238E27FC236}">
                <a16:creationId xmlns:a16="http://schemas.microsoft.com/office/drawing/2014/main" id="{44AD1795-D4AA-6AC0-3224-1DCAE7644C87}"/>
              </a:ext>
            </a:extLst>
          </p:cNvPr>
          <p:cNvSpPr/>
          <p:nvPr/>
        </p:nvSpPr>
        <p:spPr>
          <a:xfrm>
            <a:off x="9670319" y="3423176"/>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61C5C5C-0047-1B4F-36F8-BD8FD6DA096A}"/>
              </a:ext>
            </a:extLst>
          </p:cNvPr>
          <p:cNvSpPr/>
          <p:nvPr/>
        </p:nvSpPr>
        <p:spPr>
          <a:xfrm rot="10800000">
            <a:off x="9413626" y="1930689"/>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08B65AD3-50B8-9B4B-452D-5F9BD3F4EA8F}"/>
              </a:ext>
            </a:extLst>
          </p:cNvPr>
          <p:cNvSpPr txBox="1"/>
          <p:nvPr/>
        </p:nvSpPr>
        <p:spPr>
          <a:xfrm>
            <a:off x="1124168" y="3960679"/>
            <a:ext cx="96051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Transcription</a:t>
            </a:r>
          </a:p>
        </p:txBody>
      </p:sp>
      <p:sp>
        <p:nvSpPr>
          <p:cNvPr id="58" name="TextBox 57">
            <a:extLst>
              <a:ext uri="{FF2B5EF4-FFF2-40B4-BE49-F238E27FC236}">
                <a16:creationId xmlns:a16="http://schemas.microsoft.com/office/drawing/2014/main" id="{062C993E-E406-0D37-F56B-C61A6F681B1F}"/>
              </a:ext>
            </a:extLst>
          </p:cNvPr>
          <p:cNvSpPr txBox="1"/>
          <p:nvPr/>
        </p:nvSpPr>
        <p:spPr>
          <a:xfrm>
            <a:off x="667528" y="5330358"/>
            <a:ext cx="474810" cy="246221"/>
          </a:xfrm>
          <a:prstGeom prst="rect">
            <a:avLst/>
          </a:prstGeom>
          <a:solidFill>
            <a:srgbClr val="FFFFFF">
              <a:alpha val="50196"/>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59" name="TextBox 58">
            <a:extLst>
              <a:ext uri="{FF2B5EF4-FFF2-40B4-BE49-F238E27FC236}">
                <a16:creationId xmlns:a16="http://schemas.microsoft.com/office/drawing/2014/main" id="{1974CCCC-7509-8518-80C6-290F64C65787}"/>
              </a:ext>
            </a:extLst>
          </p:cNvPr>
          <p:cNvSpPr txBox="1"/>
          <p:nvPr/>
        </p:nvSpPr>
        <p:spPr>
          <a:xfrm>
            <a:off x="1762874" y="5148314"/>
            <a:ext cx="80823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Pre-mRNA</a:t>
            </a:r>
          </a:p>
        </p:txBody>
      </p:sp>
      <p:sp>
        <p:nvSpPr>
          <p:cNvPr id="61" name="TextBox 60">
            <a:extLst>
              <a:ext uri="{FF2B5EF4-FFF2-40B4-BE49-F238E27FC236}">
                <a16:creationId xmlns:a16="http://schemas.microsoft.com/office/drawing/2014/main" id="{73214275-CB84-1B27-21E3-6D41318D3B25}"/>
              </a:ext>
            </a:extLst>
          </p:cNvPr>
          <p:cNvSpPr txBox="1"/>
          <p:nvPr/>
        </p:nvSpPr>
        <p:spPr>
          <a:xfrm>
            <a:off x="4091704" y="5148314"/>
            <a:ext cx="567784"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mRNA</a:t>
            </a:r>
          </a:p>
        </p:txBody>
      </p:sp>
      <p:sp>
        <p:nvSpPr>
          <p:cNvPr id="62" name="TextBox 61">
            <a:extLst>
              <a:ext uri="{FF2B5EF4-FFF2-40B4-BE49-F238E27FC236}">
                <a16:creationId xmlns:a16="http://schemas.microsoft.com/office/drawing/2014/main" id="{D5ADB006-C562-B494-8BF5-4938C874C7B0}"/>
              </a:ext>
            </a:extLst>
          </p:cNvPr>
          <p:cNvSpPr txBox="1"/>
          <p:nvPr/>
        </p:nvSpPr>
        <p:spPr>
          <a:xfrm>
            <a:off x="6388376" y="4823358"/>
            <a:ext cx="90441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Polypeptide</a:t>
            </a:r>
          </a:p>
        </p:txBody>
      </p:sp>
      <p:sp>
        <p:nvSpPr>
          <p:cNvPr id="63" name="TextBox 62">
            <a:extLst>
              <a:ext uri="{FF2B5EF4-FFF2-40B4-BE49-F238E27FC236}">
                <a16:creationId xmlns:a16="http://schemas.microsoft.com/office/drawing/2014/main" id="{B63977CE-5691-C9C4-35E2-48814002D197}"/>
              </a:ext>
            </a:extLst>
          </p:cNvPr>
          <p:cNvSpPr txBox="1"/>
          <p:nvPr/>
        </p:nvSpPr>
        <p:spPr>
          <a:xfrm>
            <a:off x="8745413" y="5249061"/>
            <a:ext cx="61106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a:t>
            </a:r>
          </a:p>
        </p:txBody>
      </p:sp>
      <p:sp>
        <p:nvSpPr>
          <p:cNvPr id="19461" name="TextBox 19460">
            <a:extLst>
              <a:ext uri="{FF2B5EF4-FFF2-40B4-BE49-F238E27FC236}">
                <a16:creationId xmlns:a16="http://schemas.microsoft.com/office/drawing/2014/main" id="{2A7B806D-EAB4-87E8-4623-DADB9C28BF13}"/>
              </a:ext>
            </a:extLst>
          </p:cNvPr>
          <p:cNvSpPr txBox="1"/>
          <p:nvPr/>
        </p:nvSpPr>
        <p:spPr>
          <a:xfrm>
            <a:off x="2641219" y="3960679"/>
            <a:ext cx="65755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Splicing</a:t>
            </a:r>
          </a:p>
        </p:txBody>
      </p:sp>
      <p:sp>
        <p:nvSpPr>
          <p:cNvPr id="19463" name="TextBox 19462">
            <a:extLst>
              <a:ext uri="{FF2B5EF4-FFF2-40B4-BE49-F238E27FC236}">
                <a16:creationId xmlns:a16="http://schemas.microsoft.com/office/drawing/2014/main" id="{1DE5EE84-F3F8-8669-B41C-C7A7273261A0}"/>
              </a:ext>
            </a:extLst>
          </p:cNvPr>
          <p:cNvSpPr txBox="1"/>
          <p:nvPr/>
        </p:nvSpPr>
        <p:spPr>
          <a:xfrm>
            <a:off x="5162164" y="3960679"/>
            <a:ext cx="84029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a:t>
            </a:r>
          </a:p>
        </p:txBody>
      </p:sp>
      <p:sp>
        <p:nvSpPr>
          <p:cNvPr id="19464" name="TextBox 19463">
            <a:extLst>
              <a:ext uri="{FF2B5EF4-FFF2-40B4-BE49-F238E27FC236}">
                <a16:creationId xmlns:a16="http://schemas.microsoft.com/office/drawing/2014/main" id="{D3B108A0-351A-D693-E5E8-425A5FCD8D4A}"/>
              </a:ext>
            </a:extLst>
          </p:cNvPr>
          <p:cNvSpPr txBox="1"/>
          <p:nvPr/>
        </p:nvSpPr>
        <p:spPr>
          <a:xfrm>
            <a:off x="7449192" y="3960679"/>
            <a:ext cx="63831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Folding</a:t>
            </a:r>
          </a:p>
        </p:txBody>
      </p:sp>
    </p:spTree>
    <p:extLst>
      <p:ext uri="{BB962C8B-B14F-4D97-AF65-F5344CB8AC3E}">
        <p14:creationId xmlns:p14="http://schemas.microsoft.com/office/powerpoint/2010/main" val="295834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4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p:bldP spid="59" grpId="0" animBg="1"/>
      <p:bldP spid="61" grpId="0" animBg="1"/>
      <p:bldP spid="62" grpId="0" animBg="1"/>
      <p:bldP spid="63" grpId="0" animBg="1"/>
      <p:bldP spid="19461" grpId="0"/>
      <p:bldP spid="19463" grpId="0"/>
      <p:bldP spid="194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131DE6-8537-924B-61F8-297DBD3230EF}"/>
              </a:ext>
            </a:extLst>
          </p:cNvPr>
          <p:cNvSpPr>
            <a:spLocks noGrp="1"/>
          </p:cNvSpPr>
          <p:nvPr>
            <p:ph type="sldNum" sz="quarter" idx="12"/>
          </p:nvPr>
        </p:nvSpPr>
        <p:spPr>
          <a:xfrm>
            <a:off x="0" y="6325282"/>
            <a:ext cx="407988" cy="309145"/>
          </a:xfrm>
        </p:spPr>
        <p:txBody>
          <a:bodyPr/>
          <a:lstStyle/>
          <a:p>
            <a:fld id="{F8E47D07-9D1E-4FE9-B31A-2F5863681021}" type="slidenum">
              <a:rPr lang="en-GB" smtClean="0"/>
              <a:pPr/>
              <a:t>30</a:t>
            </a:fld>
            <a:endParaRPr lang="en-GB"/>
          </a:p>
        </p:txBody>
      </p:sp>
      <p:sp>
        <p:nvSpPr>
          <p:cNvPr id="5" name="Title 20">
            <a:extLst>
              <a:ext uri="{FF2B5EF4-FFF2-40B4-BE49-F238E27FC236}">
                <a16:creationId xmlns:a16="http://schemas.microsoft.com/office/drawing/2014/main" id="{50DD379D-3F98-A975-FD5A-DD932CEAB783}"/>
              </a:ext>
            </a:extLst>
          </p:cNvPr>
          <p:cNvSpPr txBox="1">
            <a:spLocks/>
          </p:cNvSpPr>
          <p:nvPr/>
        </p:nvSpPr>
        <p:spPr>
          <a:xfrm>
            <a:off x="203994" y="232749"/>
            <a:ext cx="13014295" cy="1121196"/>
          </a:xfrm>
          <a:prstGeom prst="rect">
            <a:avLst/>
          </a:prstGeom>
        </p:spPr>
        <p:txBody>
          <a:bodyPr/>
          <a:lstStyle>
            <a:defPPr>
              <a:defRPr lang="en-US"/>
            </a:defPPr>
            <a:lvl1pPr>
              <a:lnSpc>
                <a:spcPct val="100000"/>
              </a:lnSpc>
              <a:spcBef>
                <a:spcPct val="0"/>
              </a:spcBef>
              <a:buNone/>
              <a:defRPr sz="3600">
                <a:solidFill>
                  <a:schemeClr val="accent1"/>
                </a:solidFill>
                <a:latin typeface="+mj-lt"/>
                <a:ea typeface="+mj-ea"/>
                <a:cs typeface="+mj-cs"/>
              </a:defRPr>
            </a:lvl1pPr>
          </a:lstStyle>
          <a:p>
            <a:r>
              <a:rPr lang="en-GB" sz="3200"/>
              <a:t>Immune safety risks associated with PS-ASOs</a:t>
            </a:r>
          </a:p>
        </p:txBody>
      </p:sp>
      <p:sp>
        <p:nvSpPr>
          <p:cNvPr id="6" name="Rectangle: Rounded Corners 5">
            <a:extLst>
              <a:ext uri="{FF2B5EF4-FFF2-40B4-BE49-F238E27FC236}">
                <a16:creationId xmlns:a16="http://schemas.microsoft.com/office/drawing/2014/main" id="{78507D89-EFFE-5752-0E7C-0E3090B42ED0}"/>
              </a:ext>
            </a:extLst>
          </p:cNvPr>
          <p:cNvSpPr/>
          <p:nvPr/>
        </p:nvSpPr>
        <p:spPr>
          <a:xfrm>
            <a:off x="1382768" y="1781766"/>
            <a:ext cx="2668219" cy="1168213"/>
          </a:xfrm>
          <a:prstGeom prst="round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GB" b="1" dirty="0">
                <a:solidFill>
                  <a:schemeClr val="bg1"/>
                </a:solidFill>
              </a:rPr>
              <a:t>Pro-inflammatory response </a:t>
            </a:r>
          </a:p>
          <a:p>
            <a:pPr algn="ctr" defTabSz="457200"/>
            <a:r>
              <a:rPr lang="en-GB" sz="1400" b="1" dirty="0">
                <a:solidFill>
                  <a:schemeClr val="bg1"/>
                </a:solidFill>
              </a:rPr>
              <a:t>(flu-like symptoms, injection site reactions)</a:t>
            </a:r>
          </a:p>
        </p:txBody>
      </p:sp>
      <p:sp>
        <p:nvSpPr>
          <p:cNvPr id="7" name="Rectangle: Rounded Corners 6">
            <a:extLst>
              <a:ext uri="{FF2B5EF4-FFF2-40B4-BE49-F238E27FC236}">
                <a16:creationId xmlns:a16="http://schemas.microsoft.com/office/drawing/2014/main" id="{531E0F36-A228-0E21-F7F9-2778070A4630}"/>
              </a:ext>
            </a:extLst>
          </p:cNvPr>
          <p:cNvSpPr/>
          <p:nvPr/>
        </p:nvSpPr>
        <p:spPr>
          <a:xfrm>
            <a:off x="1372104" y="3015217"/>
            <a:ext cx="2678883" cy="862965"/>
          </a:xfrm>
          <a:prstGeom prst="roundRect">
            <a:avLst/>
          </a:prstGeom>
          <a:solidFill>
            <a:schemeClr val="tx2"/>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GB" b="1">
                <a:solidFill>
                  <a:schemeClr val="bg1"/>
                </a:solidFill>
              </a:rPr>
              <a:t>Complement activation (NHP specific)</a:t>
            </a:r>
          </a:p>
        </p:txBody>
      </p:sp>
      <p:sp>
        <p:nvSpPr>
          <p:cNvPr id="8" name="Rectangle: Rounded Corners 7">
            <a:extLst>
              <a:ext uri="{FF2B5EF4-FFF2-40B4-BE49-F238E27FC236}">
                <a16:creationId xmlns:a16="http://schemas.microsoft.com/office/drawing/2014/main" id="{F1FCD33F-917F-CBBA-2484-6C180895E3CD}"/>
              </a:ext>
            </a:extLst>
          </p:cNvPr>
          <p:cNvSpPr/>
          <p:nvPr/>
        </p:nvSpPr>
        <p:spPr>
          <a:xfrm>
            <a:off x="1375024" y="3949901"/>
            <a:ext cx="2686628" cy="852297"/>
          </a:xfrm>
          <a:prstGeom prst="roundRect">
            <a:avLst/>
          </a:prstGeom>
          <a:solidFill>
            <a:schemeClr val="accent5">
              <a:lumMod val="50000"/>
            </a:schemeClr>
          </a:solidFill>
          <a:ln w="28575">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2000" b="1" dirty="0">
              <a:solidFill>
                <a:schemeClr val="bg1"/>
              </a:solidFill>
            </a:endParaRPr>
          </a:p>
          <a:p>
            <a:pPr algn="ctr" defTabSz="457200"/>
            <a:r>
              <a:rPr lang="en-GB" b="1" dirty="0">
                <a:solidFill>
                  <a:schemeClr val="bg1"/>
                </a:solidFill>
              </a:rPr>
              <a:t>Anti-drug Ab formation</a:t>
            </a:r>
          </a:p>
          <a:p>
            <a:pPr algn="ctr" defTabSz="457200"/>
            <a:endParaRPr lang="en-GB" b="1" dirty="0">
              <a:solidFill>
                <a:schemeClr val="bg1"/>
              </a:solidFill>
            </a:endParaRPr>
          </a:p>
        </p:txBody>
      </p:sp>
      <p:sp>
        <p:nvSpPr>
          <p:cNvPr id="13" name="Rectangle: Rounded Corners 12">
            <a:extLst>
              <a:ext uri="{FF2B5EF4-FFF2-40B4-BE49-F238E27FC236}">
                <a16:creationId xmlns:a16="http://schemas.microsoft.com/office/drawing/2014/main" id="{9AD57969-8003-A65B-6ABE-BE6416EED8F5}"/>
              </a:ext>
            </a:extLst>
          </p:cNvPr>
          <p:cNvSpPr/>
          <p:nvPr/>
        </p:nvSpPr>
        <p:spPr>
          <a:xfrm>
            <a:off x="1375023" y="4877024"/>
            <a:ext cx="2686628" cy="852297"/>
          </a:xfrm>
          <a:prstGeom prst="roundRect">
            <a:avLst/>
          </a:prstGeom>
          <a:solidFill>
            <a:schemeClr val="accent6">
              <a:lumMod val="75000"/>
            </a:schemeClr>
          </a:solid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b="1">
                <a:solidFill>
                  <a:schemeClr val="bg1"/>
                </a:solidFill>
              </a:rPr>
              <a:t>Thrombocytopenia</a:t>
            </a:r>
          </a:p>
        </p:txBody>
      </p:sp>
      <p:sp>
        <p:nvSpPr>
          <p:cNvPr id="3" name="Rectangle: Rounded Corners 2">
            <a:extLst>
              <a:ext uri="{FF2B5EF4-FFF2-40B4-BE49-F238E27FC236}">
                <a16:creationId xmlns:a16="http://schemas.microsoft.com/office/drawing/2014/main" id="{DB769695-6DF9-2CE6-AB99-F130C670D4C6}"/>
              </a:ext>
            </a:extLst>
          </p:cNvPr>
          <p:cNvSpPr/>
          <p:nvPr/>
        </p:nvSpPr>
        <p:spPr>
          <a:xfrm>
            <a:off x="1382768" y="1350691"/>
            <a:ext cx="2681802" cy="343454"/>
          </a:xfrm>
          <a:prstGeom prst="roundRect">
            <a:avLst/>
          </a:prstGeom>
          <a:solidFill>
            <a:schemeClr val="accent1">
              <a:lumMod val="75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sz="1600" b="1">
                <a:solidFill>
                  <a:schemeClr val="bg1"/>
                </a:solidFill>
              </a:rPr>
              <a:t>Risks</a:t>
            </a:r>
          </a:p>
        </p:txBody>
      </p:sp>
      <p:sp>
        <p:nvSpPr>
          <p:cNvPr id="11" name="Rectangle: Rounded Corners 10">
            <a:extLst>
              <a:ext uri="{FF2B5EF4-FFF2-40B4-BE49-F238E27FC236}">
                <a16:creationId xmlns:a16="http://schemas.microsoft.com/office/drawing/2014/main" id="{5A1A5423-13A8-C459-339D-E0B8846A753C}"/>
              </a:ext>
            </a:extLst>
          </p:cNvPr>
          <p:cNvSpPr/>
          <p:nvPr/>
        </p:nvSpPr>
        <p:spPr>
          <a:xfrm>
            <a:off x="4172819" y="1347482"/>
            <a:ext cx="2959141" cy="354023"/>
          </a:xfrm>
          <a:prstGeom prst="roundRect">
            <a:avLst/>
          </a:prstGeom>
          <a:solidFill>
            <a:schemeClr val="accent1">
              <a:lumMod val="75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sz="1600" b="1">
                <a:solidFill>
                  <a:schemeClr val="bg1"/>
                </a:solidFill>
              </a:rPr>
              <a:t>Proposed Mechanism</a:t>
            </a:r>
          </a:p>
        </p:txBody>
      </p:sp>
      <p:sp>
        <p:nvSpPr>
          <p:cNvPr id="32" name="Rectangle: Rounded Corners 31">
            <a:extLst>
              <a:ext uri="{FF2B5EF4-FFF2-40B4-BE49-F238E27FC236}">
                <a16:creationId xmlns:a16="http://schemas.microsoft.com/office/drawing/2014/main" id="{3D8F0EBD-DF2E-5241-E396-1FC690160E17}"/>
              </a:ext>
            </a:extLst>
          </p:cNvPr>
          <p:cNvSpPr/>
          <p:nvPr/>
        </p:nvSpPr>
        <p:spPr>
          <a:xfrm>
            <a:off x="4168950" y="1783198"/>
            <a:ext cx="2963010" cy="1149561"/>
          </a:xfrm>
          <a:prstGeom prst="round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l">
              <a:spcAft>
                <a:spcPts val="600"/>
              </a:spcAft>
            </a:pPr>
            <a:r>
              <a:rPr lang="en-GB" sz="1000" b="1" dirty="0"/>
              <a:t>Recognition by PRR (mainly via TLR9) leading to innate immune activation and immune cell infiltration </a:t>
            </a:r>
            <a:r>
              <a:rPr lang="en-GB" sz="1000" b="1" baseline="30000" dirty="0"/>
              <a:t>1,2</a:t>
            </a:r>
            <a:r>
              <a:rPr lang="en-GB" sz="1000" b="1" dirty="0"/>
              <a:t>.</a:t>
            </a:r>
          </a:p>
          <a:p>
            <a:pPr algn="l">
              <a:spcAft>
                <a:spcPts val="600"/>
              </a:spcAft>
            </a:pPr>
            <a:r>
              <a:rPr lang="en-GB" sz="1000" b="1" dirty="0"/>
              <a:t>Undefined mechanism for injection site reaction.</a:t>
            </a:r>
          </a:p>
        </p:txBody>
      </p:sp>
      <p:sp>
        <p:nvSpPr>
          <p:cNvPr id="42" name="Rectangle: Rounded Corners 41">
            <a:extLst>
              <a:ext uri="{FF2B5EF4-FFF2-40B4-BE49-F238E27FC236}">
                <a16:creationId xmlns:a16="http://schemas.microsoft.com/office/drawing/2014/main" id="{72B6C3B3-EDD4-0392-A4FD-89BD48C2EEFD}"/>
              </a:ext>
            </a:extLst>
          </p:cNvPr>
          <p:cNvSpPr/>
          <p:nvPr/>
        </p:nvSpPr>
        <p:spPr>
          <a:xfrm>
            <a:off x="4168950" y="3014452"/>
            <a:ext cx="2967984" cy="851351"/>
          </a:xfrm>
          <a:prstGeom prst="roundRect">
            <a:avLst/>
          </a:prstGeom>
          <a:solidFill>
            <a:srgbClr val="003865"/>
          </a:solidFill>
          <a:ln w="28575">
            <a:solidFill>
              <a:srgbClr val="00386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r>
              <a:rPr lang="en-GB" sz="1000" b="1" dirty="0"/>
              <a:t>Inhibition of CFH (as negative regulator of complement alternative pathway) </a:t>
            </a:r>
            <a:r>
              <a:rPr lang="en-GB" sz="1000" b="1" baseline="30000" dirty="0"/>
              <a:t>3,4,5</a:t>
            </a:r>
            <a:r>
              <a:rPr lang="en-GB" sz="1000" b="1" dirty="0"/>
              <a:t>. </a:t>
            </a:r>
          </a:p>
        </p:txBody>
      </p:sp>
      <p:sp>
        <p:nvSpPr>
          <p:cNvPr id="45" name="Rectangle: Rounded Corners 44">
            <a:extLst>
              <a:ext uri="{FF2B5EF4-FFF2-40B4-BE49-F238E27FC236}">
                <a16:creationId xmlns:a16="http://schemas.microsoft.com/office/drawing/2014/main" id="{8A7FBBAF-1E34-FC2F-46A1-E025BED57CB0}"/>
              </a:ext>
            </a:extLst>
          </p:cNvPr>
          <p:cNvSpPr/>
          <p:nvPr/>
        </p:nvSpPr>
        <p:spPr>
          <a:xfrm>
            <a:off x="4176328" y="3938059"/>
            <a:ext cx="2967984" cy="864139"/>
          </a:xfrm>
          <a:prstGeom prst="roundRect">
            <a:avLst/>
          </a:prstGeom>
          <a:solidFill>
            <a:schemeClr val="accent5">
              <a:lumMod val="50000"/>
            </a:schemeClr>
          </a:solidFill>
          <a:ln w="28575">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2000" b="1" dirty="0">
              <a:solidFill>
                <a:schemeClr val="bg1"/>
              </a:solidFill>
            </a:endParaRPr>
          </a:p>
          <a:p>
            <a:pPr algn="ctr" defTabSz="457200"/>
            <a:r>
              <a:rPr lang="en-GB" sz="1000" b="1" dirty="0"/>
              <a:t>Not defined</a:t>
            </a:r>
          </a:p>
          <a:p>
            <a:pPr algn="ctr" defTabSz="457200"/>
            <a:r>
              <a:rPr lang="en-GB" sz="1000" b="1" dirty="0"/>
              <a:t>No safety risk identified from currently available data</a:t>
            </a:r>
          </a:p>
          <a:p>
            <a:pPr algn="ctr" defTabSz="457200"/>
            <a:endParaRPr lang="en-GB" sz="2000" b="1" dirty="0">
              <a:solidFill>
                <a:schemeClr val="bg1"/>
              </a:solidFill>
            </a:endParaRPr>
          </a:p>
        </p:txBody>
      </p:sp>
      <p:sp>
        <p:nvSpPr>
          <p:cNvPr id="49" name="Rectangle: Rounded Corners 48">
            <a:extLst>
              <a:ext uri="{FF2B5EF4-FFF2-40B4-BE49-F238E27FC236}">
                <a16:creationId xmlns:a16="http://schemas.microsoft.com/office/drawing/2014/main" id="{E6A198E0-FA0D-C10C-11C6-8A19698780A7}"/>
              </a:ext>
            </a:extLst>
          </p:cNvPr>
          <p:cNvSpPr/>
          <p:nvPr/>
        </p:nvSpPr>
        <p:spPr>
          <a:xfrm>
            <a:off x="4168950" y="4874148"/>
            <a:ext cx="2995584" cy="864139"/>
          </a:xfrm>
          <a:prstGeom prst="roundRect">
            <a:avLst/>
          </a:prstGeom>
          <a:solidFill>
            <a:schemeClr val="accent6">
              <a:lumMod val="75000"/>
            </a:schemeClr>
          </a:solid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600" indent="-228600" algn="l">
              <a:spcAft>
                <a:spcPts val="600"/>
              </a:spcAft>
              <a:buFont typeface="Arial" panose="020B0604020202020204" pitchFamily="34" charset="0"/>
              <a:buChar char="•"/>
            </a:pPr>
            <a:r>
              <a:rPr lang="en-GB" sz="1000" b="1" dirty="0"/>
              <a:t>ASO nonspecific binding to GPVI and platelets aggregation </a:t>
            </a:r>
            <a:r>
              <a:rPr lang="en-GB" sz="1000" b="1" baseline="30000" dirty="0"/>
              <a:t>6,7</a:t>
            </a:r>
            <a:r>
              <a:rPr lang="en-GB" sz="1000" b="1" dirty="0"/>
              <a:t>.</a:t>
            </a:r>
          </a:p>
          <a:p>
            <a:pPr marL="228600" indent="-228600" algn="l">
              <a:spcAft>
                <a:spcPts val="600"/>
              </a:spcAft>
              <a:buFont typeface="Arial" panose="020B0604020202020204" pitchFamily="34" charset="0"/>
              <a:buChar char="•"/>
            </a:pPr>
            <a:r>
              <a:rPr lang="en-GB" sz="1000" b="1" dirty="0"/>
              <a:t>Increased in total IgM, anti PLT IgM and/or antiPF4 IgM, in concert with monocyte activation leads to decreased peripheral PLTs </a:t>
            </a:r>
            <a:r>
              <a:rPr lang="en-GB" sz="1000" b="1" baseline="30000" dirty="0"/>
              <a:t>8</a:t>
            </a:r>
            <a:r>
              <a:rPr lang="en-GB" sz="1000" b="1" dirty="0"/>
              <a:t>.</a:t>
            </a:r>
          </a:p>
        </p:txBody>
      </p:sp>
      <p:pic>
        <p:nvPicPr>
          <p:cNvPr id="50" name="Graphic 49" descr="Germ outline">
            <a:extLst>
              <a:ext uri="{FF2B5EF4-FFF2-40B4-BE49-F238E27FC236}">
                <a16:creationId xmlns:a16="http://schemas.microsoft.com/office/drawing/2014/main" id="{8A821288-CE2F-85FF-9B92-98C4D7E9A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590" y="3128145"/>
            <a:ext cx="639094" cy="639094"/>
          </a:xfrm>
          <a:prstGeom prst="rect">
            <a:avLst/>
          </a:prstGeom>
        </p:spPr>
      </p:pic>
      <p:pic>
        <p:nvPicPr>
          <p:cNvPr id="51" name="Graphic 50">
            <a:extLst>
              <a:ext uri="{FF2B5EF4-FFF2-40B4-BE49-F238E27FC236}">
                <a16:creationId xmlns:a16="http://schemas.microsoft.com/office/drawing/2014/main" id="{700A9F0D-CB5C-AD43-C991-68E797D3B2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049" y="4927450"/>
            <a:ext cx="790429" cy="790429"/>
          </a:xfrm>
          <a:prstGeom prst="rect">
            <a:avLst/>
          </a:prstGeom>
        </p:spPr>
      </p:pic>
      <p:grpSp>
        <p:nvGrpSpPr>
          <p:cNvPr id="52" name="Group 51">
            <a:extLst>
              <a:ext uri="{FF2B5EF4-FFF2-40B4-BE49-F238E27FC236}">
                <a16:creationId xmlns:a16="http://schemas.microsoft.com/office/drawing/2014/main" id="{F205EDC6-D324-C804-842A-1C3AABC34FE4}"/>
              </a:ext>
            </a:extLst>
          </p:cNvPr>
          <p:cNvGrpSpPr/>
          <p:nvPr/>
        </p:nvGrpSpPr>
        <p:grpSpPr>
          <a:xfrm>
            <a:off x="734585" y="4193828"/>
            <a:ext cx="419500" cy="474477"/>
            <a:chOff x="-1204373" y="2230839"/>
            <a:chExt cx="339509" cy="441595"/>
          </a:xfrm>
        </p:grpSpPr>
        <p:grpSp>
          <p:nvGrpSpPr>
            <p:cNvPr id="53" name="Group 52">
              <a:extLst>
                <a:ext uri="{FF2B5EF4-FFF2-40B4-BE49-F238E27FC236}">
                  <a16:creationId xmlns:a16="http://schemas.microsoft.com/office/drawing/2014/main" id="{A9953806-B8DD-7509-7AD9-A8DD4EE4692D}"/>
                </a:ext>
              </a:extLst>
            </p:cNvPr>
            <p:cNvGrpSpPr/>
            <p:nvPr/>
          </p:nvGrpSpPr>
          <p:grpSpPr>
            <a:xfrm>
              <a:off x="-1155667" y="2247085"/>
              <a:ext cx="238582" cy="425349"/>
              <a:chOff x="6605620" y="1639162"/>
              <a:chExt cx="238582" cy="319038"/>
            </a:xfrm>
          </p:grpSpPr>
          <p:cxnSp>
            <p:nvCxnSpPr>
              <p:cNvPr id="56" name="Straight Connector 55">
                <a:extLst>
                  <a:ext uri="{FF2B5EF4-FFF2-40B4-BE49-F238E27FC236}">
                    <a16:creationId xmlns:a16="http://schemas.microsoft.com/office/drawing/2014/main" id="{CB2F674D-A38B-6AB8-9EA3-2F97B9482D0D}"/>
                  </a:ext>
                </a:extLst>
              </p:cNvPr>
              <p:cNvCxnSpPr/>
              <p:nvPr/>
            </p:nvCxnSpPr>
            <p:spPr>
              <a:xfrm>
                <a:off x="6781612" y="1762256"/>
                <a:ext cx="0" cy="195943"/>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A9240DAC-4BF7-32B3-DD92-3D0EDBD4918E}"/>
                  </a:ext>
                </a:extLst>
              </p:cNvPr>
              <p:cNvCxnSpPr/>
              <p:nvPr/>
            </p:nvCxnSpPr>
            <p:spPr>
              <a:xfrm>
                <a:off x="6703591" y="1762257"/>
                <a:ext cx="0" cy="195943"/>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26C1B73E-61CE-DF9C-75A7-53E183D214A6}"/>
                  </a:ext>
                </a:extLst>
              </p:cNvPr>
              <p:cNvCxnSpPr>
                <a:cxnSpLocks/>
              </p:cNvCxnSpPr>
              <p:nvPr/>
            </p:nvCxnSpPr>
            <p:spPr>
              <a:xfrm>
                <a:off x="6605620" y="1639162"/>
                <a:ext cx="97971" cy="12010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F8CD83F-1840-3F84-2ED2-3DA875901BFA}"/>
                  </a:ext>
                </a:extLst>
              </p:cNvPr>
              <p:cNvCxnSpPr>
                <a:cxnSpLocks/>
              </p:cNvCxnSpPr>
              <p:nvPr/>
            </p:nvCxnSpPr>
            <p:spPr>
              <a:xfrm flipH="1">
                <a:off x="6759838" y="1639162"/>
                <a:ext cx="84364" cy="124918"/>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4" name="Straight Connector 53">
              <a:extLst>
                <a:ext uri="{FF2B5EF4-FFF2-40B4-BE49-F238E27FC236}">
                  <a16:creationId xmlns:a16="http://schemas.microsoft.com/office/drawing/2014/main" id="{8869A5F1-7BF9-9B9E-48B0-8CF8085B1090}"/>
                </a:ext>
              </a:extLst>
            </p:cNvPr>
            <p:cNvCxnSpPr>
              <a:cxnSpLocks/>
            </p:cNvCxnSpPr>
            <p:nvPr/>
          </p:nvCxnSpPr>
          <p:spPr>
            <a:xfrm>
              <a:off x="-1204373" y="2252862"/>
              <a:ext cx="100528" cy="123339"/>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D58B941-69EF-164B-9A57-ED7A5415E3FB}"/>
                </a:ext>
              </a:extLst>
            </p:cNvPr>
            <p:cNvCxnSpPr>
              <a:cxnSpLocks/>
            </p:cNvCxnSpPr>
            <p:nvPr/>
          </p:nvCxnSpPr>
          <p:spPr>
            <a:xfrm flipH="1">
              <a:off x="-969113" y="2230839"/>
              <a:ext cx="104249" cy="166544"/>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60" name="Picture 59">
            <a:extLst>
              <a:ext uri="{FF2B5EF4-FFF2-40B4-BE49-F238E27FC236}">
                <a16:creationId xmlns:a16="http://schemas.microsoft.com/office/drawing/2014/main" id="{AEA20BCC-32CE-7206-2BE3-F50BBC2663F5}"/>
              </a:ext>
            </a:extLst>
          </p:cNvPr>
          <p:cNvPicPr>
            <a:picLocks noChangeAspect="1"/>
          </p:cNvPicPr>
          <p:nvPr/>
        </p:nvPicPr>
        <p:blipFill>
          <a:blip r:embed="rId7"/>
          <a:stretch>
            <a:fillRect/>
          </a:stretch>
        </p:blipFill>
        <p:spPr>
          <a:xfrm>
            <a:off x="609594" y="2081856"/>
            <a:ext cx="655211" cy="639611"/>
          </a:xfrm>
          <a:prstGeom prst="rect">
            <a:avLst/>
          </a:prstGeom>
        </p:spPr>
      </p:pic>
      <p:sp>
        <p:nvSpPr>
          <p:cNvPr id="61" name="Oval 60">
            <a:extLst>
              <a:ext uri="{FF2B5EF4-FFF2-40B4-BE49-F238E27FC236}">
                <a16:creationId xmlns:a16="http://schemas.microsoft.com/office/drawing/2014/main" id="{A15B00BE-2722-0867-9F46-3BC9C7D52980}"/>
              </a:ext>
            </a:extLst>
          </p:cNvPr>
          <p:cNvSpPr/>
          <p:nvPr/>
        </p:nvSpPr>
        <p:spPr>
          <a:xfrm>
            <a:off x="553048" y="2036901"/>
            <a:ext cx="774000" cy="774593"/>
          </a:xfrm>
          <a:prstGeom prst="ellipse">
            <a:avLst/>
          </a:prstGeom>
          <a:noFill/>
          <a:ln w="28575">
            <a:solidFill>
              <a:srgbClr val="830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2" name="Oval 61">
            <a:extLst>
              <a:ext uri="{FF2B5EF4-FFF2-40B4-BE49-F238E27FC236}">
                <a16:creationId xmlns:a16="http://schemas.microsoft.com/office/drawing/2014/main" id="{B87FFDDB-965B-659F-FB08-6BB7EB673438}"/>
              </a:ext>
            </a:extLst>
          </p:cNvPr>
          <p:cNvSpPr/>
          <p:nvPr/>
        </p:nvSpPr>
        <p:spPr>
          <a:xfrm>
            <a:off x="549337" y="3064621"/>
            <a:ext cx="774000" cy="774593"/>
          </a:xfrm>
          <a:prstGeom prst="ellipse">
            <a:avLst/>
          </a:prstGeom>
          <a:noFill/>
          <a:ln w="28575">
            <a:solidFill>
              <a:srgbClr val="00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3" name="Oval 62">
            <a:extLst>
              <a:ext uri="{FF2B5EF4-FFF2-40B4-BE49-F238E27FC236}">
                <a16:creationId xmlns:a16="http://schemas.microsoft.com/office/drawing/2014/main" id="{8FF9C8C7-A009-F055-C25C-A89FE0D6D802}"/>
              </a:ext>
            </a:extLst>
          </p:cNvPr>
          <p:cNvSpPr/>
          <p:nvPr/>
        </p:nvSpPr>
        <p:spPr>
          <a:xfrm>
            <a:off x="541137" y="4010069"/>
            <a:ext cx="774000" cy="774593"/>
          </a:xfrm>
          <a:prstGeom prst="ellipse">
            <a:avLst/>
          </a:prstGeom>
          <a:noFill/>
          <a:ln w="28575">
            <a:solidFill>
              <a:srgbClr val="626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4" name="Oval 63">
            <a:extLst>
              <a:ext uri="{FF2B5EF4-FFF2-40B4-BE49-F238E27FC236}">
                <a16:creationId xmlns:a16="http://schemas.microsoft.com/office/drawing/2014/main" id="{177D44C5-E238-1E60-81D4-AA232B95FFB7}"/>
              </a:ext>
            </a:extLst>
          </p:cNvPr>
          <p:cNvSpPr/>
          <p:nvPr/>
        </p:nvSpPr>
        <p:spPr>
          <a:xfrm>
            <a:off x="547531" y="4942729"/>
            <a:ext cx="774000" cy="774593"/>
          </a:xfrm>
          <a:prstGeom prst="ellipse">
            <a:avLst/>
          </a:prstGeom>
          <a:noFill/>
          <a:ln w="28575">
            <a:solidFill>
              <a:srgbClr val="2B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pic>
        <p:nvPicPr>
          <p:cNvPr id="9" name="Picture 8">
            <a:extLst>
              <a:ext uri="{FF2B5EF4-FFF2-40B4-BE49-F238E27FC236}">
                <a16:creationId xmlns:a16="http://schemas.microsoft.com/office/drawing/2014/main" id="{D8F048D3-A5C7-F587-7ABF-4B4875FDF55B}"/>
              </a:ext>
            </a:extLst>
          </p:cNvPr>
          <p:cNvPicPr>
            <a:picLocks noChangeAspect="1"/>
          </p:cNvPicPr>
          <p:nvPr/>
        </p:nvPicPr>
        <p:blipFill>
          <a:blip r:embed="rId8"/>
          <a:stretch>
            <a:fillRect/>
          </a:stretch>
        </p:blipFill>
        <p:spPr>
          <a:xfrm>
            <a:off x="8486680" y="1095782"/>
            <a:ext cx="3306918" cy="2822976"/>
          </a:xfrm>
          <a:prstGeom prst="rect">
            <a:avLst/>
          </a:prstGeom>
        </p:spPr>
      </p:pic>
      <p:cxnSp>
        <p:nvCxnSpPr>
          <p:cNvPr id="12" name="Straight Connector 11">
            <a:extLst>
              <a:ext uri="{FF2B5EF4-FFF2-40B4-BE49-F238E27FC236}">
                <a16:creationId xmlns:a16="http://schemas.microsoft.com/office/drawing/2014/main" id="{EF1632E5-0732-5458-9502-C8A81AC05DFD}"/>
              </a:ext>
            </a:extLst>
          </p:cNvPr>
          <p:cNvCxnSpPr>
            <a:cxnSpLocks/>
          </p:cNvCxnSpPr>
          <p:nvPr/>
        </p:nvCxnSpPr>
        <p:spPr>
          <a:xfrm flipV="1">
            <a:off x="7085001" y="1484385"/>
            <a:ext cx="1668940" cy="354023"/>
          </a:xfrm>
          <a:prstGeom prst="line">
            <a:avLst/>
          </a:prstGeom>
          <a:ln w="12700">
            <a:solidFill>
              <a:srgbClr val="83005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F615C-4E1D-D2C9-6A67-D9BC3559C86B}"/>
              </a:ext>
            </a:extLst>
          </p:cNvPr>
          <p:cNvCxnSpPr>
            <a:cxnSpLocks/>
          </p:cNvCxnSpPr>
          <p:nvPr/>
        </p:nvCxnSpPr>
        <p:spPr>
          <a:xfrm>
            <a:off x="7131960" y="2811494"/>
            <a:ext cx="1456548" cy="579900"/>
          </a:xfrm>
          <a:prstGeom prst="line">
            <a:avLst/>
          </a:prstGeom>
          <a:ln w="12700">
            <a:solidFill>
              <a:srgbClr val="83005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7A6B68-4F3C-80B0-4F45-C5D03285EF5D}"/>
              </a:ext>
            </a:extLst>
          </p:cNvPr>
          <p:cNvSpPr txBox="1"/>
          <p:nvPr/>
        </p:nvSpPr>
        <p:spPr>
          <a:xfrm>
            <a:off x="7633651" y="4314103"/>
            <a:ext cx="4286671" cy="1785104"/>
          </a:xfrm>
          <a:prstGeom prst="rect">
            <a:avLst/>
          </a:prstGeom>
          <a:noFill/>
        </p:spPr>
        <p:txBody>
          <a:bodyPr wrap="square">
            <a:spAutoFit/>
          </a:bodyPr>
          <a:lstStyle/>
          <a:p>
            <a:pPr marL="171450" indent="-171450">
              <a:buFont typeface="Wingdings" panose="05000000000000000000" pitchFamily="2" charset="2"/>
              <a:buChar char="Ø"/>
            </a:pPr>
            <a:r>
              <a:rPr lang="en-GB" sz="1400" dirty="0">
                <a:solidFill>
                  <a:schemeClr val="tx2"/>
                </a:solidFill>
              </a:rPr>
              <a:t>While TLR9 has been shown to be the main receptor, other receptor such as RAGE are also playing a role </a:t>
            </a:r>
            <a:r>
              <a:rPr lang="en-GB" sz="1400" baseline="30000" dirty="0">
                <a:solidFill>
                  <a:schemeClr val="tx2"/>
                </a:solidFill>
              </a:rPr>
              <a:t>2</a:t>
            </a:r>
            <a:r>
              <a:rPr lang="en-GB" sz="1400" dirty="0">
                <a:solidFill>
                  <a:schemeClr val="tx2"/>
                </a:solidFill>
              </a:rPr>
              <a:t>. </a:t>
            </a:r>
          </a:p>
          <a:p>
            <a:pPr marL="171450" indent="-171450">
              <a:buFont typeface="Wingdings" panose="05000000000000000000" pitchFamily="2" charset="2"/>
              <a:buChar char="Ø"/>
            </a:pPr>
            <a:endParaRPr lang="en-GB" sz="1400" dirty="0">
              <a:solidFill>
                <a:schemeClr val="tx2"/>
              </a:solidFill>
            </a:endParaRPr>
          </a:p>
          <a:p>
            <a:pPr marL="171450" indent="-171450">
              <a:buFont typeface="Wingdings" panose="05000000000000000000" pitchFamily="2" charset="2"/>
              <a:buChar char="Ø"/>
            </a:pPr>
            <a:r>
              <a:rPr lang="en-GB" sz="1400" dirty="0">
                <a:solidFill>
                  <a:schemeClr val="tx2"/>
                </a:solidFill>
              </a:rPr>
              <a:t>The sequence and length of the sequence are important parameters influencing immune response by non-CpG ODNs. </a:t>
            </a:r>
          </a:p>
          <a:p>
            <a:pPr marL="171450" indent="-171450">
              <a:buFont typeface="Wingdings" panose="05000000000000000000" pitchFamily="2" charset="2"/>
              <a:buChar char="Ø"/>
            </a:pPr>
            <a:endParaRPr lang="en-GB" sz="1400" dirty="0">
              <a:solidFill>
                <a:schemeClr val="tx2"/>
              </a:solidFill>
            </a:endParaRPr>
          </a:p>
          <a:p>
            <a:pPr marL="171450" indent="-171450">
              <a:buFont typeface="Wingdings" panose="05000000000000000000" pitchFamily="2" charset="2"/>
              <a:buChar char="Ø"/>
            </a:pPr>
            <a:endParaRPr lang="en-GB" sz="1200" dirty="0">
              <a:solidFill>
                <a:schemeClr val="tx2"/>
              </a:solidFill>
            </a:endParaRPr>
          </a:p>
        </p:txBody>
      </p:sp>
      <p:sp>
        <p:nvSpPr>
          <p:cNvPr id="24" name="Oval 23">
            <a:extLst>
              <a:ext uri="{FF2B5EF4-FFF2-40B4-BE49-F238E27FC236}">
                <a16:creationId xmlns:a16="http://schemas.microsoft.com/office/drawing/2014/main" id="{DEC707EC-A18E-9298-49F8-6B0DDCB7B04A}"/>
              </a:ext>
            </a:extLst>
          </p:cNvPr>
          <p:cNvSpPr/>
          <p:nvPr/>
        </p:nvSpPr>
        <p:spPr>
          <a:xfrm>
            <a:off x="8363764" y="927191"/>
            <a:ext cx="3315789" cy="3296228"/>
          </a:xfrm>
          <a:prstGeom prst="ellipse">
            <a:avLst/>
          </a:prstGeom>
          <a:noFill/>
          <a:ln w="28575">
            <a:solidFill>
              <a:srgbClr val="830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4" name="TextBox 3">
            <a:extLst>
              <a:ext uri="{FF2B5EF4-FFF2-40B4-BE49-F238E27FC236}">
                <a16:creationId xmlns:a16="http://schemas.microsoft.com/office/drawing/2014/main" id="{DFCCB734-09EA-11C8-0FD1-EABD7AEBD389}"/>
              </a:ext>
            </a:extLst>
          </p:cNvPr>
          <p:cNvSpPr txBox="1"/>
          <p:nvPr/>
        </p:nvSpPr>
        <p:spPr>
          <a:xfrm>
            <a:off x="840981" y="6239987"/>
            <a:ext cx="6096000" cy="553998"/>
          </a:xfrm>
          <a:prstGeom prst="rect">
            <a:avLst/>
          </a:prstGeom>
          <a:noFill/>
        </p:spPr>
        <p:txBody>
          <a:bodyPr wrap="square">
            <a:spAutoFit/>
          </a:bodyPr>
          <a:lstStyle/>
          <a:p>
            <a:r>
              <a:rPr lang="sv-SE" sz="1000" dirty="0">
                <a:solidFill>
                  <a:srgbClr val="000000"/>
                </a:solidFill>
              </a:rPr>
              <a:t>3. Engelhardt, J. Et al., (2015). Toxicol Pathol.</a:t>
            </a:r>
          </a:p>
          <a:p>
            <a:r>
              <a:rPr lang="sv-SE" sz="1000" dirty="0">
                <a:solidFill>
                  <a:srgbClr val="000000"/>
                </a:solidFill>
              </a:rPr>
              <a:t>4. Henry et al. , 2014, Nucleic Acid Ther</a:t>
            </a:r>
          </a:p>
          <a:p>
            <a:r>
              <a:rPr lang="sv-SE" sz="1000" dirty="0">
                <a:solidFill>
                  <a:srgbClr val="000000"/>
                </a:solidFill>
              </a:rPr>
              <a:t>5. Shen et al. , 2014, Randomized Controlled Trial</a:t>
            </a:r>
            <a:endParaRPr lang="en-GB" sz="1000" dirty="0">
              <a:solidFill>
                <a:srgbClr val="000000"/>
              </a:solidFill>
            </a:endParaRPr>
          </a:p>
        </p:txBody>
      </p:sp>
      <p:sp>
        <p:nvSpPr>
          <p:cNvPr id="10" name="TextBox 9">
            <a:extLst>
              <a:ext uri="{FF2B5EF4-FFF2-40B4-BE49-F238E27FC236}">
                <a16:creationId xmlns:a16="http://schemas.microsoft.com/office/drawing/2014/main" id="{DCDF4256-BB69-AA98-1983-E90C184B29A8}"/>
              </a:ext>
            </a:extLst>
          </p:cNvPr>
          <p:cNvSpPr txBox="1"/>
          <p:nvPr/>
        </p:nvSpPr>
        <p:spPr>
          <a:xfrm>
            <a:off x="840981" y="5938059"/>
            <a:ext cx="2995585" cy="230832"/>
          </a:xfrm>
          <a:prstGeom prst="rect">
            <a:avLst/>
          </a:prstGeom>
          <a:noFill/>
        </p:spPr>
        <p:txBody>
          <a:bodyPr wrap="square" rtlCol="0">
            <a:spAutoFit/>
          </a:bodyPr>
          <a:lstStyle/>
          <a:p>
            <a:pPr algn="l">
              <a:lnSpc>
                <a:spcPct val="90000"/>
              </a:lnSpc>
              <a:spcAft>
                <a:spcPts val="600"/>
              </a:spcAft>
            </a:pPr>
            <a:r>
              <a:rPr lang="en-GB" sz="1000" dirty="0">
                <a:solidFill>
                  <a:srgbClr val="000000"/>
                </a:solidFill>
              </a:rPr>
              <a:t>1. Pollak et al. , 2022, Nucleic acid research</a:t>
            </a:r>
          </a:p>
        </p:txBody>
      </p:sp>
      <p:sp>
        <p:nvSpPr>
          <p:cNvPr id="14" name="TextBox 13">
            <a:extLst>
              <a:ext uri="{FF2B5EF4-FFF2-40B4-BE49-F238E27FC236}">
                <a16:creationId xmlns:a16="http://schemas.microsoft.com/office/drawing/2014/main" id="{B29FAC62-784B-D88C-FBE1-34A3F880FED7}"/>
              </a:ext>
            </a:extLst>
          </p:cNvPr>
          <p:cNvSpPr txBox="1"/>
          <p:nvPr/>
        </p:nvSpPr>
        <p:spPr>
          <a:xfrm>
            <a:off x="811948" y="6081251"/>
            <a:ext cx="418945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strike="noStrike" kern="1200" cap="none" spc="0" normalizeH="0" noProof="0" dirty="0">
                <a:ln>
                  <a:noFill/>
                </a:ln>
                <a:solidFill>
                  <a:srgbClr val="000000"/>
                </a:solidFill>
                <a:effectLst/>
                <a:uLnTx/>
                <a:uFillTx/>
                <a:ea typeface="+mn-ea"/>
                <a:cs typeface="+mn-cs"/>
              </a:rPr>
              <a:t> 2. Paz S., et al. , 2017, Nucleic Ac id </a:t>
            </a:r>
            <a:r>
              <a:rPr kumimoji="0" lang="en-US" sz="1000" strike="noStrike" kern="1200" cap="none" spc="0" normalizeH="0" noProof="0" dirty="0" err="1">
                <a:ln>
                  <a:noFill/>
                </a:ln>
                <a:solidFill>
                  <a:srgbClr val="000000"/>
                </a:solidFill>
                <a:effectLst/>
                <a:uLnTx/>
                <a:uFillTx/>
                <a:ea typeface="+mn-ea"/>
                <a:cs typeface="+mn-cs"/>
              </a:rPr>
              <a:t>Ther</a:t>
            </a:r>
            <a:r>
              <a:rPr kumimoji="0" lang="en-US" sz="1000" strike="noStrike" kern="1200" cap="none" spc="0" normalizeH="0" noProof="0" dirty="0">
                <a:ln>
                  <a:noFill/>
                </a:ln>
                <a:solidFill>
                  <a:srgbClr val="000000"/>
                </a:solidFill>
                <a:effectLst/>
                <a:uLnTx/>
                <a:uFillTx/>
                <a:ea typeface="+mn-ea"/>
                <a:cs typeface="+mn-cs"/>
              </a:rPr>
              <a:t> </a:t>
            </a:r>
            <a:endParaRPr kumimoji="0" lang="sv-SE" sz="1000" b="0" i="0" u="none" strike="noStrike" kern="1200" cap="none" spc="0" normalizeH="0" baseline="0" noProof="0" dirty="0">
              <a:ln>
                <a:noFill/>
              </a:ln>
              <a:solidFill>
                <a:srgbClr val="000000"/>
              </a:solidFill>
              <a:effectLst/>
              <a:uLnTx/>
              <a:uFillTx/>
              <a:ea typeface="+mn-ea"/>
              <a:cs typeface="+mn-cs"/>
            </a:endParaRPr>
          </a:p>
        </p:txBody>
      </p:sp>
      <p:sp>
        <p:nvSpPr>
          <p:cNvPr id="17" name="TextBox 16">
            <a:extLst>
              <a:ext uri="{FF2B5EF4-FFF2-40B4-BE49-F238E27FC236}">
                <a16:creationId xmlns:a16="http://schemas.microsoft.com/office/drawing/2014/main" id="{AFE17428-96AE-E712-6447-0651634D9E26}"/>
              </a:ext>
            </a:extLst>
          </p:cNvPr>
          <p:cNvSpPr txBox="1"/>
          <p:nvPr/>
        </p:nvSpPr>
        <p:spPr>
          <a:xfrm>
            <a:off x="4305683" y="5967188"/>
            <a:ext cx="2995585" cy="877163"/>
          </a:xfrm>
          <a:prstGeom prst="rect">
            <a:avLst/>
          </a:prstGeom>
          <a:noFill/>
        </p:spPr>
        <p:txBody>
          <a:bodyPr wrap="square" rtlCol="0">
            <a:spAutoFit/>
          </a:bodyPr>
          <a:lstStyle/>
          <a:p>
            <a:pPr algn="l">
              <a:lnSpc>
                <a:spcPct val="90000"/>
              </a:lnSpc>
              <a:spcAft>
                <a:spcPts val="600"/>
              </a:spcAft>
            </a:pPr>
            <a:r>
              <a:rPr lang="en-GB" sz="1000" dirty="0">
                <a:solidFill>
                  <a:srgbClr val="000000"/>
                </a:solidFill>
              </a:rPr>
              <a:t>6. Sewing et al. , 2017. </a:t>
            </a:r>
            <a:r>
              <a:rPr lang="en-GB" sz="1000" dirty="0" err="1">
                <a:solidFill>
                  <a:srgbClr val="000000"/>
                </a:solidFill>
              </a:rPr>
              <a:t>PLoS</a:t>
            </a:r>
            <a:r>
              <a:rPr lang="en-GB" sz="1000" dirty="0">
                <a:solidFill>
                  <a:srgbClr val="000000"/>
                </a:solidFill>
              </a:rPr>
              <a:t> </a:t>
            </a:r>
            <a:r>
              <a:rPr lang="en-GB" sz="1000" dirty="0" err="1">
                <a:solidFill>
                  <a:srgbClr val="000000"/>
                </a:solidFill>
              </a:rPr>
              <a:t>Pne</a:t>
            </a:r>
            <a:r>
              <a:rPr lang="en-GB" sz="1000" dirty="0">
                <a:solidFill>
                  <a:srgbClr val="000000"/>
                </a:solidFill>
              </a:rPr>
              <a:t>.</a:t>
            </a:r>
          </a:p>
          <a:p>
            <a:pPr algn="l">
              <a:lnSpc>
                <a:spcPct val="90000"/>
              </a:lnSpc>
              <a:spcAft>
                <a:spcPts val="600"/>
              </a:spcAft>
            </a:pPr>
            <a:r>
              <a:rPr lang="en-GB" sz="1000" dirty="0">
                <a:solidFill>
                  <a:srgbClr val="000000"/>
                </a:solidFill>
              </a:rPr>
              <a:t>7. Slingsby et al., 2022, </a:t>
            </a:r>
            <a:r>
              <a:rPr lang="en-GB" sz="1000" dirty="0" err="1">
                <a:solidFill>
                  <a:srgbClr val="000000"/>
                </a:solidFill>
              </a:rPr>
              <a:t>Haemmatologica</a:t>
            </a:r>
            <a:endParaRPr lang="en-GB" sz="1000" dirty="0">
              <a:solidFill>
                <a:srgbClr val="000000"/>
              </a:solidFill>
            </a:endParaRPr>
          </a:p>
          <a:p>
            <a:pPr algn="l">
              <a:lnSpc>
                <a:spcPct val="90000"/>
              </a:lnSpc>
              <a:spcAft>
                <a:spcPts val="600"/>
              </a:spcAft>
            </a:pPr>
            <a:r>
              <a:rPr lang="en-GB" sz="1000" dirty="0">
                <a:solidFill>
                  <a:srgbClr val="000000"/>
                </a:solidFill>
              </a:rPr>
              <a:t>8.Narayanan et al., 2018, Toxicological Sciences</a:t>
            </a:r>
          </a:p>
          <a:p>
            <a:pPr algn="l">
              <a:lnSpc>
                <a:spcPct val="90000"/>
              </a:lnSpc>
              <a:spcAft>
                <a:spcPts val="600"/>
              </a:spcAft>
            </a:pPr>
            <a:r>
              <a:rPr lang="en-GB" sz="1000" dirty="0">
                <a:solidFill>
                  <a:srgbClr val="000000"/>
                </a:solidFill>
              </a:rPr>
              <a:t> </a:t>
            </a:r>
          </a:p>
        </p:txBody>
      </p:sp>
    </p:spTree>
    <p:extLst>
      <p:ext uri="{BB962C8B-B14F-4D97-AF65-F5344CB8AC3E}">
        <p14:creationId xmlns:p14="http://schemas.microsoft.com/office/powerpoint/2010/main" val="14456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animBg="1"/>
      <p:bldP spid="42" grpId="0" animBg="1"/>
      <p:bldP spid="45" grpId="0" animBg="1"/>
      <p:bldP spid="49" grpId="0" animBg="1"/>
      <p:bldP spid="21" grpId="0"/>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131DE6-8537-924B-61F8-297DBD3230EF}"/>
              </a:ext>
            </a:extLst>
          </p:cNvPr>
          <p:cNvSpPr>
            <a:spLocks noGrp="1"/>
          </p:cNvSpPr>
          <p:nvPr>
            <p:ph type="sldNum" sz="quarter" idx="12"/>
          </p:nvPr>
        </p:nvSpPr>
        <p:spPr>
          <a:xfrm>
            <a:off x="0" y="6424288"/>
            <a:ext cx="407988" cy="309145"/>
          </a:xfrm>
        </p:spPr>
        <p:txBody>
          <a:bodyPr/>
          <a:lstStyle/>
          <a:p>
            <a:fld id="{F8E47D07-9D1E-4FE9-B31A-2F5863681021}" type="slidenum">
              <a:rPr lang="en-GB" smtClean="0"/>
              <a:pPr/>
              <a:t>31</a:t>
            </a:fld>
            <a:endParaRPr lang="en-GB"/>
          </a:p>
        </p:txBody>
      </p:sp>
      <p:sp>
        <p:nvSpPr>
          <p:cNvPr id="5" name="Title 20">
            <a:extLst>
              <a:ext uri="{FF2B5EF4-FFF2-40B4-BE49-F238E27FC236}">
                <a16:creationId xmlns:a16="http://schemas.microsoft.com/office/drawing/2014/main" id="{50DD379D-3F98-A975-FD5A-DD932CEAB783}"/>
              </a:ext>
            </a:extLst>
          </p:cNvPr>
          <p:cNvSpPr txBox="1">
            <a:spLocks/>
          </p:cNvSpPr>
          <p:nvPr/>
        </p:nvSpPr>
        <p:spPr>
          <a:xfrm>
            <a:off x="203994" y="232749"/>
            <a:ext cx="13014295" cy="1121196"/>
          </a:xfrm>
          <a:prstGeom prst="rect">
            <a:avLst/>
          </a:prstGeom>
        </p:spPr>
        <p:txBody>
          <a:bodyPr/>
          <a:lstStyle>
            <a:defPPr>
              <a:defRPr lang="en-US"/>
            </a:defPPr>
            <a:lvl1pPr>
              <a:lnSpc>
                <a:spcPct val="100000"/>
              </a:lnSpc>
              <a:spcBef>
                <a:spcPct val="0"/>
              </a:spcBef>
              <a:buNone/>
              <a:defRPr sz="3600">
                <a:solidFill>
                  <a:schemeClr val="accent1"/>
                </a:solidFill>
                <a:latin typeface="+mj-lt"/>
                <a:ea typeface="+mj-ea"/>
                <a:cs typeface="+mj-cs"/>
              </a:defRPr>
            </a:lvl1pPr>
          </a:lstStyle>
          <a:p>
            <a:r>
              <a:rPr lang="en-GB" sz="3200"/>
              <a:t>Immune safety risks associated with PS-ASOs</a:t>
            </a:r>
          </a:p>
        </p:txBody>
      </p:sp>
      <p:cxnSp>
        <p:nvCxnSpPr>
          <p:cNvPr id="12" name="Straight Connector 11">
            <a:extLst>
              <a:ext uri="{FF2B5EF4-FFF2-40B4-BE49-F238E27FC236}">
                <a16:creationId xmlns:a16="http://schemas.microsoft.com/office/drawing/2014/main" id="{EF1632E5-0732-5458-9502-C8A81AC05DFD}"/>
              </a:ext>
            </a:extLst>
          </p:cNvPr>
          <p:cNvCxnSpPr>
            <a:cxnSpLocks/>
            <a:endCxn id="18" idx="1"/>
          </p:cNvCxnSpPr>
          <p:nvPr/>
        </p:nvCxnSpPr>
        <p:spPr>
          <a:xfrm flipV="1">
            <a:off x="7045740" y="2276130"/>
            <a:ext cx="1581472" cy="806433"/>
          </a:xfrm>
          <a:prstGeom prst="line">
            <a:avLst/>
          </a:prstGeom>
          <a:ln w="12700">
            <a:solidFill>
              <a:srgbClr val="00386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F615C-4E1D-D2C9-6A67-D9BC3559C86B}"/>
              </a:ext>
            </a:extLst>
          </p:cNvPr>
          <p:cNvCxnSpPr>
            <a:cxnSpLocks/>
          </p:cNvCxnSpPr>
          <p:nvPr/>
        </p:nvCxnSpPr>
        <p:spPr>
          <a:xfrm>
            <a:off x="7035800" y="3815186"/>
            <a:ext cx="1581472" cy="791730"/>
          </a:xfrm>
          <a:prstGeom prst="line">
            <a:avLst/>
          </a:prstGeom>
          <a:ln w="12700">
            <a:solidFill>
              <a:srgbClr val="003865"/>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AB7097B-FB16-F555-1437-DFC66F2DA2BE}"/>
              </a:ext>
            </a:extLst>
          </p:cNvPr>
          <p:cNvSpPr txBox="1"/>
          <p:nvPr/>
        </p:nvSpPr>
        <p:spPr>
          <a:xfrm>
            <a:off x="7893758" y="5094714"/>
            <a:ext cx="3914286" cy="738664"/>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tx2"/>
                </a:solidFill>
              </a:rPr>
              <a:t>The PS ASO backbone interacts and inhibits complement Factor H (CFH) , a negative regulator of alternative Pathway </a:t>
            </a:r>
            <a:r>
              <a:rPr lang="en-US" sz="1400" baseline="30000" dirty="0">
                <a:solidFill>
                  <a:schemeClr val="tx2"/>
                </a:solidFill>
              </a:rPr>
              <a:t>3,4,5</a:t>
            </a:r>
            <a:r>
              <a:rPr lang="en-US" sz="1400" dirty="0">
                <a:solidFill>
                  <a:schemeClr val="tx2"/>
                </a:solidFill>
              </a:rPr>
              <a:t>.</a:t>
            </a:r>
            <a:endParaRPr lang="en-GB" sz="1400" dirty="0">
              <a:solidFill>
                <a:schemeClr val="tx2"/>
              </a:solidFill>
            </a:endParaRPr>
          </a:p>
        </p:txBody>
      </p:sp>
      <p:sp>
        <p:nvSpPr>
          <p:cNvPr id="64" name="Rectangle: Rounded Corners 63">
            <a:extLst>
              <a:ext uri="{FF2B5EF4-FFF2-40B4-BE49-F238E27FC236}">
                <a16:creationId xmlns:a16="http://schemas.microsoft.com/office/drawing/2014/main" id="{47488DF0-4FAF-0692-69F4-8715DFAA8A58}"/>
              </a:ext>
            </a:extLst>
          </p:cNvPr>
          <p:cNvSpPr/>
          <p:nvPr/>
        </p:nvSpPr>
        <p:spPr>
          <a:xfrm>
            <a:off x="2108200" y="6080490"/>
            <a:ext cx="7975600"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90000"/>
              </a:lnSpc>
              <a:spcAft>
                <a:spcPts val="600"/>
              </a:spcAft>
            </a:pPr>
            <a:r>
              <a:rPr lang="en-GB" dirty="0">
                <a:solidFill>
                  <a:schemeClr val="bg1"/>
                </a:solidFill>
              </a:rPr>
              <a:t>Our aim: establishing in house </a:t>
            </a:r>
            <a:r>
              <a:rPr lang="en-GB" i="1" dirty="0">
                <a:solidFill>
                  <a:schemeClr val="bg1"/>
                </a:solidFill>
              </a:rPr>
              <a:t>in vitro </a:t>
            </a:r>
            <a:r>
              <a:rPr lang="en-GB" dirty="0">
                <a:solidFill>
                  <a:schemeClr val="bg1"/>
                </a:solidFill>
              </a:rPr>
              <a:t>models to identify ASOs with pro-inflammatory and complement activating property before GLP tox studies.</a:t>
            </a:r>
          </a:p>
        </p:txBody>
      </p:sp>
      <p:grpSp>
        <p:nvGrpSpPr>
          <p:cNvPr id="36" name="Group 35">
            <a:extLst>
              <a:ext uri="{FF2B5EF4-FFF2-40B4-BE49-F238E27FC236}">
                <a16:creationId xmlns:a16="http://schemas.microsoft.com/office/drawing/2014/main" id="{528B312D-B4D2-C744-0CD2-9E9DB43D069F}"/>
              </a:ext>
            </a:extLst>
          </p:cNvPr>
          <p:cNvGrpSpPr/>
          <p:nvPr/>
        </p:nvGrpSpPr>
        <p:grpSpPr>
          <a:xfrm>
            <a:off x="8141626" y="1793409"/>
            <a:ext cx="3315789" cy="3296228"/>
            <a:chOff x="8516775" y="1948758"/>
            <a:chExt cx="3315789" cy="3296228"/>
          </a:xfrm>
        </p:grpSpPr>
        <p:pic>
          <p:nvPicPr>
            <p:cNvPr id="10" name="Picture 9">
              <a:extLst>
                <a:ext uri="{FF2B5EF4-FFF2-40B4-BE49-F238E27FC236}">
                  <a16:creationId xmlns:a16="http://schemas.microsoft.com/office/drawing/2014/main" id="{90D326DB-39C7-2B6D-DBA4-05A1DDFBBA4A}"/>
                </a:ext>
              </a:extLst>
            </p:cNvPr>
            <p:cNvPicPr>
              <a:picLocks noChangeAspect="1"/>
            </p:cNvPicPr>
            <p:nvPr/>
          </p:nvPicPr>
          <p:blipFill>
            <a:blip r:embed="rId3"/>
            <a:stretch>
              <a:fillRect/>
            </a:stretch>
          </p:blipFill>
          <p:spPr>
            <a:xfrm>
              <a:off x="9355487" y="2002934"/>
              <a:ext cx="2293759" cy="3114400"/>
            </a:xfrm>
            <a:prstGeom prst="rect">
              <a:avLst/>
            </a:prstGeom>
          </p:spPr>
        </p:pic>
        <p:sp>
          <p:nvSpPr>
            <p:cNvPr id="18" name="Oval 17">
              <a:extLst>
                <a:ext uri="{FF2B5EF4-FFF2-40B4-BE49-F238E27FC236}">
                  <a16:creationId xmlns:a16="http://schemas.microsoft.com/office/drawing/2014/main" id="{FC2E38C0-9842-B301-441E-AFC1AC432B7E}"/>
                </a:ext>
              </a:extLst>
            </p:cNvPr>
            <p:cNvSpPr/>
            <p:nvPr/>
          </p:nvSpPr>
          <p:spPr>
            <a:xfrm>
              <a:off x="8516775" y="1948758"/>
              <a:ext cx="3315789" cy="3296228"/>
            </a:xfrm>
            <a:prstGeom prst="ellipse">
              <a:avLst/>
            </a:prstGeom>
            <a:noFill/>
            <a:ln w="28575">
              <a:solidFill>
                <a:srgbClr val="00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21" name="TextBox 20">
              <a:extLst>
                <a:ext uri="{FF2B5EF4-FFF2-40B4-BE49-F238E27FC236}">
                  <a16:creationId xmlns:a16="http://schemas.microsoft.com/office/drawing/2014/main" id="{62CB168A-A8CF-2688-2C3E-1066755CBEA0}"/>
                </a:ext>
              </a:extLst>
            </p:cNvPr>
            <p:cNvSpPr txBox="1"/>
            <p:nvPr/>
          </p:nvSpPr>
          <p:spPr>
            <a:xfrm>
              <a:off x="9112295" y="2777917"/>
              <a:ext cx="486383" cy="5201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35" name="TextBox 34">
              <a:extLst>
                <a:ext uri="{FF2B5EF4-FFF2-40B4-BE49-F238E27FC236}">
                  <a16:creationId xmlns:a16="http://schemas.microsoft.com/office/drawing/2014/main" id="{9D6855B4-CEFA-587E-57E7-375D6820B675}"/>
                </a:ext>
              </a:extLst>
            </p:cNvPr>
            <p:cNvSpPr txBox="1"/>
            <p:nvPr/>
          </p:nvSpPr>
          <p:spPr>
            <a:xfrm>
              <a:off x="9235613" y="3785821"/>
              <a:ext cx="486383" cy="360000"/>
            </a:xfrm>
            <a:prstGeom prst="rect">
              <a:avLst/>
            </a:prstGeom>
            <a:solidFill>
              <a:schemeClr val="bg1"/>
            </a:solidFill>
          </p:spPr>
          <p:txBody>
            <a:bodyPr wrap="square" rtlCol="0">
              <a:spAutoFit/>
            </a:bodyPr>
            <a:lstStyle/>
            <a:p>
              <a:pPr algn="l">
                <a:lnSpc>
                  <a:spcPct val="90000"/>
                </a:lnSpc>
                <a:spcAft>
                  <a:spcPts val="600"/>
                </a:spcAft>
              </a:pPr>
              <a:endParaRPr lang="en-GB" err="1"/>
            </a:p>
          </p:txBody>
        </p:sp>
      </p:grpSp>
      <p:sp>
        <p:nvSpPr>
          <p:cNvPr id="37" name="Rectangle: Rounded Corners 36">
            <a:extLst>
              <a:ext uri="{FF2B5EF4-FFF2-40B4-BE49-F238E27FC236}">
                <a16:creationId xmlns:a16="http://schemas.microsoft.com/office/drawing/2014/main" id="{C2950C82-5C94-5B5A-C331-058EDA0E4DA9}"/>
              </a:ext>
            </a:extLst>
          </p:cNvPr>
          <p:cNvSpPr/>
          <p:nvPr/>
        </p:nvSpPr>
        <p:spPr>
          <a:xfrm>
            <a:off x="1382768" y="1781766"/>
            <a:ext cx="2668219" cy="1168213"/>
          </a:xfrm>
          <a:prstGeom prst="round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GB" b="1" dirty="0">
                <a:solidFill>
                  <a:schemeClr val="bg1"/>
                </a:solidFill>
              </a:rPr>
              <a:t>Pro-inflammatory response </a:t>
            </a:r>
          </a:p>
          <a:p>
            <a:pPr algn="ctr" defTabSz="457200"/>
            <a:r>
              <a:rPr lang="en-GB" sz="1400" b="1" dirty="0">
                <a:solidFill>
                  <a:schemeClr val="bg1"/>
                </a:solidFill>
              </a:rPr>
              <a:t>(flu-like symptoms, injection site reactions)</a:t>
            </a:r>
          </a:p>
        </p:txBody>
      </p:sp>
      <p:sp>
        <p:nvSpPr>
          <p:cNvPr id="38" name="Rectangle: Rounded Corners 37">
            <a:extLst>
              <a:ext uri="{FF2B5EF4-FFF2-40B4-BE49-F238E27FC236}">
                <a16:creationId xmlns:a16="http://schemas.microsoft.com/office/drawing/2014/main" id="{A1CE0839-DC9E-EBCA-FE77-BE0CEB4E9932}"/>
              </a:ext>
            </a:extLst>
          </p:cNvPr>
          <p:cNvSpPr/>
          <p:nvPr/>
        </p:nvSpPr>
        <p:spPr>
          <a:xfrm>
            <a:off x="1372104" y="3015217"/>
            <a:ext cx="2678883" cy="862965"/>
          </a:xfrm>
          <a:prstGeom prst="roundRect">
            <a:avLst/>
          </a:prstGeom>
          <a:solidFill>
            <a:schemeClr val="tx2"/>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GB" b="1">
                <a:solidFill>
                  <a:schemeClr val="bg1"/>
                </a:solidFill>
              </a:rPr>
              <a:t>Complement activation (NHP specific)</a:t>
            </a:r>
          </a:p>
        </p:txBody>
      </p:sp>
      <p:sp>
        <p:nvSpPr>
          <p:cNvPr id="39" name="Rectangle: Rounded Corners 38">
            <a:extLst>
              <a:ext uri="{FF2B5EF4-FFF2-40B4-BE49-F238E27FC236}">
                <a16:creationId xmlns:a16="http://schemas.microsoft.com/office/drawing/2014/main" id="{112C0F44-07F8-D94C-9045-26C9EE7F9FEB}"/>
              </a:ext>
            </a:extLst>
          </p:cNvPr>
          <p:cNvSpPr/>
          <p:nvPr/>
        </p:nvSpPr>
        <p:spPr>
          <a:xfrm>
            <a:off x="1375024" y="3949901"/>
            <a:ext cx="2686628" cy="852297"/>
          </a:xfrm>
          <a:prstGeom prst="roundRect">
            <a:avLst/>
          </a:prstGeom>
          <a:solidFill>
            <a:schemeClr val="accent5">
              <a:lumMod val="50000"/>
            </a:schemeClr>
          </a:solidFill>
          <a:ln w="28575">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2000" b="1" dirty="0">
              <a:solidFill>
                <a:schemeClr val="bg1"/>
              </a:solidFill>
            </a:endParaRPr>
          </a:p>
          <a:p>
            <a:pPr algn="ctr" defTabSz="457200"/>
            <a:r>
              <a:rPr lang="en-GB" b="1" dirty="0">
                <a:solidFill>
                  <a:schemeClr val="bg1"/>
                </a:solidFill>
              </a:rPr>
              <a:t>Anti-drug Ab formation</a:t>
            </a:r>
          </a:p>
          <a:p>
            <a:pPr algn="ctr" defTabSz="457200"/>
            <a:endParaRPr lang="en-GB" b="1" dirty="0">
              <a:solidFill>
                <a:schemeClr val="bg1"/>
              </a:solidFill>
            </a:endParaRPr>
          </a:p>
        </p:txBody>
      </p:sp>
      <p:sp>
        <p:nvSpPr>
          <p:cNvPr id="40" name="Rectangle: Rounded Corners 39">
            <a:extLst>
              <a:ext uri="{FF2B5EF4-FFF2-40B4-BE49-F238E27FC236}">
                <a16:creationId xmlns:a16="http://schemas.microsoft.com/office/drawing/2014/main" id="{AE813187-0753-A17A-DB5F-C6A74D2C9E7E}"/>
              </a:ext>
            </a:extLst>
          </p:cNvPr>
          <p:cNvSpPr/>
          <p:nvPr/>
        </p:nvSpPr>
        <p:spPr>
          <a:xfrm>
            <a:off x="1375023" y="4877024"/>
            <a:ext cx="2686628" cy="852297"/>
          </a:xfrm>
          <a:prstGeom prst="roundRect">
            <a:avLst/>
          </a:prstGeom>
          <a:solidFill>
            <a:schemeClr val="accent6">
              <a:lumMod val="75000"/>
            </a:schemeClr>
          </a:solid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b="1">
                <a:solidFill>
                  <a:schemeClr val="bg1"/>
                </a:solidFill>
              </a:rPr>
              <a:t>Thrombocytopenia</a:t>
            </a:r>
          </a:p>
        </p:txBody>
      </p:sp>
      <p:sp>
        <p:nvSpPr>
          <p:cNvPr id="41" name="Rectangle: Rounded Corners 40">
            <a:extLst>
              <a:ext uri="{FF2B5EF4-FFF2-40B4-BE49-F238E27FC236}">
                <a16:creationId xmlns:a16="http://schemas.microsoft.com/office/drawing/2014/main" id="{FC7ADA01-99EB-0757-F55D-174743841295}"/>
              </a:ext>
            </a:extLst>
          </p:cNvPr>
          <p:cNvSpPr/>
          <p:nvPr/>
        </p:nvSpPr>
        <p:spPr>
          <a:xfrm>
            <a:off x="1382768" y="1350691"/>
            <a:ext cx="2681802" cy="343454"/>
          </a:xfrm>
          <a:prstGeom prst="roundRect">
            <a:avLst/>
          </a:prstGeom>
          <a:solidFill>
            <a:schemeClr val="accent1">
              <a:lumMod val="75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sz="1600" b="1">
                <a:solidFill>
                  <a:schemeClr val="bg1"/>
                </a:solidFill>
              </a:rPr>
              <a:t>Risks</a:t>
            </a:r>
          </a:p>
        </p:txBody>
      </p:sp>
      <p:sp>
        <p:nvSpPr>
          <p:cNvPr id="42" name="Rectangle: Rounded Corners 41">
            <a:extLst>
              <a:ext uri="{FF2B5EF4-FFF2-40B4-BE49-F238E27FC236}">
                <a16:creationId xmlns:a16="http://schemas.microsoft.com/office/drawing/2014/main" id="{491A2854-B70D-0B44-9408-E04E1709E1F5}"/>
              </a:ext>
            </a:extLst>
          </p:cNvPr>
          <p:cNvSpPr/>
          <p:nvPr/>
        </p:nvSpPr>
        <p:spPr>
          <a:xfrm>
            <a:off x="4172819" y="1347482"/>
            <a:ext cx="2959141" cy="354023"/>
          </a:xfrm>
          <a:prstGeom prst="roundRect">
            <a:avLst/>
          </a:prstGeom>
          <a:solidFill>
            <a:schemeClr val="accent1">
              <a:lumMod val="75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GB" sz="1600" b="1">
                <a:solidFill>
                  <a:schemeClr val="bg1"/>
                </a:solidFill>
              </a:rPr>
              <a:t>Proposed Mechanism</a:t>
            </a:r>
          </a:p>
        </p:txBody>
      </p:sp>
      <p:sp>
        <p:nvSpPr>
          <p:cNvPr id="43" name="Rectangle: Rounded Corners 42">
            <a:extLst>
              <a:ext uri="{FF2B5EF4-FFF2-40B4-BE49-F238E27FC236}">
                <a16:creationId xmlns:a16="http://schemas.microsoft.com/office/drawing/2014/main" id="{5CEE8E4D-4987-6C65-BB68-DF7BF6FA8271}"/>
              </a:ext>
            </a:extLst>
          </p:cNvPr>
          <p:cNvSpPr/>
          <p:nvPr/>
        </p:nvSpPr>
        <p:spPr>
          <a:xfrm>
            <a:off x="4168950" y="1783198"/>
            <a:ext cx="2963010" cy="1149561"/>
          </a:xfrm>
          <a:prstGeom prst="roundRect">
            <a:avLst/>
          </a:prstGeom>
          <a:solidFill>
            <a:schemeClr val="accent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l">
              <a:spcAft>
                <a:spcPts val="600"/>
              </a:spcAft>
            </a:pPr>
            <a:r>
              <a:rPr lang="en-GB" sz="1000" b="1" dirty="0"/>
              <a:t>Recognition by PRR (mainly via TLR9) leading to innate immune activation and immune cell infiltration </a:t>
            </a:r>
            <a:r>
              <a:rPr lang="en-GB" sz="1000" b="1" baseline="30000" dirty="0"/>
              <a:t>1,2</a:t>
            </a:r>
            <a:r>
              <a:rPr lang="en-GB" sz="1000" b="1" dirty="0"/>
              <a:t>.</a:t>
            </a:r>
          </a:p>
          <a:p>
            <a:pPr algn="l">
              <a:spcAft>
                <a:spcPts val="600"/>
              </a:spcAft>
            </a:pPr>
            <a:r>
              <a:rPr lang="en-GB" sz="1000" b="1" dirty="0"/>
              <a:t>Undefined mechanism for injection site reaction.</a:t>
            </a:r>
          </a:p>
        </p:txBody>
      </p:sp>
      <p:sp>
        <p:nvSpPr>
          <p:cNvPr id="44" name="Rectangle: Rounded Corners 43">
            <a:extLst>
              <a:ext uri="{FF2B5EF4-FFF2-40B4-BE49-F238E27FC236}">
                <a16:creationId xmlns:a16="http://schemas.microsoft.com/office/drawing/2014/main" id="{F36B10A2-34C7-FB6D-B6CB-906D7D154F1C}"/>
              </a:ext>
            </a:extLst>
          </p:cNvPr>
          <p:cNvSpPr/>
          <p:nvPr/>
        </p:nvSpPr>
        <p:spPr>
          <a:xfrm>
            <a:off x="4168950" y="3014452"/>
            <a:ext cx="2967984" cy="851351"/>
          </a:xfrm>
          <a:prstGeom prst="roundRect">
            <a:avLst/>
          </a:prstGeom>
          <a:solidFill>
            <a:srgbClr val="003865"/>
          </a:solidFill>
          <a:ln w="28575">
            <a:solidFill>
              <a:srgbClr val="003865"/>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r>
              <a:rPr lang="en-GB" sz="1000" b="1" dirty="0"/>
              <a:t>Inhibition of CFH (as negative regulator of complement alternative pathway) </a:t>
            </a:r>
            <a:r>
              <a:rPr lang="en-GB" sz="1000" b="1" baseline="30000" dirty="0"/>
              <a:t>3,4,5</a:t>
            </a:r>
            <a:r>
              <a:rPr lang="en-GB" sz="1000" b="1" dirty="0"/>
              <a:t>. </a:t>
            </a:r>
          </a:p>
        </p:txBody>
      </p:sp>
      <p:sp>
        <p:nvSpPr>
          <p:cNvPr id="45" name="Rectangle: Rounded Corners 44">
            <a:extLst>
              <a:ext uri="{FF2B5EF4-FFF2-40B4-BE49-F238E27FC236}">
                <a16:creationId xmlns:a16="http://schemas.microsoft.com/office/drawing/2014/main" id="{E3D9DCE6-F10B-2459-F330-48DE1FCD7D7C}"/>
              </a:ext>
            </a:extLst>
          </p:cNvPr>
          <p:cNvSpPr/>
          <p:nvPr/>
        </p:nvSpPr>
        <p:spPr>
          <a:xfrm>
            <a:off x="4176328" y="3938059"/>
            <a:ext cx="2967984" cy="864139"/>
          </a:xfrm>
          <a:prstGeom prst="roundRect">
            <a:avLst/>
          </a:prstGeom>
          <a:solidFill>
            <a:schemeClr val="accent5">
              <a:lumMod val="50000"/>
            </a:schemeClr>
          </a:solidFill>
          <a:ln w="28575">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2000" b="1" dirty="0">
              <a:solidFill>
                <a:schemeClr val="bg1"/>
              </a:solidFill>
            </a:endParaRPr>
          </a:p>
          <a:p>
            <a:pPr algn="ctr" defTabSz="457200"/>
            <a:r>
              <a:rPr lang="en-GB" sz="1000" b="1" dirty="0"/>
              <a:t>Not defined</a:t>
            </a:r>
          </a:p>
          <a:p>
            <a:pPr algn="ctr" defTabSz="457200"/>
            <a:r>
              <a:rPr lang="en-GB" sz="1000" b="1" dirty="0"/>
              <a:t>No safety risk identified from currently available data</a:t>
            </a:r>
          </a:p>
          <a:p>
            <a:pPr algn="ctr" defTabSz="457200"/>
            <a:endParaRPr lang="en-GB" sz="2000" b="1" dirty="0">
              <a:solidFill>
                <a:schemeClr val="bg1"/>
              </a:solidFill>
            </a:endParaRPr>
          </a:p>
        </p:txBody>
      </p:sp>
      <p:sp>
        <p:nvSpPr>
          <p:cNvPr id="46" name="Rectangle: Rounded Corners 45">
            <a:extLst>
              <a:ext uri="{FF2B5EF4-FFF2-40B4-BE49-F238E27FC236}">
                <a16:creationId xmlns:a16="http://schemas.microsoft.com/office/drawing/2014/main" id="{85E11EA7-6BDA-B518-0276-56C2A266E198}"/>
              </a:ext>
            </a:extLst>
          </p:cNvPr>
          <p:cNvSpPr/>
          <p:nvPr/>
        </p:nvSpPr>
        <p:spPr>
          <a:xfrm>
            <a:off x="4168950" y="4874148"/>
            <a:ext cx="2995584" cy="864139"/>
          </a:xfrm>
          <a:prstGeom prst="roundRect">
            <a:avLst/>
          </a:prstGeom>
          <a:solidFill>
            <a:schemeClr val="accent6">
              <a:lumMod val="75000"/>
            </a:schemeClr>
          </a:solidFill>
          <a:ln w="28575">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600" indent="-228600" algn="l">
              <a:spcAft>
                <a:spcPts val="600"/>
              </a:spcAft>
              <a:buFont typeface="Arial" panose="020B0604020202020204" pitchFamily="34" charset="0"/>
              <a:buChar char="•"/>
            </a:pPr>
            <a:r>
              <a:rPr lang="en-GB" sz="1000" b="1" dirty="0"/>
              <a:t>ASO nonspecific binding to GPVI and platelets aggregation </a:t>
            </a:r>
            <a:r>
              <a:rPr lang="en-GB" sz="1000" b="1" baseline="30000" dirty="0"/>
              <a:t>6,7</a:t>
            </a:r>
            <a:r>
              <a:rPr lang="en-GB" sz="1000" b="1" dirty="0"/>
              <a:t>.</a:t>
            </a:r>
          </a:p>
          <a:p>
            <a:pPr marL="228600" indent="-228600" algn="l">
              <a:spcAft>
                <a:spcPts val="600"/>
              </a:spcAft>
              <a:buFont typeface="Arial" panose="020B0604020202020204" pitchFamily="34" charset="0"/>
              <a:buChar char="•"/>
            </a:pPr>
            <a:r>
              <a:rPr lang="en-GB" sz="1000" b="1" dirty="0"/>
              <a:t>Increased in total IgM, anti PLT IgM and/or antiPF4 IgM, in concert with monocyte activation leads to decreased peripheral PLTs </a:t>
            </a:r>
            <a:r>
              <a:rPr lang="en-GB" sz="1000" b="1" baseline="30000" dirty="0"/>
              <a:t>8</a:t>
            </a:r>
            <a:r>
              <a:rPr lang="en-GB" sz="1000" b="1" dirty="0"/>
              <a:t>.</a:t>
            </a:r>
          </a:p>
        </p:txBody>
      </p:sp>
      <p:pic>
        <p:nvPicPr>
          <p:cNvPr id="47" name="Graphic 46" descr="Germ outline">
            <a:extLst>
              <a:ext uri="{FF2B5EF4-FFF2-40B4-BE49-F238E27FC236}">
                <a16:creationId xmlns:a16="http://schemas.microsoft.com/office/drawing/2014/main" id="{119CB8C9-2924-3776-7C42-844DE3208F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590" y="3128145"/>
            <a:ext cx="639094" cy="639094"/>
          </a:xfrm>
          <a:prstGeom prst="rect">
            <a:avLst/>
          </a:prstGeom>
        </p:spPr>
      </p:pic>
      <p:pic>
        <p:nvPicPr>
          <p:cNvPr id="48" name="Graphic 47">
            <a:extLst>
              <a:ext uri="{FF2B5EF4-FFF2-40B4-BE49-F238E27FC236}">
                <a16:creationId xmlns:a16="http://schemas.microsoft.com/office/drawing/2014/main" id="{AF77825B-486F-8474-1A83-FC2984DAC0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049" y="4927450"/>
            <a:ext cx="790429" cy="790429"/>
          </a:xfrm>
          <a:prstGeom prst="rect">
            <a:avLst/>
          </a:prstGeom>
        </p:spPr>
      </p:pic>
      <p:grpSp>
        <p:nvGrpSpPr>
          <p:cNvPr id="49" name="Group 48">
            <a:extLst>
              <a:ext uri="{FF2B5EF4-FFF2-40B4-BE49-F238E27FC236}">
                <a16:creationId xmlns:a16="http://schemas.microsoft.com/office/drawing/2014/main" id="{A2E1C5C0-484A-CB25-D7B1-3931F9DD4467}"/>
              </a:ext>
            </a:extLst>
          </p:cNvPr>
          <p:cNvGrpSpPr/>
          <p:nvPr/>
        </p:nvGrpSpPr>
        <p:grpSpPr>
          <a:xfrm>
            <a:off x="734585" y="4193828"/>
            <a:ext cx="419500" cy="474477"/>
            <a:chOff x="-1204373" y="2230839"/>
            <a:chExt cx="339509" cy="441595"/>
          </a:xfrm>
        </p:grpSpPr>
        <p:grpSp>
          <p:nvGrpSpPr>
            <p:cNvPr id="50" name="Group 49">
              <a:extLst>
                <a:ext uri="{FF2B5EF4-FFF2-40B4-BE49-F238E27FC236}">
                  <a16:creationId xmlns:a16="http://schemas.microsoft.com/office/drawing/2014/main" id="{225C6044-6935-7E7B-DE0B-0F62F77DB8BB}"/>
                </a:ext>
              </a:extLst>
            </p:cNvPr>
            <p:cNvGrpSpPr/>
            <p:nvPr/>
          </p:nvGrpSpPr>
          <p:grpSpPr>
            <a:xfrm>
              <a:off x="-1155667" y="2247085"/>
              <a:ext cx="238582" cy="425349"/>
              <a:chOff x="6605620" y="1639162"/>
              <a:chExt cx="238582" cy="319038"/>
            </a:xfrm>
          </p:grpSpPr>
          <p:cxnSp>
            <p:nvCxnSpPr>
              <p:cNvPr id="53" name="Straight Connector 52">
                <a:extLst>
                  <a:ext uri="{FF2B5EF4-FFF2-40B4-BE49-F238E27FC236}">
                    <a16:creationId xmlns:a16="http://schemas.microsoft.com/office/drawing/2014/main" id="{1F9EBBA2-551E-B180-96F1-B6A4812D9B21}"/>
                  </a:ext>
                </a:extLst>
              </p:cNvPr>
              <p:cNvCxnSpPr/>
              <p:nvPr/>
            </p:nvCxnSpPr>
            <p:spPr>
              <a:xfrm>
                <a:off x="6781612" y="1762256"/>
                <a:ext cx="0" cy="195943"/>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644A68B-D2E8-C431-ED12-9F777F173EDD}"/>
                  </a:ext>
                </a:extLst>
              </p:cNvPr>
              <p:cNvCxnSpPr/>
              <p:nvPr/>
            </p:nvCxnSpPr>
            <p:spPr>
              <a:xfrm>
                <a:off x="6703591" y="1762257"/>
                <a:ext cx="0" cy="195943"/>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8910DD87-EFC4-A41F-AA6B-3E76E45E4A48}"/>
                  </a:ext>
                </a:extLst>
              </p:cNvPr>
              <p:cNvCxnSpPr>
                <a:cxnSpLocks/>
              </p:cNvCxnSpPr>
              <p:nvPr/>
            </p:nvCxnSpPr>
            <p:spPr>
              <a:xfrm>
                <a:off x="6605620" y="1639162"/>
                <a:ext cx="97971" cy="12010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D27363D-0822-DEFD-094E-36EE33C6F9B8}"/>
                  </a:ext>
                </a:extLst>
              </p:cNvPr>
              <p:cNvCxnSpPr>
                <a:cxnSpLocks/>
              </p:cNvCxnSpPr>
              <p:nvPr/>
            </p:nvCxnSpPr>
            <p:spPr>
              <a:xfrm flipH="1">
                <a:off x="6759838" y="1639162"/>
                <a:ext cx="84364" cy="124918"/>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1" name="Straight Connector 50">
              <a:extLst>
                <a:ext uri="{FF2B5EF4-FFF2-40B4-BE49-F238E27FC236}">
                  <a16:creationId xmlns:a16="http://schemas.microsoft.com/office/drawing/2014/main" id="{F8D72237-BD6B-01C8-36B6-FE4B2213FD98}"/>
                </a:ext>
              </a:extLst>
            </p:cNvPr>
            <p:cNvCxnSpPr>
              <a:cxnSpLocks/>
            </p:cNvCxnSpPr>
            <p:nvPr/>
          </p:nvCxnSpPr>
          <p:spPr>
            <a:xfrm>
              <a:off x="-1204373" y="2252862"/>
              <a:ext cx="100528" cy="123339"/>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C63441F-1E21-400A-4368-310BB6101F0C}"/>
                </a:ext>
              </a:extLst>
            </p:cNvPr>
            <p:cNvCxnSpPr>
              <a:cxnSpLocks/>
            </p:cNvCxnSpPr>
            <p:nvPr/>
          </p:nvCxnSpPr>
          <p:spPr>
            <a:xfrm flipH="1">
              <a:off x="-969113" y="2230839"/>
              <a:ext cx="104249" cy="166544"/>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57" name="Picture 56">
            <a:extLst>
              <a:ext uri="{FF2B5EF4-FFF2-40B4-BE49-F238E27FC236}">
                <a16:creationId xmlns:a16="http://schemas.microsoft.com/office/drawing/2014/main" id="{455AD346-9607-E6D5-8D92-833917678033}"/>
              </a:ext>
            </a:extLst>
          </p:cNvPr>
          <p:cNvPicPr>
            <a:picLocks noChangeAspect="1"/>
          </p:cNvPicPr>
          <p:nvPr/>
        </p:nvPicPr>
        <p:blipFill>
          <a:blip r:embed="rId8"/>
          <a:stretch>
            <a:fillRect/>
          </a:stretch>
        </p:blipFill>
        <p:spPr>
          <a:xfrm>
            <a:off x="609594" y="2081856"/>
            <a:ext cx="655211" cy="639611"/>
          </a:xfrm>
          <a:prstGeom prst="rect">
            <a:avLst/>
          </a:prstGeom>
        </p:spPr>
      </p:pic>
      <p:sp>
        <p:nvSpPr>
          <p:cNvPr id="58" name="Oval 57">
            <a:extLst>
              <a:ext uri="{FF2B5EF4-FFF2-40B4-BE49-F238E27FC236}">
                <a16:creationId xmlns:a16="http://schemas.microsoft.com/office/drawing/2014/main" id="{85DB2EA5-E165-BF08-41A1-BF7459A1CCEF}"/>
              </a:ext>
            </a:extLst>
          </p:cNvPr>
          <p:cNvSpPr/>
          <p:nvPr/>
        </p:nvSpPr>
        <p:spPr>
          <a:xfrm>
            <a:off x="553048" y="2036901"/>
            <a:ext cx="774000" cy="774593"/>
          </a:xfrm>
          <a:prstGeom prst="ellipse">
            <a:avLst/>
          </a:prstGeom>
          <a:noFill/>
          <a:ln w="28575">
            <a:solidFill>
              <a:srgbClr val="830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59" name="Oval 58">
            <a:extLst>
              <a:ext uri="{FF2B5EF4-FFF2-40B4-BE49-F238E27FC236}">
                <a16:creationId xmlns:a16="http://schemas.microsoft.com/office/drawing/2014/main" id="{DD1B6B92-11B7-5067-CC3C-2A6D9811BFD9}"/>
              </a:ext>
            </a:extLst>
          </p:cNvPr>
          <p:cNvSpPr/>
          <p:nvPr/>
        </p:nvSpPr>
        <p:spPr>
          <a:xfrm>
            <a:off x="549337" y="3064621"/>
            <a:ext cx="774000" cy="774593"/>
          </a:xfrm>
          <a:prstGeom prst="ellipse">
            <a:avLst/>
          </a:prstGeom>
          <a:noFill/>
          <a:ln w="28575">
            <a:solidFill>
              <a:srgbClr val="003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0" name="Oval 59">
            <a:extLst>
              <a:ext uri="{FF2B5EF4-FFF2-40B4-BE49-F238E27FC236}">
                <a16:creationId xmlns:a16="http://schemas.microsoft.com/office/drawing/2014/main" id="{0B90C58F-4491-0757-2169-C03558852045}"/>
              </a:ext>
            </a:extLst>
          </p:cNvPr>
          <p:cNvSpPr/>
          <p:nvPr/>
        </p:nvSpPr>
        <p:spPr>
          <a:xfrm>
            <a:off x="541137" y="4010069"/>
            <a:ext cx="774000" cy="774593"/>
          </a:xfrm>
          <a:prstGeom prst="ellipse">
            <a:avLst/>
          </a:prstGeom>
          <a:noFill/>
          <a:ln w="28575">
            <a:solidFill>
              <a:srgbClr val="626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61" name="Oval 60">
            <a:extLst>
              <a:ext uri="{FF2B5EF4-FFF2-40B4-BE49-F238E27FC236}">
                <a16:creationId xmlns:a16="http://schemas.microsoft.com/office/drawing/2014/main" id="{C4CF02C8-4B88-78C6-6FE2-E9F188A23EE0}"/>
              </a:ext>
            </a:extLst>
          </p:cNvPr>
          <p:cNvSpPr/>
          <p:nvPr/>
        </p:nvSpPr>
        <p:spPr>
          <a:xfrm>
            <a:off x="547531" y="4942729"/>
            <a:ext cx="774000" cy="774593"/>
          </a:xfrm>
          <a:prstGeom prst="ellipse">
            <a:avLst/>
          </a:prstGeom>
          <a:noFill/>
          <a:ln w="28575">
            <a:solidFill>
              <a:srgbClr val="2B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Tree>
    <p:extLst>
      <p:ext uri="{BB962C8B-B14F-4D97-AF65-F5344CB8AC3E}">
        <p14:creationId xmlns:p14="http://schemas.microsoft.com/office/powerpoint/2010/main" val="397860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E145-76DA-37EE-4D62-15A9971B20DF}"/>
              </a:ext>
            </a:extLst>
          </p:cNvPr>
          <p:cNvSpPr>
            <a:spLocks noGrp="1"/>
          </p:cNvSpPr>
          <p:nvPr>
            <p:ph type="title"/>
          </p:nvPr>
        </p:nvSpPr>
        <p:spPr/>
        <p:txBody>
          <a:bodyPr>
            <a:normAutofit/>
          </a:bodyPr>
          <a:lstStyle/>
          <a:p>
            <a:r>
              <a:rPr lang="en-GB" dirty="0"/>
              <a:t>Factors to consider for </a:t>
            </a:r>
            <a:r>
              <a:rPr lang="en-GB" i="1" dirty="0"/>
              <a:t>in vitro </a:t>
            </a:r>
            <a:r>
              <a:rPr lang="en-GB" dirty="0"/>
              <a:t>assay development for ASO screening</a:t>
            </a:r>
          </a:p>
        </p:txBody>
      </p:sp>
      <p:sp>
        <p:nvSpPr>
          <p:cNvPr id="3" name="Slide Number Placeholder 2">
            <a:extLst>
              <a:ext uri="{FF2B5EF4-FFF2-40B4-BE49-F238E27FC236}">
                <a16:creationId xmlns:a16="http://schemas.microsoft.com/office/drawing/2014/main" id="{8E8DCDAB-227C-8A15-738D-F3A802A0044C}"/>
              </a:ext>
            </a:extLst>
          </p:cNvPr>
          <p:cNvSpPr>
            <a:spLocks noGrp="1"/>
          </p:cNvSpPr>
          <p:nvPr>
            <p:ph type="sldNum" sz="quarter" idx="12"/>
          </p:nvPr>
        </p:nvSpPr>
        <p:spPr/>
        <p:txBody>
          <a:bodyPr/>
          <a:lstStyle/>
          <a:p>
            <a:fld id="{F8E47D07-9D1E-4FE9-B31A-2F5863681021}" type="slidenum">
              <a:rPr lang="en-GB" smtClean="0"/>
              <a:pPr/>
              <a:t>32</a:t>
            </a:fld>
            <a:endParaRPr lang="en-GB"/>
          </a:p>
        </p:txBody>
      </p:sp>
      <p:sp>
        <p:nvSpPr>
          <p:cNvPr id="5" name="Date Placeholder 4">
            <a:extLst>
              <a:ext uri="{FF2B5EF4-FFF2-40B4-BE49-F238E27FC236}">
                <a16:creationId xmlns:a16="http://schemas.microsoft.com/office/drawing/2014/main" id="{F1CBCA36-4CBE-C111-681B-14BCCE276F56}"/>
              </a:ext>
            </a:extLst>
          </p:cNvPr>
          <p:cNvSpPr>
            <a:spLocks noGrp="1"/>
          </p:cNvSpPr>
          <p:nvPr>
            <p:ph type="dt" sz="half" idx="10"/>
          </p:nvPr>
        </p:nvSpPr>
        <p:spPr>
          <a:xfrm>
            <a:off x="9858524" y="6456258"/>
            <a:ext cx="1279358" cy="309145"/>
          </a:xfrm>
        </p:spPr>
        <p:txBody>
          <a:bodyPr/>
          <a:lstStyle/>
          <a:p>
            <a:endParaRPr lang="en-GB"/>
          </a:p>
        </p:txBody>
      </p:sp>
      <p:sp>
        <p:nvSpPr>
          <p:cNvPr id="7" name="TextBox 6">
            <a:extLst>
              <a:ext uri="{FF2B5EF4-FFF2-40B4-BE49-F238E27FC236}">
                <a16:creationId xmlns:a16="http://schemas.microsoft.com/office/drawing/2014/main" id="{EA689E3D-666D-F33D-4533-415009F0037F}"/>
              </a:ext>
            </a:extLst>
          </p:cNvPr>
          <p:cNvSpPr txBox="1"/>
          <p:nvPr/>
        </p:nvSpPr>
        <p:spPr>
          <a:xfrm>
            <a:off x="411834" y="1533909"/>
            <a:ext cx="6525762" cy="3527119"/>
          </a:xfrm>
          <a:prstGeom prst="rect">
            <a:avLst/>
          </a:prstGeom>
          <a:noFill/>
        </p:spPr>
        <p:txBody>
          <a:bodyPr wrap="square" rtlCol="0">
            <a:spAutoFit/>
          </a:bodyPr>
          <a:lstStyle/>
          <a:p>
            <a:pPr marL="285750" indent="-285750" algn="l">
              <a:lnSpc>
                <a:spcPct val="90000"/>
              </a:lnSpc>
              <a:spcAft>
                <a:spcPts val="600"/>
              </a:spcAft>
              <a:buFont typeface="Wingdings" panose="05000000000000000000" pitchFamily="2" charset="2"/>
              <a:buChar char="Ø"/>
            </a:pPr>
            <a:r>
              <a:rPr lang="en-GB" b="1" dirty="0"/>
              <a:t>Right cell type </a:t>
            </a:r>
          </a:p>
          <a:p>
            <a:pPr marL="742950" lvl="1" indent="-285750">
              <a:lnSpc>
                <a:spcPct val="90000"/>
              </a:lnSpc>
              <a:spcAft>
                <a:spcPts val="600"/>
              </a:spcAft>
              <a:buFont typeface="Wingdings" panose="05000000000000000000" pitchFamily="2" charset="2"/>
              <a:buChar char="Ø"/>
            </a:pPr>
            <a:r>
              <a:rPr lang="en-GB" dirty="0"/>
              <a:t>Expression of right receptor </a:t>
            </a:r>
          </a:p>
          <a:p>
            <a:pPr marL="742950" lvl="1" indent="-285750">
              <a:lnSpc>
                <a:spcPct val="90000"/>
              </a:lnSpc>
              <a:spcAft>
                <a:spcPts val="600"/>
              </a:spcAft>
              <a:buFont typeface="Wingdings" panose="05000000000000000000" pitchFamily="2" charset="2"/>
              <a:buChar char="Ø"/>
            </a:pPr>
            <a:r>
              <a:rPr lang="en-GB" dirty="0"/>
              <a:t>Primary immune cells vs cell line (for a higher throughput)</a:t>
            </a:r>
          </a:p>
          <a:p>
            <a:pPr marL="285750" indent="-285750" algn="l">
              <a:lnSpc>
                <a:spcPct val="90000"/>
              </a:lnSpc>
              <a:spcAft>
                <a:spcPts val="600"/>
              </a:spcAft>
              <a:buFont typeface="Wingdings" panose="05000000000000000000" pitchFamily="2" charset="2"/>
              <a:buChar char="Ø"/>
            </a:pPr>
            <a:r>
              <a:rPr lang="en-GB" b="1" dirty="0"/>
              <a:t>Right cell density, right concentration and timepoint</a:t>
            </a:r>
          </a:p>
          <a:p>
            <a:pPr marL="285750" indent="-285750" algn="l">
              <a:lnSpc>
                <a:spcPct val="90000"/>
              </a:lnSpc>
              <a:spcAft>
                <a:spcPts val="600"/>
              </a:spcAft>
              <a:buFont typeface="Wingdings" panose="05000000000000000000" pitchFamily="2" charset="2"/>
              <a:buChar char="Ø"/>
            </a:pPr>
            <a:r>
              <a:rPr lang="en-GB" b="1" dirty="0"/>
              <a:t>Right readouts </a:t>
            </a:r>
          </a:p>
          <a:p>
            <a:pPr marL="742950" lvl="1" indent="-285750">
              <a:lnSpc>
                <a:spcPct val="90000"/>
              </a:lnSpc>
              <a:spcAft>
                <a:spcPts val="600"/>
              </a:spcAft>
              <a:buFont typeface="Wingdings" panose="05000000000000000000" pitchFamily="2" charset="2"/>
              <a:buChar char="Ø"/>
            </a:pPr>
            <a:r>
              <a:rPr lang="en-GB" dirty="0"/>
              <a:t>Cytokine </a:t>
            </a:r>
          </a:p>
          <a:p>
            <a:pPr marL="742950" lvl="1" indent="-285750">
              <a:lnSpc>
                <a:spcPct val="90000"/>
              </a:lnSpc>
              <a:spcAft>
                <a:spcPts val="600"/>
              </a:spcAft>
              <a:buFont typeface="Wingdings" panose="05000000000000000000" pitchFamily="2" charset="2"/>
              <a:buChar char="Ø"/>
            </a:pPr>
            <a:r>
              <a:rPr lang="en-GB" dirty="0"/>
              <a:t>Gene transcript</a:t>
            </a:r>
          </a:p>
          <a:p>
            <a:pPr marL="742950" lvl="1" indent="-285750">
              <a:lnSpc>
                <a:spcPct val="90000"/>
              </a:lnSpc>
              <a:spcAft>
                <a:spcPts val="600"/>
              </a:spcAft>
              <a:buFont typeface="Wingdings" panose="05000000000000000000" pitchFamily="2" charset="2"/>
              <a:buChar char="Ø"/>
            </a:pPr>
            <a:r>
              <a:rPr lang="en-GB" dirty="0"/>
              <a:t>Reporters</a:t>
            </a:r>
          </a:p>
          <a:p>
            <a:pPr marL="285750" indent="-285750" algn="l">
              <a:lnSpc>
                <a:spcPct val="90000"/>
              </a:lnSpc>
              <a:spcAft>
                <a:spcPts val="600"/>
              </a:spcAft>
              <a:buFont typeface="Wingdings" panose="05000000000000000000" pitchFamily="2" charset="2"/>
              <a:buChar char="Ø"/>
            </a:pPr>
            <a:r>
              <a:rPr lang="en-GB" b="1" dirty="0"/>
              <a:t>Right tool molecules for measuring the right inflammatory manifestation</a:t>
            </a:r>
          </a:p>
          <a:p>
            <a:pPr marL="742950" lvl="1" indent="-285750">
              <a:lnSpc>
                <a:spcPct val="90000"/>
              </a:lnSpc>
              <a:spcAft>
                <a:spcPts val="600"/>
              </a:spcAft>
              <a:buFont typeface="Wingdings" panose="05000000000000000000" pitchFamily="2" charset="2"/>
              <a:buChar char="Ø"/>
            </a:pPr>
            <a:r>
              <a:rPr lang="en-GB" dirty="0"/>
              <a:t>Pro-inflammatory response vs complement activation</a:t>
            </a:r>
          </a:p>
        </p:txBody>
      </p:sp>
      <p:graphicFrame>
        <p:nvGraphicFramePr>
          <p:cNvPr id="8" name="Table 7">
            <a:extLst>
              <a:ext uri="{FF2B5EF4-FFF2-40B4-BE49-F238E27FC236}">
                <a16:creationId xmlns:a16="http://schemas.microsoft.com/office/drawing/2014/main" id="{3354EEF8-988A-674D-A38C-D1390CC3DC9C}"/>
              </a:ext>
            </a:extLst>
          </p:cNvPr>
          <p:cNvGraphicFramePr>
            <a:graphicFrameLocks noGrp="1"/>
          </p:cNvGraphicFramePr>
          <p:nvPr/>
        </p:nvGraphicFramePr>
        <p:xfrm>
          <a:off x="6658456" y="1062326"/>
          <a:ext cx="5146954" cy="3820160"/>
        </p:xfrm>
        <a:graphic>
          <a:graphicData uri="http://schemas.openxmlformats.org/drawingml/2006/table">
            <a:tbl>
              <a:tblPr firstRow="1" bandRow="1">
                <a:tableStyleId>{073A0DAA-6AF3-43AB-8588-CEC1D06C72B9}</a:tableStyleId>
              </a:tblPr>
              <a:tblGrid>
                <a:gridCol w="2678354">
                  <a:extLst>
                    <a:ext uri="{9D8B030D-6E8A-4147-A177-3AD203B41FA5}">
                      <a16:colId xmlns:a16="http://schemas.microsoft.com/office/drawing/2014/main" val="1134852604"/>
                    </a:ext>
                  </a:extLst>
                </a:gridCol>
                <a:gridCol w="2468600">
                  <a:extLst>
                    <a:ext uri="{9D8B030D-6E8A-4147-A177-3AD203B41FA5}">
                      <a16:colId xmlns:a16="http://schemas.microsoft.com/office/drawing/2014/main" val="2943600311"/>
                    </a:ext>
                  </a:extLst>
                </a:gridCol>
              </a:tblGrid>
              <a:tr h="227504">
                <a:tc>
                  <a:txBody>
                    <a:bodyPr/>
                    <a:lstStyle/>
                    <a:p>
                      <a:r>
                        <a:rPr lang="en-GB" sz="1200" dirty="0"/>
                        <a:t>Tool  Molecules used for measuring pro- inflammatory response</a:t>
                      </a:r>
                    </a:p>
                  </a:txBody>
                  <a:tcPr>
                    <a:solidFill>
                      <a:schemeClr val="tx2">
                        <a:lumMod val="90000"/>
                        <a:lumOff val="10000"/>
                      </a:schemeClr>
                    </a:solidFill>
                  </a:tcPr>
                </a:tc>
                <a:tc>
                  <a:txBody>
                    <a:bodyPr/>
                    <a:lstStyle/>
                    <a:p>
                      <a:r>
                        <a:rPr lang="en-GB" sz="1200" dirty="0"/>
                        <a:t>Reference</a:t>
                      </a:r>
                    </a:p>
                  </a:txBody>
                  <a:tcPr>
                    <a:solidFill>
                      <a:schemeClr val="tx2">
                        <a:lumMod val="90000"/>
                        <a:lumOff val="10000"/>
                      </a:schemeClr>
                    </a:solidFill>
                  </a:tcPr>
                </a:tc>
                <a:extLst>
                  <a:ext uri="{0D108BD9-81ED-4DB2-BD59-A6C34878D82A}">
                    <a16:rowId xmlns:a16="http://schemas.microsoft.com/office/drawing/2014/main" val="1054920508"/>
                  </a:ext>
                </a:extLst>
              </a:tr>
              <a:tr h="370840">
                <a:tc>
                  <a:txBody>
                    <a:bodyPr/>
                    <a:lstStyle/>
                    <a:p>
                      <a:pPr algn="ctr" fontAlgn="b"/>
                      <a:r>
                        <a:rPr lang="en-GB" sz="1200" b="0" i="0" u="none" strike="noStrike" dirty="0">
                          <a:solidFill>
                            <a:schemeClr val="tx1">
                              <a:lumMod val="50000"/>
                            </a:schemeClr>
                          </a:solidFill>
                          <a:effectLst/>
                          <a:latin typeface="+mn-lt"/>
                        </a:rPr>
                        <a:t>ION-518477-MOE</a:t>
                      </a:r>
                    </a:p>
                  </a:txBody>
                  <a:tcPr marL="4763" marR="4763" marT="4763" marB="0" anchor="ctr"/>
                </a:tc>
                <a:tc>
                  <a:txBody>
                    <a:bodyPr/>
                    <a:lstStyle/>
                    <a:p>
                      <a:r>
                        <a:rPr lang="en-GB" sz="1200" b="0" i="0" u="none" strike="noStrike" kern="1200" dirty="0">
                          <a:solidFill>
                            <a:srgbClr val="000000"/>
                          </a:solidFill>
                          <a:effectLst/>
                          <a:latin typeface="+mn-lt"/>
                          <a:ea typeface="+mn-ea"/>
                          <a:cs typeface="+mn-cs"/>
                        </a:rPr>
                        <a:t>Paz S., et al. 2017, Nucleic Acid </a:t>
                      </a:r>
                      <a:r>
                        <a:rPr lang="en-GB" sz="1200" b="0" i="0" u="none" strike="noStrike" kern="1200" dirty="0" err="1">
                          <a:solidFill>
                            <a:srgbClr val="000000"/>
                          </a:solidFill>
                          <a:effectLst/>
                          <a:latin typeface="+mn-lt"/>
                          <a:ea typeface="+mn-ea"/>
                          <a:cs typeface="+mn-cs"/>
                        </a:rPr>
                        <a:t>Ther</a:t>
                      </a:r>
                      <a:r>
                        <a:rPr lang="en-GB" sz="1200" b="0" i="0" u="none" strike="noStrike" kern="1200" dirty="0">
                          <a:solidFill>
                            <a:srgbClr val="000000"/>
                          </a:solidFill>
                          <a:effectLst/>
                          <a:latin typeface="+mn-lt"/>
                          <a:ea typeface="+mn-ea"/>
                          <a:cs typeface="+mn-cs"/>
                        </a:rPr>
                        <a:t> </a:t>
                      </a:r>
                    </a:p>
                  </a:txBody>
                  <a:tcPr/>
                </a:tc>
                <a:extLst>
                  <a:ext uri="{0D108BD9-81ED-4DB2-BD59-A6C34878D82A}">
                    <a16:rowId xmlns:a16="http://schemas.microsoft.com/office/drawing/2014/main" val="58188931"/>
                  </a:ext>
                </a:extLst>
              </a:tr>
              <a:tr h="370840">
                <a:tc>
                  <a:txBody>
                    <a:bodyPr/>
                    <a:lstStyle/>
                    <a:p>
                      <a:pPr algn="ctr" fontAlgn="b"/>
                      <a:r>
                        <a:rPr lang="en-GB" sz="1200" b="0" i="0" u="none" strike="noStrike" kern="1200" dirty="0">
                          <a:solidFill>
                            <a:schemeClr val="tx1">
                              <a:lumMod val="50000"/>
                            </a:schemeClr>
                          </a:solidFill>
                          <a:effectLst/>
                          <a:latin typeface="+mn-lt"/>
                          <a:ea typeface="+mn-ea"/>
                          <a:cs typeface="+mn-cs"/>
                        </a:rPr>
                        <a:t>ISIS 353512</a:t>
                      </a:r>
                    </a:p>
                  </a:txBody>
                  <a:tcPr marL="4763" marR="4763" marT="4763" marB="0" anchor="ctr"/>
                </a:tc>
                <a:tc>
                  <a:txBody>
                    <a:bodyPr/>
                    <a:lstStyle/>
                    <a:p>
                      <a:r>
                        <a:rPr lang="en-GB" sz="1200" b="0" i="0" u="none" strike="noStrike" kern="1200" dirty="0">
                          <a:solidFill>
                            <a:srgbClr val="000000"/>
                          </a:solidFill>
                          <a:effectLst/>
                          <a:latin typeface="+mn-lt"/>
                          <a:ea typeface="+mn-ea"/>
                          <a:cs typeface="+mn-cs"/>
                        </a:rPr>
                        <a:t>Burel et al.2022. Nucleic Ac id </a:t>
                      </a:r>
                      <a:r>
                        <a:rPr lang="en-GB" sz="1200" b="0" i="0" u="none" strike="noStrike" kern="1200" dirty="0" err="1">
                          <a:solidFill>
                            <a:srgbClr val="000000"/>
                          </a:solidFill>
                          <a:effectLst/>
                          <a:latin typeface="+mn-lt"/>
                          <a:ea typeface="+mn-ea"/>
                          <a:cs typeface="+mn-cs"/>
                        </a:rPr>
                        <a:t>Ther</a:t>
                      </a:r>
                      <a:r>
                        <a:rPr lang="en-GB" sz="1200" b="0" i="0" u="none" strike="noStrike" kern="1200" dirty="0">
                          <a:solidFill>
                            <a:srgbClr val="000000"/>
                          </a:solidFill>
                          <a:effectLst/>
                          <a:latin typeface="+mn-lt"/>
                          <a:ea typeface="+mn-ea"/>
                          <a:cs typeface="+mn-cs"/>
                        </a:rPr>
                        <a:t> </a:t>
                      </a:r>
                    </a:p>
                  </a:txBody>
                  <a:tcPr/>
                </a:tc>
                <a:extLst>
                  <a:ext uri="{0D108BD9-81ED-4DB2-BD59-A6C34878D82A}">
                    <a16:rowId xmlns:a16="http://schemas.microsoft.com/office/drawing/2014/main" val="1736879323"/>
                  </a:ext>
                </a:extLst>
              </a:tr>
              <a:tr h="370840">
                <a:tc>
                  <a:txBody>
                    <a:bodyPr/>
                    <a:lstStyle/>
                    <a:p>
                      <a:pPr algn="ctr"/>
                      <a:r>
                        <a:rPr lang="en-GB" sz="1200" b="0" i="0" u="none" strike="noStrike" kern="1200" dirty="0" err="1">
                          <a:solidFill>
                            <a:schemeClr val="tx1">
                              <a:lumMod val="50000"/>
                            </a:schemeClr>
                          </a:solidFill>
                          <a:effectLst/>
                          <a:latin typeface="+mn-lt"/>
                          <a:ea typeface="+mn-ea"/>
                          <a:cs typeface="+mn-cs"/>
                        </a:rPr>
                        <a:t>Drisapersen</a:t>
                      </a:r>
                      <a:endParaRPr lang="en-GB" sz="1200" b="0" i="0" u="none" strike="noStrike" kern="1200" dirty="0">
                        <a:solidFill>
                          <a:schemeClr val="tx1">
                            <a:lumMod val="50000"/>
                          </a:schemeClr>
                        </a:solidFill>
                        <a:effectLst/>
                        <a:latin typeface="+mn-lt"/>
                        <a:ea typeface="+mn-ea"/>
                        <a:cs typeface="+mn-cs"/>
                      </a:endParaRPr>
                    </a:p>
                  </a:txBody>
                  <a:tcPr anchor="ctr"/>
                </a:tc>
                <a:tc>
                  <a:txBody>
                    <a:bodyPr/>
                    <a:lstStyle/>
                    <a:p>
                      <a:r>
                        <a:rPr lang="en-GB" sz="1200" b="0" i="0" u="none" strike="noStrike" kern="1200" dirty="0" err="1">
                          <a:solidFill>
                            <a:srgbClr val="000000"/>
                          </a:solidFill>
                          <a:effectLst/>
                          <a:latin typeface="+mn-lt"/>
                          <a:ea typeface="+mn-ea"/>
                          <a:cs typeface="+mn-cs"/>
                          <a:hlinkClick r:id="rId2">
                            <a:extLst>
                              <a:ext uri="{A12FA001-AC4F-418D-AE19-62706E023703}">
                                <ahyp:hlinkClr xmlns:ahyp="http://schemas.microsoft.com/office/drawing/2018/hyperlinkcolor" val="tx"/>
                              </a:ext>
                            </a:extLst>
                          </a:hlinkClick>
                        </a:rPr>
                        <a:t>Drisapersen</a:t>
                      </a:r>
                      <a:r>
                        <a:rPr lang="en-GB" sz="1200" b="0" i="0" u="none" strike="noStrike" kern="1200" dirty="0">
                          <a:solidFill>
                            <a:srgbClr val="000000"/>
                          </a:solidFill>
                          <a:effectLst/>
                          <a:latin typeface="+mn-lt"/>
                          <a:ea typeface="+mn-ea"/>
                          <a:cs typeface="+mn-cs"/>
                          <a:hlinkClick r:id="rId2">
                            <a:extLst>
                              <a:ext uri="{A12FA001-AC4F-418D-AE19-62706E023703}">
                                <ahyp:hlinkClr xmlns:ahyp="http://schemas.microsoft.com/office/drawing/2018/hyperlinkcolor" val="tx"/>
                              </a:ext>
                            </a:extLst>
                          </a:hlinkClick>
                        </a:rPr>
                        <a:t> safety, FDA doc</a:t>
                      </a:r>
                      <a:endParaRPr lang="en-GB" sz="12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1504189540"/>
                  </a:ext>
                </a:extLst>
              </a:tr>
              <a:tr h="370840">
                <a:tc>
                  <a:txBody>
                    <a:bodyPr/>
                    <a:lstStyle/>
                    <a:p>
                      <a:pPr marL="0" algn="ctr" defTabSz="914400" rtl="0" eaLnBrk="1" latinLnBrk="0" hangingPunct="1"/>
                      <a:r>
                        <a:rPr lang="en-GB" sz="1200" b="0" i="0" u="none" strike="noStrike" kern="1200" dirty="0" err="1">
                          <a:solidFill>
                            <a:schemeClr val="tx1">
                              <a:lumMod val="50000"/>
                            </a:schemeClr>
                          </a:solidFill>
                          <a:effectLst/>
                          <a:latin typeface="+mn-lt"/>
                          <a:ea typeface="+mn-ea"/>
                          <a:cs typeface="+mn-cs"/>
                        </a:rPr>
                        <a:t>Volanesorsen</a:t>
                      </a:r>
                      <a:endParaRPr lang="en-GB" sz="1200" b="0" i="0" u="none" strike="noStrike" kern="1200" dirty="0">
                        <a:solidFill>
                          <a:schemeClr val="tx1">
                            <a:lumMod val="50000"/>
                          </a:schemeClr>
                        </a:solidFill>
                        <a:effectLst/>
                        <a:latin typeface="+mn-lt"/>
                        <a:ea typeface="+mn-ea"/>
                        <a:cs typeface="+mn-cs"/>
                      </a:endParaRPr>
                    </a:p>
                  </a:txBody>
                  <a:tcPr anchor="ctr"/>
                </a:tc>
                <a:tc>
                  <a:txBody>
                    <a:bodyPr/>
                    <a:lstStyle/>
                    <a:p>
                      <a:r>
                        <a:rPr lang="en-GB" sz="1200" b="0" i="0" u="none" strike="noStrike" kern="1200" dirty="0">
                          <a:solidFill>
                            <a:srgbClr val="000000"/>
                          </a:solidFill>
                          <a:effectLst/>
                          <a:latin typeface="+mn-lt"/>
                          <a:ea typeface="+mn-ea"/>
                          <a:cs typeface="+mn-cs"/>
                        </a:rPr>
                        <a:t>  </a:t>
                      </a:r>
                      <a:r>
                        <a:rPr lang="en-GB" sz="1200" b="0" i="0" u="none" strike="noStrike" kern="1200" dirty="0">
                          <a:solidFill>
                            <a:srgbClr val="000000"/>
                          </a:solidFill>
                          <a:effectLst/>
                          <a:latin typeface="+mn-lt"/>
                          <a:ea typeface="+mn-ea"/>
                          <a:cs typeface="+mn-cs"/>
                          <a:hlinkClick r:id="rId3">
                            <a:extLst>
                              <a:ext uri="{A12FA001-AC4F-418D-AE19-62706E023703}">
                                <ahyp:hlinkClr xmlns:ahyp="http://schemas.microsoft.com/office/drawing/2018/hyperlinkcolor" val="tx"/>
                              </a:ext>
                            </a:extLst>
                          </a:hlinkClick>
                        </a:rPr>
                        <a:t>FDA doc</a:t>
                      </a:r>
                      <a:endParaRPr lang="en-GB" sz="12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630292080"/>
                  </a:ext>
                </a:extLst>
              </a:tr>
              <a:tr h="370840">
                <a:tc>
                  <a:txBody>
                    <a:bodyPr/>
                    <a:lstStyle/>
                    <a:p>
                      <a:pPr algn="ctr"/>
                      <a:r>
                        <a:rPr lang="en-GB" sz="1200" b="0" i="0" u="none" strike="noStrike" kern="1200" dirty="0">
                          <a:solidFill>
                            <a:schemeClr val="tx1">
                              <a:lumMod val="50000"/>
                            </a:schemeClr>
                          </a:solidFill>
                          <a:effectLst/>
                          <a:latin typeface="+mn-lt"/>
                          <a:ea typeface="+mn-ea"/>
                          <a:cs typeface="+mn-cs"/>
                        </a:rPr>
                        <a:t>LY2181308</a:t>
                      </a:r>
                    </a:p>
                  </a:txBody>
                  <a:tcPr anchor="ctr"/>
                </a:tc>
                <a:tc>
                  <a:txBody>
                    <a:bodyPr/>
                    <a:lstStyle/>
                    <a:p>
                      <a:r>
                        <a:rPr lang="en-GB" sz="1200" b="0" i="0" u="none" strike="noStrike" kern="1200" dirty="0" err="1">
                          <a:solidFill>
                            <a:srgbClr val="000000"/>
                          </a:solidFill>
                          <a:effectLst/>
                          <a:latin typeface="+mn-lt"/>
                          <a:ea typeface="+mn-ea"/>
                          <a:cs typeface="+mn-cs"/>
                        </a:rPr>
                        <a:t>Tanioka</a:t>
                      </a:r>
                      <a:r>
                        <a:rPr lang="en-GB" sz="1200" b="0" i="0" u="none" strike="noStrike" kern="1200" dirty="0">
                          <a:solidFill>
                            <a:srgbClr val="000000"/>
                          </a:solidFill>
                          <a:effectLst/>
                          <a:latin typeface="+mn-lt"/>
                          <a:ea typeface="+mn-ea"/>
                          <a:cs typeface="+mn-cs"/>
                        </a:rPr>
                        <a:t> et al. 2011, Clinical Trial</a:t>
                      </a:r>
                    </a:p>
                  </a:txBody>
                  <a:tcPr/>
                </a:tc>
                <a:extLst>
                  <a:ext uri="{0D108BD9-81ED-4DB2-BD59-A6C34878D82A}">
                    <a16:rowId xmlns:a16="http://schemas.microsoft.com/office/drawing/2014/main" val="3995290872"/>
                  </a:ext>
                </a:extLst>
              </a:tr>
              <a:tr h="370840">
                <a:tc>
                  <a:txBody>
                    <a:bodyPr/>
                    <a:lstStyle/>
                    <a:p>
                      <a:pPr algn="ctr"/>
                      <a:r>
                        <a:rPr lang="en-GB" sz="1200" dirty="0">
                          <a:solidFill>
                            <a:schemeClr val="tx1">
                              <a:lumMod val="50000"/>
                            </a:schemeClr>
                          </a:solidFill>
                          <a:latin typeface="+mn-lt"/>
                        </a:rPr>
                        <a:t>ION-421856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rgbClr val="000000"/>
                          </a:solidFill>
                          <a:effectLst/>
                          <a:latin typeface="+mn-lt"/>
                          <a:ea typeface="+mn-ea"/>
                          <a:cs typeface="+mn-cs"/>
                        </a:rPr>
                        <a:t>Paz S., et al. 2017, Nucleic Acid </a:t>
                      </a:r>
                      <a:r>
                        <a:rPr lang="en-GB" sz="1200" b="0" i="0" u="none" strike="noStrike" kern="1200" dirty="0" err="1">
                          <a:solidFill>
                            <a:srgbClr val="000000"/>
                          </a:solidFill>
                          <a:effectLst/>
                          <a:latin typeface="+mn-lt"/>
                          <a:ea typeface="+mn-ea"/>
                          <a:cs typeface="+mn-cs"/>
                        </a:rPr>
                        <a:t>Ther</a:t>
                      </a:r>
                      <a:r>
                        <a:rPr lang="en-GB" sz="1200" b="0" i="0" u="none" strike="noStrike" kern="1200" dirty="0">
                          <a:solidFill>
                            <a:srgbClr val="000000"/>
                          </a:solidFill>
                          <a:effectLst/>
                          <a:latin typeface="+mn-lt"/>
                          <a:ea typeface="+mn-ea"/>
                          <a:cs typeface="+mn-cs"/>
                        </a:rPr>
                        <a:t> </a:t>
                      </a:r>
                    </a:p>
                  </a:txBody>
                  <a:tcPr/>
                </a:tc>
                <a:extLst>
                  <a:ext uri="{0D108BD9-81ED-4DB2-BD59-A6C34878D82A}">
                    <a16:rowId xmlns:a16="http://schemas.microsoft.com/office/drawing/2014/main" val="1402651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err="1">
                          <a:solidFill>
                            <a:schemeClr val="tx1">
                              <a:lumMod val="50000"/>
                            </a:schemeClr>
                          </a:solidFill>
                          <a:latin typeface="+mn-lt"/>
                        </a:rPr>
                        <a:t>Inotersen</a:t>
                      </a:r>
                      <a:endParaRPr lang="en-GB" sz="1200" dirty="0">
                        <a:solidFill>
                          <a:schemeClr val="tx1">
                            <a:lumMod val="50000"/>
                          </a:schemeClr>
                        </a:solidFill>
                        <a:latin typeface="+mn-lt"/>
                      </a:endParaRPr>
                    </a:p>
                  </a:txBody>
                  <a:tcPr anchor="ctr"/>
                </a:tc>
                <a:tc>
                  <a:txBody>
                    <a:bodyPr/>
                    <a:lstStyle/>
                    <a:p>
                      <a:r>
                        <a:rPr lang="en-GB" sz="1200" b="0" i="0" u="none" strike="noStrike" kern="1200" dirty="0" err="1">
                          <a:solidFill>
                            <a:srgbClr val="000000"/>
                          </a:solidFill>
                          <a:effectLst/>
                          <a:latin typeface="+mn-lt"/>
                          <a:ea typeface="+mn-ea"/>
                          <a:cs typeface="+mn-cs"/>
                          <a:hlinkClick r:id="rId4">
                            <a:extLst>
                              <a:ext uri="{A12FA001-AC4F-418D-AE19-62706E023703}">
                                <ahyp:hlinkClr xmlns:ahyp="http://schemas.microsoft.com/office/drawing/2018/hyperlinkcolor" val="tx"/>
                              </a:ext>
                            </a:extLst>
                          </a:hlinkClick>
                        </a:rPr>
                        <a:t>Inotersen</a:t>
                      </a:r>
                      <a:r>
                        <a:rPr lang="en-GB" sz="1200" b="0" i="0" u="none" strike="noStrike" kern="1200" dirty="0">
                          <a:solidFill>
                            <a:srgbClr val="000000"/>
                          </a:solidFill>
                          <a:effectLst/>
                          <a:latin typeface="+mn-lt"/>
                          <a:ea typeface="+mn-ea"/>
                          <a:cs typeface="+mn-cs"/>
                          <a:hlinkClick r:id="rId4">
                            <a:extLst>
                              <a:ext uri="{A12FA001-AC4F-418D-AE19-62706E023703}">
                                <ahyp:hlinkClr xmlns:ahyp="http://schemas.microsoft.com/office/drawing/2018/hyperlinkcolor" val="tx"/>
                              </a:ext>
                            </a:extLst>
                          </a:hlinkClick>
                        </a:rPr>
                        <a:t> FDA doc</a:t>
                      </a:r>
                      <a:endParaRPr lang="en-GB" sz="12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25172258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chemeClr val="tx1">
                              <a:lumMod val="50000"/>
                            </a:schemeClr>
                          </a:solidFill>
                          <a:effectLst/>
                          <a:latin typeface="+mn-lt"/>
                        </a:rPr>
                        <a:t>ION-518477-LNA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rgbClr val="000000"/>
                          </a:solidFill>
                          <a:effectLst/>
                          <a:latin typeface="+mn-lt"/>
                          <a:ea typeface="+mn-ea"/>
                          <a:cs typeface="+mn-cs"/>
                        </a:rPr>
                        <a:t>LNA version of  ION-518477-MOE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800" b="0" i="0" u="none" strike="noStrike" kern="1200" dirty="0">
                          <a:solidFill>
                            <a:srgbClr val="000000"/>
                          </a:solidFill>
                          <a:effectLst/>
                          <a:latin typeface="+mn-lt"/>
                          <a:ea typeface="+mn-ea"/>
                          <a:cs typeface="+mn-cs"/>
                        </a:rPr>
                        <a:t>(Paz S., et al. 2017, Nucleic Acid </a:t>
                      </a:r>
                      <a:r>
                        <a:rPr lang="en-GB" sz="800" b="0" i="0" u="none" strike="noStrike" kern="1200" dirty="0" err="1">
                          <a:solidFill>
                            <a:srgbClr val="000000"/>
                          </a:solidFill>
                          <a:effectLst/>
                          <a:latin typeface="+mn-lt"/>
                          <a:ea typeface="+mn-ea"/>
                          <a:cs typeface="+mn-cs"/>
                        </a:rPr>
                        <a:t>Ther</a:t>
                      </a:r>
                      <a:r>
                        <a:rPr lang="en-GB" sz="800" b="0" i="0" u="none" strike="noStrike" kern="1200" dirty="0">
                          <a:solidFill>
                            <a:srgbClr val="000000"/>
                          </a:solidFill>
                          <a:effectLst/>
                          <a:latin typeface="+mn-lt"/>
                          <a:ea typeface="+mn-ea"/>
                          <a:cs typeface="+mn-cs"/>
                        </a:rPr>
                        <a:t> )</a:t>
                      </a:r>
                    </a:p>
                  </a:txBody>
                  <a:tcPr/>
                </a:tc>
                <a:extLst>
                  <a:ext uri="{0D108BD9-81ED-4DB2-BD59-A6C34878D82A}">
                    <a16:rowId xmlns:a16="http://schemas.microsoft.com/office/drawing/2014/main" val="37127153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chemeClr val="tx1">
                              <a:lumMod val="50000"/>
                            </a:schemeClr>
                          </a:solidFill>
                          <a:effectLst/>
                          <a:latin typeface="+mn-lt"/>
                        </a:rPr>
                        <a:t>ISIS369645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rgbClr val="000000"/>
                          </a:solidFill>
                          <a:effectLst/>
                          <a:latin typeface="+mn-lt"/>
                          <a:ea typeface="+mn-ea"/>
                          <a:cs typeface="+mn-cs"/>
                        </a:rPr>
                        <a:t>Fey et al. 2014, inhalation toxicology</a:t>
                      </a:r>
                    </a:p>
                  </a:txBody>
                  <a:tcPr/>
                </a:tc>
                <a:extLst>
                  <a:ext uri="{0D108BD9-81ED-4DB2-BD59-A6C34878D82A}">
                    <a16:rowId xmlns:a16="http://schemas.microsoft.com/office/drawing/2014/main" val="2717929978"/>
                  </a:ext>
                </a:extLst>
              </a:tr>
            </a:tbl>
          </a:graphicData>
        </a:graphic>
      </p:graphicFrame>
      <p:graphicFrame>
        <p:nvGraphicFramePr>
          <p:cNvPr id="9" name="Table 8">
            <a:extLst>
              <a:ext uri="{FF2B5EF4-FFF2-40B4-BE49-F238E27FC236}">
                <a16:creationId xmlns:a16="http://schemas.microsoft.com/office/drawing/2014/main" id="{5A5EEE96-0177-A999-ACD1-01CC7BDF97E8}"/>
              </a:ext>
            </a:extLst>
          </p:cNvPr>
          <p:cNvGraphicFramePr>
            <a:graphicFrameLocks noGrp="1"/>
          </p:cNvGraphicFramePr>
          <p:nvPr/>
        </p:nvGraphicFramePr>
        <p:xfrm>
          <a:off x="6658456" y="4966740"/>
          <a:ext cx="5146954" cy="1569720"/>
        </p:xfrm>
        <a:graphic>
          <a:graphicData uri="http://schemas.openxmlformats.org/drawingml/2006/table">
            <a:tbl>
              <a:tblPr firstRow="1" bandRow="1">
                <a:tableStyleId>{073A0DAA-6AF3-43AB-8588-CEC1D06C72B9}</a:tableStyleId>
              </a:tblPr>
              <a:tblGrid>
                <a:gridCol w="2678354">
                  <a:extLst>
                    <a:ext uri="{9D8B030D-6E8A-4147-A177-3AD203B41FA5}">
                      <a16:colId xmlns:a16="http://schemas.microsoft.com/office/drawing/2014/main" val="1134852604"/>
                    </a:ext>
                  </a:extLst>
                </a:gridCol>
                <a:gridCol w="2468600">
                  <a:extLst>
                    <a:ext uri="{9D8B030D-6E8A-4147-A177-3AD203B41FA5}">
                      <a16:colId xmlns:a16="http://schemas.microsoft.com/office/drawing/2014/main" val="2943600311"/>
                    </a:ext>
                  </a:extLst>
                </a:gridCol>
              </a:tblGrid>
              <a:tr h="227504">
                <a:tc>
                  <a:txBody>
                    <a:bodyPr/>
                    <a:lstStyle/>
                    <a:p>
                      <a:pPr marL="0" algn="l" defTabSz="914400" rtl="0" eaLnBrk="1" latinLnBrk="0" hangingPunct="1"/>
                      <a:r>
                        <a:rPr lang="en-GB" sz="1200" b="1" kern="1200" dirty="0">
                          <a:solidFill>
                            <a:schemeClr val="lt1"/>
                          </a:solidFill>
                          <a:latin typeface="+mn-lt"/>
                          <a:ea typeface="+mn-ea"/>
                          <a:cs typeface="+mn-cs"/>
                        </a:rPr>
                        <a:t>Tool  Molecules used for complement assay</a:t>
                      </a:r>
                    </a:p>
                  </a:txBody>
                  <a:tcPr>
                    <a:solidFill>
                      <a:schemeClr val="tx2">
                        <a:lumMod val="90000"/>
                        <a:lumOff val="10000"/>
                      </a:schemeClr>
                    </a:solidFill>
                  </a:tcPr>
                </a:tc>
                <a:tc>
                  <a:txBody>
                    <a:bodyPr/>
                    <a:lstStyle/>
                    <a:p>
                      <a:pPr marL="0" algn="l" defTabSz="914400" rtl="0" eaLnBrk="1" latinLnBrk="0" hangingPunct="1"/>
                      <a:r>
                        <a:rPr lang="en-GB" sz="1200" b="1" kern="1200" dirty="0">
                          <a:solidFill>
                            <a:schemeClr val="lt1"/>
                          </a:solidFill>
                          <a:latin typeface="+mn-lt"/>
                          <a:ea typeface="+mn-ea"/>
                          <a:cs typeface="+mn-cs"/>
                        </a:rPr>
                        <a:t>Reference</a:t>
                      </a:r>
                    </a:p>
                  </a:txBody>
                  <a:tcPr>
                    <a:solidFill>
                      <a:schemeClr val="tx2">
                        <a:lumMod val="90000"/>
                        <a:lumOff val="10000"/>
                      </a:schemeClr>
                    </a:solidFill>
                  </a:tcPr>
                </a:tc>
                <a:extLst>
                  <a:ext uri="{0D108BD9-81ED-4DB2-BD59-A6C34878D82A}">
                    <a16:rowId xmlns:a16="http://schemas.microsoft.com/office/drawing/2014/main" val="1054920508"/>
                  </a:ext>
                </a:extLst>
              </a:tr>
              <a:tr h="370840">
                <a:tc>
                  <a:txBody>
                    <a:bodyPr/>
                    <a:lstStyle/>
                    <a:p>
                      <a:pPr algn="ctr" fontAlgn="b"/>
                      <a:r>
                        <a:rPr lang="en-GB" sz="1200" b="0" i="0" u="none" strike="noStrike" dirty="0">
                          <a:solidFill>
                            <a:schemeClr val="tx1">
                              <a:lumMod val="50000"/>
                            </a:schemeClr>
                          </a:solidFill>
                          <a:effectLst/>
                          <a:latin typeface="+mn-lt"/>
                        </a:rPr>
                        <a:t>ISIS42615 </a:t>
                      </a:r>
                    </a:p>
                  </a:txBody>
                  <a:tcPr marL="4763" marR="4763" marT="4763" marB="0" anchor="ctr"/>
                </a:tc>
                <a:tc>
                  <a:txBody>
                    <a:bodyPr/>
                    <a:lstStyle/>
                    <a:p>
                      <a:r>
                        <a:rPr lang="en-GB" sz="1100" b="0" i="0" u="none" strike="noStrike" kern="1200" dirty="0">
                          <a:solidFill>
                            <a:srgbClr val="000000"/>
                          </a:solidFill>
                          <a:effectLst/>
                          <a:latin typeface="+mn-lt"/>
                          <a:ea typeface="+mn-ea"/>
                          <a:cs typeface="+mn-cs"/>
                        </a:rPr>
                        <a:t>Shen et al, 2014, J </a:t>
                      </a:r>
                      <a:r>
                        <a:rPr lang="en-GB" sz="1100" b="0" i="0" u="none" strike="noStrike" kern="1200" dirty="0" err="1">
                          <a:solidFill>
                            <a:srgbClr val="000000"/>
                          </a:solidFill>
                          <a:effectLst/>
                          <a:latin typeface="+mn-lt"/>
                          <a:ea typeface="+mn-ea"/>
                          <a:cs typeface="+mn-cs"/>
                        </a:rPr>
                        <a:t>Pharmacol</a:t>
                      </a:r>
                      <a:r>
                        <a:rPr lang="en-GB" sz="1100" b="0" i="0" u="none" strike="noStrike" kern="1200" dirty="0">
                          <a:solidFill>
                            <a:srgbClr val="000000"/>
                          </a:solidFill>
                          <a:effectLst/>
                          <a:latin typeface="+mn-lt"/>
                          <a:ea typeface="+mn-ea"/>
                          <a:cs typeface="+mn-cs"/>
                        </a:rPr>
                        <a:t> Exp </a:t>
                      </a:r>
                      <a:r>
                        <a:rPr lang="en-GB" sz="1100" b="0" i="0" u="none" strike="noStrike" kern="1200" dirty="0" err="1">
                          <a:solidFill>
                            <a:srgbClr val="000000"/>
                          </a:solidFill>
                          <a:effectLst/>
                          <a:latin typeface="+mn-lt"/>
                          <a:ea typeface="+mn-ea"/>
                          <a:cs typeface="+mn-cs"/>
                        </a:rPr>
                        <a:t>Ther</a:t>
                      </a:r>
                      <a:r>
                        <a:rPr lang="en-GB" sz="1100" b="0" i="0" u="none" strike="noStrike" kern="1200" dirty="0">
                          <a:solidFill>
                            <a:srgbClr val="000000"/>
                          </a:solidFill>
                          <a:effectLst/>
                          <a:latin typeface="+mn-lt"/>
                          <a:ea typeface="+mn-ea"/>
                          <a:cs typeface="+mn-cs"/>
                        </a:rPr>
                        <a:t>.</a:t>
                      </a:r>
                    </a:p>
                  </a:txBody>
                  <a:tcPr/>
                </a:tc>
                <a:extLst>
                  <a:ext uri="{0D108BD9-81ED-4DB2-BD59-A6C34878D82A}">
                    <a16:rowId xmlns:a16="http://schemas.microsoft.com/office/drawing/2014/main" val="58188931"/>
                  </a:ext>
                </a:extLst>
              </a:tr>
              <a:tr h="370840">
                <a:tc>
                  <a:txBody>
                    <a:bodyPr/>
                    <a:lstStyle/>
                    <a:p>
                      <a:pPr algn="ctr" fontAlgn="b"/>
                      <a:r>
                        <a:rPr lang="en-GB" sz="1200" b="0" i="0" u="none" strike="noStrike" kern="1200" dirty="0">
                          <a:solidFill>
                            <a:schemeClr val="tx1">
                              <a:lumMod val="50000"/>
                            </a:schemeClr>
                          </a:solidFill>
                          <a:effectLst/>
                          <a:latin typeface="+mn-lt"/>
                          <a:ea typeface="+mn-ea"/>
                          <a:cs typeface="+mn-cs"/>
                        </a:rPr>
                        <a:t>ISIS 183750 </a:t>
                      </a:r>
                    </a:p>
                  </a:txBody>
                  <a:tcPr marL="4763" marR="4763" marT="4763" marB="0" anchor="ctr"/>
                </a:tc>
                <a:tc>
                  <a:txBody>
                    <a:bodyPr/>
                    <a:lstStyle/>
                    <a:p>
                      <a:r>
                        <a:rPr lang="en-GB" sz="1100" b="0" i="0" u="none" strike="noStrike" kern="1200" dirty="0">
                          <a:solidFill>
                            <a:srgbClr val="000000"/>
                          </a:solidFill>
                          <a:effectLst/>
                          <a:latin typeface="+mn-lt"/>
                          <a:ea typeface="+mn-ea"/>
                          <a:cs typeface="+mn-cs"/>
                        </a:rPr>
                        <a:t>Shen et al, 2014, J </a:t>
                      </a:r>
                      <a:r>
                        <a:rPr lang="en-GB" sz="1100" b="0" i="0" u="none" strike="noStrike" kern="1200" dirty="0" err="1">
                          <a:solidFill>
                            <a:srgbClr val="000000"/>
                          </a:solidFill>
                          <a:effectLst/>
                          <a:latin typeface="+mn-lt"/>
                          <a:ea typeface="+mn-ea"/>
                          <a:cs typeface="+mn-cs"/>
                        </a:rPr>
                        <a:t>Pharmacol</a:t>
                      </a:r>
                      <a:r>
                        <a:rPr lang="en-GB" sz="1100" b="0" i="0" u="none" strike="noStrike" kern="1200" dirty="0">
                          <a:solidFill>
                            <a:srgbClr val="000000"/>
                          </a:solidFill>
                          <a:effectLst/>
                          <a:latin typeface="+mn-lt"/>
                          <a:ea typeface="+mn-ea"/>
                          <a:cs typeface="+mn-cs"/>
                        </a:rPr>
                        <a:t> Exp </a:t>
                      </a:r>
                      <a:r>
                        <a:rPr lang="en-GB" sz="1100" b="0" i="0" u="none" strike="noStrike" kern="1200" dirty="0" err="1">
                          <a:solidFill>
                            <a:srgbClr val="000000"/>
                          </a:solidFill>
                          <a:effectLst/>
                          <a:latin typeface="+mn-lt"/>
                          <a:ea typeface="+mn-ea"/>
                          <a:cs typeface="+mn-cs"/>
                        </a:rPr>
                        <a:t>Ther</a:t>
                      </a:r>
                      <a:endParaRPr lang="en-GB" sz="11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1736879323"/>
                  </a:ext>
                </a:extLst>
              </a:tr>
              <a:tr h="370840">
                <a:tc>
                  <a:txBody>
                    <a:bodyPr/>
                    <a:lstStyle/>
                    <a:p>
                      <a:pPr algn="ctr"/>
                      <a:r>
                        <a:rPr lang="en-GB" sz="1200" b="0" i="0" u="none" strike="noStrike" kern="1200" dirty="0" err="1">
                          <a:solidFill>
                            <a:schemeClr val="tx1">
                              <a:lumMod val="50000"/>
                            </a:schemeClr>
                          </a:solidFill>
                          <a:effectLst/>
                          <a:latin typeface="+mn-lt"/>
                          <a:ea typeface="+mn-ea"/>
                          <a:cs typeface="+mn-cs"/>
                        </a:rPr>
                        <a:t>Mipomersen</a:t>
                      </a:r>
                      <a:r>
                        <a:rPr lang="en-GB" sz="1200" b="0" i="0" u="none" strike="noStrike" kern="1200" dirty="0">
                          <a:solidFill>
                            <a:schemeClr val="tx1">
                              <a:lumMod val="50000"/>
                            </a:schemeClr>
                          </a:solidFill>
                          <a:effectLst/>
                          <a:latin typeface="+mn-lt"/>
                          <a:ea typeface="+mn-ea"/>
                          <a:cs typeface="+mn-cs"/>
                        </a:rPr>
                        <a:t> </a:t>
                      </a:r>
                    </a:p>
                  </a:txBody>
                  <a:tcPr anchor="ctr"/>
                </a:tc>
                <a:tc>
                  <a:txBody>
                    <a:bodyPr/>
                    <a:lstStyle/>
                    <a:p>
                      <a:r>
                        <a:rPr lang="en-GB" sz="1100" b="0" i="0" u="none" strike="noStrike" kern="1200" dirty="0">
                          <a:solidFill>
                            <a:srgbClr val="000000"/>
                          </a:solidFill>
                          <a:effectLst/>
                          <a:latin typeface="+mn-lt"/>
                          <a:ea typeface="+mn-ea"/>
                          <a:cs typeface="+mn-cs"/>
                          <a:hlinkClick r:id="rId5">
                            <a:extLst>
                              <a:ext uri="{A12FA001-AC4F-418D-AE19-62706E023703}">
                                <ahyp:hlinkClr xmlns:ahyp="http://schemas.microsoft.com/office/drawing/2018/hyperlinkcolor" val="tx"/>
                              </a:ext>
                            </a:extLst>
                          </a:hlinkClick>
                        </a:rPr>
                        <a:t>FDA doc.</a:t>
                      </a:r>
                      <a:endParaRPr lang="en-GB" sz="1100" b="0" i="0" u="none" strike="noStrike" kern="1200" dirty="0">
                        <a:solidFill>
                          <a:srgbClr val="000000"/>
                        </a:solidFill>
                        <a:effectLst/>
                        <a:latin typeface="+mn-lt"/>
                        <a:ea typeface="+mn-ea"/>
                        <a:cs typeface="+mn-cs"/>
                      </a:endParaRPr>
                    </a:p>
                  </a:txBody>
                  <a:tcPr/>
                </a:tc>
                <a:extLst>
                  <a:ext uri="{0D108BD9-81ED-4DB2-BD59-A6C34878D82A}">
                    <a16:rowId xmlns:a16="http://schemas.microsoft.com/office/drawing/2014/main" val="1504189540"/>
                  </a:ext>
                </a:extLst>
              </a:tr>
            </a:tbl>
          </a:graphicData>
        </a:graphic>
      </p:graphicFrame>
    </p:spTree>
    <p:extLst>
      <p:ext uri="{BB962C8B-B14F-4D97-AF65-F5344CB8AC3E}">
        <p14:creationId xmlns:p14="http://schemas.microsoft.com/office/powerpoint/2010/main" val="1210114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3D07577-B876-7D22-5424-8381A387D943}"/>
              </a:ext>
            </a:extLst>
          </p:cNvPr>
          <p:cNvSpPr txBox="1"/>
          <p:nvPr/>
        </p:nvSpPr>
        <p:spPr>
          <a:xfrm>
            <a:off x="969914" y="2272054"/>
            <a:ext cx="1386143" cy="2585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dirty="0">
                <a:solidFill>
                  <a:srgbClr val="191B1B"/>
                </a:solidFill>
              </a:rPr>
              <a:t>Isolated B cells</a:t>
            </a:r>
          </a:p>
        </p:txBody>
      </p:sp>
      <p:sp>
        <p:nvSpPr>
          <p:cNvPr id="17" name="TextBox 16">
            <a:extLst>
              <a:ext uri="{FF2B5EF4-FFF2-40B4-BE49-F238E27FC236}">
                <a16:creationId xmlns:a16="http://schemas.microsoft.com/office/drawing/2014/main" id="{4A94ABE1-3DA5-9F58-3969-E50EE089FD36}"/>
              </a:ext>
            </a:extLst>
          </p:cNvPr>
          <p:cNvSpPr txBox="1"/>
          <p:nvPr/>
        </p:nvSpPr>
        <p:spPr>
          <a:xfrm>
            <a:off x="2636789" y="2282867"/>
            <a:ext cx="1311574" cy="2585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dirty="0">
                <a:solidFill>
                  <a:srgbClr val="191B1B"/>
                </a:solidFill>
              </a:rPr>
              <a:t>Isolated T cells</a:t>
            </a:r>
          </a:p>
        </p:txBody>
      </p:sp>
      <p:sp>
        <p:nvSpPr>
          <p:cNvPr id="37" name="TextBox 36">
            <a:extLst>
              <a:ext uri="{FF2B5EF4-FFF2-40B4-BE49-F238E27FC236}">
                <a16:creationId xmlns:a16="http://schemas.microsoft.com/office/drawing/2014/main" id="{8769680C-2A23-8C1D-4C93-69F33BE97586}"/>
              </a:ext>
            </a:extLst>
          </p:cNvPr>
          <p:cNvSpPr txBox="1"/>
          <p:nvPr/>
        </p:nvSpPr>
        <p:spPr>
          <a:xfrm>
            <a:off x="6862664" y="4456949"/>
            <a:ext cx="3720391" cy="276999"/>
          </a:xfrm>
          <a:prstGeom prst="rect">
            <a:avLst/>
          </a:prstGeom>
          <a:noFill/>
        </p:spPr>
        <p:txBody>
          <a:bodyPr wrap="square">
            <a:spAutoFit/>
          </a:bodyPr>
          <a:lstStyle>
            <a:defPPr>
              <a:defRPr lang="en-US"/>
            </a:defPPr>
            <a:lvl1pPr algn="ctr">
              <a:defRPr sz="1200"/>
            </a:lvl1pPr>
          </a:lstStyle>
          <a:p>
            <a:r>
              <a:rPr lang="en-GB"/>
              <a:t> </a:t>
            </a:r>
          </a:p>
        </p:txBody>
      </p:sp>
      <p:sp>
        <p:nvSpPr>
          <p:cNvPr id="49" name="TextBox 48">
            <a:extLst>
              <a:ext uri="{FF2B5EF4-FFF2-40B4-BE49-F238E27FC236}">
                <a16:creationId xmlns:a16="http://schemas.microsoft.com/office/drawing/2014/main" id="{3BA2D449-39F2-3D09-0256-4988AE75D1C4}"/>
              </a:ext>
            </a:extLst>
          </p:cNvPr>
          <p:cNvSpPr txBox="1"/>
          <p:nvPr/>
        </p:nvSpPr>
        <p:spPr>
          <a:xfrm>
            <a:off x="7386465" y="860335"/>
            <a:ext cx="184731" cy="341632"/>
          </a:xfrm>
          <a:prstGeom prst="rect">
            <a:avLst/>
          </a:prstGeom>
          <a:noFill/>
        </p:spPr>
        <p:txBody>
          <a:bodyPr wrap="none" rtlCol="0">
            <a:spAutoFit/>
          </a:bodyPr>
          <a:lstStyle>
            <a:defPPr>
              <a:defRPr lang="en-US"/>
            </a:defPPr>
            <a:lvl1pPr>
              <a:lnSpc>
                <a:spcPct val="90000"/>
              </a:lnSpc>
              <a:spcAft>
                <a:spcPts val="600"/>
              </a:spcAft>
            </a:lvl1pPr>
          </a:lstStyle>
          <a:p>
            <a:endParaRPr lang="en-GB" err="1"/>
          </a:p>
        </p:txBody>
      </p:sp>
      <p:sp>
        <p:nvSpPr>
          <p:cNvPr id="74" name="TextBox 73">
            <a:extLst>
              <a:ext uri="{FF2B5EF4-FFF2-40B4-BE49-F238E27FC236}">
                <a16:creationId xmlns:a16="http://schemas.microsoft.com/office/drawing/2014/main" id="{8892ED78-7B37-6BE2-17DB-98ED2C1827EE}"/>
              </a:ext>
            </a:extLst>
          </p:cNvPr>
          <p:cNvSpPr txBox="1"/>
          <p:nvPr/>
        </p:nvSpPr>
        <p:spPr>
          <a:xfrm>
            <a:off x="10880072" y="4554755"/>
            <a:ext cx="296760" cy="3416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18" name="TextBox 17">
            <a:extLst>
              <a:ext uri="{FF2B5EF4-FFF2-40B4-BE49-F238E27FC236}">
                <a16:creationId xmlns:a16="http://schemas.microsoft.com/office/drawing/2014/main" id="{D73C1D4F-AEE8-4949-3967-82A599EE88AF}"/>
              </a:ext>
            </a:extLst>
          </p:cNvPr>
          <p:cNvSpPr txBox="1"/>
          <p:nvPr/>
        </p:nvSpPr>
        <p:spPr>
          <a:xfrm>
            <a:off x="7537907" y="5574839"/>
            <a:ext cx="829067" cy="230832"/>
          </a:xfrm>
          <a:prstGeom prst="rect">
            <a:avLst/>
          </a:prstGeom>
          <a:noFill/>
        </p:spPr>
        <p:txBody>
          <a:bodyPr wrap="square" lIns="91440" tIns="45720" rIns="91440" bIns="45720" rtlCol="0" anchor="t">
            <a:spAutoFit/>
          </a:bodyPr>
          <a:lstStyle/>
          <a:p>
            <a:r>
              <a:rPr lang="en-GB" sz="900" b="1" dirty="0">
                <a:solidFill>
                  <a:schemeClr val="tx1">
                    <a:lumMod val="50000"/>
                  </a:schemeClr>
                </a:solidFill>
              </a:rPr>
              <a:t>N=3</a:t>
            </a:r>
            <a:endParaRPr lang="en-GB" sz="900" b="1" dirty="0">
              <a:solidFill>
                <a:schemeClr val="tx1">
                  <a:lumMod val="50000"/>
                </a:schemeClr>
              </a:solidFill>
              <a:cs typeface="Arial"/>
            </a:endParaRPr>
          </a:p>
        </p:txBody>
      </p:sp>
      <p:sp>
        <p:nvSpPr>
          <p:cNvPr id="19" name="TextBox 18">
            <a:extLst>
              <a:ext uri="{FF2B5EF4-FFF2-40B4-BE49-F238E27FC236}">
                <a16:creationId xmlns:a16="http://schemas.microsoft.com/office/drawing/2014/main" id="{871CC2FC-85CF-1FC7-89C5-FD71FBA6CAF9}"/>
              </a:ext>
            </a:extLst>
          </p:cNvPr>
          <p:cNvSpPr txBox="1"/>
          <p:nvPr/>
        </p:nvSpPr>
        <p:spPr>
          <a:xfrm>
            <a:off x="10580242" y="5533553"/>
            <a:ext cx="829067" cy="230832"/>
          </a:xfrm>
          <a:prstGeom prst="rect">
            <a:avLst/>
          </a:prstGeom>
          <a:noFill/>
        </p:spPr>
        <p:txBody>
          <a:bodyPr wrap="square" lIns="91440" tIns="45720" rIns="91440" bIns="45720" rtlCol="0" anchor="t">
            <a:spAutoFit/>
          </a:bodyPr>
          <a:lstStyle/>
          <a:p>
            <a:r>
              <a:rPr lang="en-GB" sz="900" b="1"/>
              <a:t>N=7</a:t>
            </a:r>
            <a:endParaRPr lang="en-GB" sz="900" b="1">
              <a:cs typeface="Arial"/>
            </a:endParaRPr>
          </a:p>
        </p:txBody>
      </p:sp>
      <p:sp>
        <p:nvSpPr>
          <p:cNvPr id="21" name="TextBox 20">
            <a:extLst>
              <a:ext uri="{FF2B5EF4-FFF2-40B4-BE49-F238E27FC236}">
                <a16:creationId xmlns:a16="http://schemas.microsoft.com/office/drawing/2014/main" id="{9D9ADDD7-AEB5-3BEA-5CB0-C3629AFBE207}"/>
              </a:ext>
            </a:extLst>
          </p:cNvPr>
          <p:cNvSpPr txBox="1"/>
          <p:nvPr/>
        </p:nvSpPr>
        <p:spPr>
          <a:xfrm>
            <a:off x="5204616" y="1657029"/>
            <a:ext cx="3018142" cy="307777"/>
          </a:xfrm>
          <a:prstGeom prst="rect">
            <a:avLst/>
          </a:prstGeom>
          <a:noFill/>
        </p:spPr>
        <p:txBody>
          <a:bodyPr wrap="square" rtlCol="0">
            <a:spAutoFit/>
          </a:bodyPr>
          <a:lstStyle/>
          <a:p>
            <a:r>
              <a:rPr lang="en-GB" sz="1400" b="1" dirty="0"/>
              <a:t>B cell activation in mono- culture</a:t>
            </a:r>
          </a:p>
        </p:txBody>
      </p:sp>
      <p:sp>
        <p:nvSpPr>
          <p:cNvPr id="2" name="TextBox 1">
            <a:extLst>
              <a:ext uri="{FF2B5EF4-FFF2-40B4-BE49-F238E27FC236}">
                <a16:creationId xmlns:a16="http://schemas.microsoft.com/office/drawing/2014/main" id="{6FFFD3AB-74AC-AFFA-48D4-3DA5EBABDEF1}"/>
              </a:ext>
            </a:extLst>
          </p:cNvPr>
          <p:cNvSpPr txBox="1"/>
          <p:nvPr/>
        </p:nvSpPr>
        <p:spPr>
          <a:xfrm>
            <a:off x="553869" y="3775495"/>
            <a:ext cx="3619624" cy="307777"/>
          </a:xfrm>
          <a:prstGeom prst="rect">
            <a:avLst/>
          </a:prstGeom>
          <a:solidFill>
            <a:srgbClr val="004F8E"/>
          </a:solidFill>
        </p:spPr>
        <p:txBody>
          <a:bodyPr wrap="square" rtlCol="0">
            <a:spAutoFit/>
          </a:bodyPr>
          <a:lstStyle/>
          <a:p>
            <a:pPr algn="ctr"/>
            <a:r>
              <a:rPr lang="en-US" sz="1400" b="1">
                <a:solidFill>
                  <a:schemeClr val="bg1"/>
                </a:solidFill>
                <a:latin typeface="Calibri" panose="020F0502020204030204" pitchFamily="34" charset="0"/>
                <a:cs typeface="Calibri" panose="020F0502020204030204" pitchFamily="34" charset="0"/>
              </a:rPr>
              <a:t>CD80 and CD86 as B cell activation markers</a:t>
            </a:r>
          </a:p>
        </p:txBody>
      </p:sp>
      <p:sp>
        <p:nvSpPr>
          <p:cNvPr id="4" name="Rectangle 3">
            <a:extLst>
              <a:ext uri="{FF2B5EF4-FFF2-40B4-BE49-F238E27FC236}">
                <a16:creationId xmlns:a16="http://schemas.microsoft.com/office/drawing/2014/main" id="{C092D5E4-4B78-AE23-9AE5-F12B44F754CE}"/>
              </a:ext>
            </a:extLst>
          </p:cNvPr>
          <p:cNvSpPr/>
          <p:nvPr/>
        </p:nvSpPr>
        <p:spPr>
          <a:xfrm>
            <a:off x="4569857" y="1474349"/>
            <a:ext cx="7381466" cy="4499227"/>
          </a:xfrm>
          <a:prstGeom prst="rect">
            <a:avLst/>
          </a:prstGeom>
          <a:noFill/>
          <a:ln>
            <a:solidFill>
              <a:srgbClr val="00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5" name="TextBox 4">
            <a:extLst>
              <a:ext uri="{FF2B5EF4-FFF2-40B4-BE49-F238E27FC236}">
                <a16:creationId xmlns:a16="http://schemas.microsoft.com/office/drawing/2014/main" id="{48EFB293-6AB4-E120-F1EE-7E1AADE548D8}"/>
              </a:ext>
            </a:extLst>
          </p:cNvPr>
          <p:cNvSpPr txBox="1"/>
          <p:nvPr/>
        </p:nvSpPr>
        <p:spPr>
          <a:xfrm>
            <a:off x="6170566" y="1283161"/>
            <a:ext cx="4482276" cy="338554"/>
          </a:xfrm>
          <a:prstGeom prst="rect">
            <a:avLst/>
          </a:prstGeom>
          <a:solidFill>
            <a:srgbClr val="004F8E"/>
          </a:solidFill>
        </p:spPr>
        <p:txBody>
          <a:bodyPr wrap="square" rtlCol="0">
            <a:spAutoFit/>
          </a:bodyPr>
          <a:lstStyle/>
          <a:p>
            <a:pPr algn="ctr"/>
            <a:r>
              <a:rPr lang="en-US" sz="1600" b="1">
                <a:solidFill>
                  <a:schemeClr val="bg1"/>
                </a:solidFill>
                <a:latin typeface="Calibri" panose="020F0502020204030204" pitchFamily="34" charset="0"/>
                <a:cs typeface="Calibri" panose="020F0502020204030204" pitchFamily="34" charset="0"/>
              </a:rPr>
              <a:t>Primary B cell activation &amp; cytokine secretion</a:t>
            </a:r>
          </a:p>
        </p:txBody>
      </p:sp>
      <p:sp>
        <p:nvSpPr>
          <p:cNvPr id="7" name="TextBox 6">
            <a:extLst>
              <a:ext uri="{FF2B5EF4-FFF2-40B4-BE49-F238E27FC236}">
                <a16:creationId xmlns:a16="http://schemas.microsoft.com/office/drawing/2014/main" id="{EF17761E-9D15-4D0D-1A76-B1C09CE8FDB5}"/>
              </a:ext>
            </a:extLst>
          </p:cNvPr>
          <p:cNvSpPr txBox="1"/>
          <p:nvPr/>
        </p:nvSpPr>
        <p:spPr>
          <a:xfrm>
            <a:off x="553869" y="1318475"/>
            <a:ext cx="3619624" cy="338554"/>
          </a:xfrm>
          <a:prstGeom prst="rect">
            <a:avLst/>
          </a:prstGeom>
          <a:solidFill>
            <a:srgbClr val="004F8E"/>
          </a:solidFill>
        </p:spPr>
        <p:txBody>
          <a:bodyPr wrap="square" rtlCol="0">
            <a:spAutoFit/>
          </a:bodyPr>
          <a:lstStyle/>
          <a:p>
            <a:pPr algn="ctr">
              <a:spcAft>
                <a:spcPts val="600"/>
              </a:spcAft>
            </a:pPr>
            <a:r>
              <a:rPr lang="en-GB" sz="1600" b="1">
                <a:solidFill>
                  <a:schemeClr val="bg1"/>
                </a:solidFill>
                <a:latin typeface="Calibri" panose="020F0502020204030204" pitchFamily="34" charset="0"/>
                <a:cs typeface="Calibri" panose="020F0502020204030204" pitchFamily="34" charset="0"/>
              </a:rPr>
              <a:t>PBMC assay</a:t>
            </a:r>
            <a:endParaRPr lang="en-GB" sz="1600" b="1">
              <a:solidFill>
                <a:schemeClr val="bg1"/>
              </a:solidFill>
            </a:endParaRPr>
          </a:p>
        </p:txBody>
      </p:sp>
      <p:sp>
        <p:nvSpPr>
          <p:cNvPr id="8" name="Title 1">
            <a:extLst>
              <a:ext uri="{FF2B5EF4-FFF2-40B4-BE49-F238E27FC236}">
                <a16:creationId xmlns:a16="http://schemas.microsoft.com/office/drawing/2014/main" id="{9B70F22D-8513-7F81-A0D1-7690728ACDCB}"/>
              </a:ext>
            </a:extLst>
          </p:cNvPr>
          <p:cNvSpPr txBox="1">
            <a:spLocks/>
          </p:cNvSpPr>
          <p:nvPr/>
        </p:nvSpPr>
        <p:spPr>
          <a:xfrm>
            <a:off x="407987" y="235708"/>
            <a:ext cx="11376025" cy="1007427"/>
          </a:xfrm>
          <a:prstGeom prst="rect">
            <a:avLst/>
          </a:prstGeom>
        </p:spPr>
        <p:txBody>
          <a:bodyPr>
            <a:noAutofit/>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r>
              <a:rPr lang="en-GB" sz="3200" dirty="0">
                <a:cs typeface="Arial" pitchFamily="34" charset="0"/>
              </a:rPr>
              <a:t>Assessing the suitability of primary B cells for inflammatory ASO screening</a:t>
            </a:r>
            <a:br>
              <a:rPr lang="en-GB" sz="3200" b="1" dirty="0">
                <a:cs typeface="Arial"/>
              </a:rPr>
            </a:br>
            <a:endParaRPr lang="en-GB" sz="3200" dirty="0"/>
          </a:p>
        </p:txBody>
      </p:sp>
      <p:sp>
        <p:nvSpPr>
          <p:cNvPr id="6" name="TextBox 5">
            <a:extLst>
              <a:ext uri="{FF2B5EF4-FFF2-40B4-BE49-F238E27FC236}">
                <a16:creationId xmlns:a16="http://schemas.microsoft.com/office/drawing/2014/main" id="{0EA075D6-993C-EDC8-25A9-8C2410D0B4A9}"/>
              </a:ext>
            </a:extLst>
          </p:cNvPr>
          <p:cNvSpPr txBox="1"/>
          <p:nvPr/>
        </p:nvSpPr>
        <p:spPr>
          <a:xfrm>
            <a:off x="8158690" y="1696100"/>
            <a:ext cx="3018142" cy="307777"/>
          </a:xfrm>
          <a:prstGeom prst="rect">
            <a:avLst/>
          </a:prstGeom>
          <a:noFill/>
        </p:spPr>
        <p:txBody>
          <a:bodyPr wrap="square" rtlCol="0">
            <a:spAutoFit/>
          </a:bodyPr>
          <a:lstStyle/>
          <a:p>
            <a:r>
              <a:rPr lang="en-GB" sz="1400" b="1" dirty="0"/>
              <a:t>B cell activation in co- culture</a:t>
            </a:r>
          </a:p>
        </p:txBody>
      </p:sp>
      <p:sp>
        <p:nvSpPr>
          <p:cNvPr id="36" name="TextBox 35">
            <a:extLst>
              <a:ext uri="{FF2B5EF4-FFF2-40B4-BE49-F238E27FC236}">
                <a16:creationId xmlns:a16="http://schemas.microsoft.com/office/drawing/2014/main" id="{691908F8-34E8-A303-BE6F-A3D380CEDCFB}"/>
              </a:ext>
            </a:extLst>
          </p:cNvPr>
          <p:cNvSpPr txBox="1"/>
          <p:nvPr/>
        </p:nvSpPr>
        <p:spPr>
          <a:xfrm>
            <a:off x="5622836" y="3819604"/>
            <a:ext cx="1580625" cy="286232"/>
          </a:xfrm>
          <a:prstGeom prst="rect">
            <a:avLst/>
          </a:prstGeom>
          <a:solidFill>
            <a:schemeClr val="bg1"/>
          </a:solidFill>
        </p:spPr>
        <p:txBody>
          <a:bodyPr wrap="square" rtlCol="0">
            <a:spAutoFit/>
          </a:bodyPr>
          <a:lstStyle/>
          <a:p>
            <a:pPr algn="l">
              <a:lnSpc>
                <a:spcPct val="90000"/>
              </a:lnSpc>
              <a:spcAft>
                <a:spcPts val="600"/>
              </a:spcAft>
            </a:pPr>
            <a:r>
              <a:rPr lang="en-GB" sz="1400" b="1" dirty="0">
                <a:solidFill>
                  <a:schemeClr val="tx1">
                    <a:lumMod val="50000"/>
                  </a:schemeClr>
                </a:solidFill>
              </a:rPr>
              <a:t>IL-6 secretion</a:t>
            </a:r>
          </a:p>
        </p:txBody>
      </p:sp>
      <p:sp>
        <p:nvSpPr>
          <p:cNvPr id="39" name="TextBox 38">
            <a:extLst>
              <a:ext uri="{FF2B5EF4-FFF2-40B4-BE49-F238E27FC236}">
                <a16:creationId xmlns:a16="http://schemas.microsoft.com/office/drawing/2014/main" id="{ECE89AD0-9865-21F8-4649-9914461C6EE6}"/>
              </a:ext>
            </a:extLst>
          </p:cNvPr>
          <p:cNvSpPr txBox="1"/>
          <p:nvPr/>
        </p:nvSpPr>
        <p:spPr>
          <a:xfrm>
            <a:off x="9620250" y="3525047"/>
            <a:ext cx="647670" cy="3416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45" name="TextBox 44">
            <a:extLst>
              <a:ext uri="{FF2B5EF4-FFF2-40B4-BE49-F238E27FC236}">
                <a16:creationId xmlns:a16="http://schemas.microsoft.com/office/drawing/2014/main" id="{949B6DF9-6DCD-A096-DDB1-25F8D8286737}"/>
              </a:ext>
            </a:extLst>
          </p:cNvPr>
          <p:cNvSpPr txBox="1"/>
          <p:nvPr/>
        </p:nvSpPr>
        <p:spPr>
          <a:xfrm>
            <a:off x="9843468" y="3477467"/>
            <a:ext cx="567357" cy="3416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48" name="TextBox 47">
            <a:extLst>
              <a:ext uri="{FF2B5EF4-FFF2-40B4-BE49-F238E27FC236}">
                <a16:creationId xmlns:a16="http://schemas.microsoft.com/office/drawing/2014/main" id="{258611C6-D23D-6880-E958-3A61930870DF}"/>
              </a:ext>
            </a:extLst>
          </p:cNvPr>
          <p:cNvSpPr txBox="1"/>
          <p:nvPr/>
        </p:nvSpPr>
        <p:spPr>
          <a:xfrm>
            <a:off x="9843468" y="3477467"/>
            <a:ext cx="420397" cy="341632"/>
          </a:xfrm>
          <a:prstGeom prst="rect">
            <a:avLst/>
          </a:prstGeom>
          <a:solidFill>
            <a:schemeClr val="bg1"/>
          </a:solidFill>
        </p:spPr>
        <p:txBody>
          <a:bodyPr wrap="square" rtlCol="0">
            <a:spAutoFit/>
          </a:bodyPr>
          <a:lstStyle/>
          <a:p>
            <a:pPr algn="l">
              <a:lnSpc>
                <a:spcPct val="90000"/>
              </a:lnSpc>
              <a:spcAft>
                <a:spcPts val="600"/>
              </a:spcAft>
            </a:pPr>
            <a:endParaRPr lang="en-GB" err="1"/>
          </a:p>
        </p:txBody>
      </p:sp>
      <p:sp>
        <p:nvSpPr>
          <p:cNvPr id="3" name="TextBox 2">
            <a:extLst>
              <a:ext uri="{FF2B5EF4-FFF2-40B4-BE49-F238E27FC236}">
                <a16:creationId xmlns:a16="http://schemas.microsoft.com/office/drawing/2014/main" id="{1BF93E9E-0EB4-1FB0-A7A5-A238E4AB2CC2}"/>
              </a:ext>
            </a:extLst>
          </p:cNvPr>
          <p:cNvSpPr txBox="1"/>
          <p:nvPr/>
        </p:nvSpPr>
        <p:spPr>
          <a:xfrm>
            <a:off x="76500" y="2051281"/>
            <a:ext cx="1168940" cy="1332673"/>
          </a:xfrm>
          <a:prstGeom prst="rect">
            <a:avLst/>
          </a:prstGeom>
          <a:noFill/>
        </p:spPr>
        <p:txBody>
          <a:bodyPr wrap="square" rtlCol="0">
            <a:spAutoFit/>
          </a:bodyPr>
          <a:lstStyle/>
          <a:p>
            <a:pPr algn="l">
              <a:lnSpc>
                <a:spcPct val="90000"/>
              </a:lnSpc>
              <a:spcAft>
                <a:spcPts val="600"/>
              </a:spcAft>
            </a:pPr>
            <a:r>
              <a:rPr lang="en-GB" sz="1200" dirty="0">
                <a:solidFill>
                  <a:schemeClr val="tx2"/>
                </a:solidFill>
              </a:rPr>
              <a:t>B cell were chosen as target immune population based  on: </a:t>
            </a:r>
          </a:p>
          <a:p>
            <a:pPr algn="l">
              <a:lnSpc>
                <a:spcPct val="90000"/>
              </a:lnSpc>
              <a:spcAft>
                <a:spcPts val="600"/>
              </a:spcAft>
            </a:pPr>
            <a:r>
              <a:rPr lang="en-GB" sz="1200" dirty="0">
                <a:solidFill>
                  <a:schemeClr val="tx2"/>
                </a:solidFill>
              </a:rPr>
              <a:t>Pollak et al, 2021 findings</a:t>
            </a:r>
          </a:p>
        </p:txBody>
      </p:sp>
      <p:pic>
        <p:nvPicPr>
          <p:cNvPr id="10" name="Picture 9">
            <a:extLst>
              <a:ext uri="{FF2B5EF4-FFF2-40B4-BE49-F238E27FC236}">
                <a16:creationId xmlns:a16="http://schemas.microsoft.com/office/drawing/2014/main" id="{202C7CA2-8286-A097-BF9D-4D4B5A5AE268}"/>
              </a:ext>
            </a:extLst>
          </p:cNvPr>
          <p:cNvPicPr>
            <a:picLocks noChangeAspect="1"/>
          </p:cNvPicPr>
          <p:nvPr/>
        </p:nvPicPr>
        <p:blipFill>
          <a:blip r:embed="rId4"/>
          <a:stretch>
            <a:fillRect/>
          </a:stretch>
        </p:blipFill>
        <p:spPr>
          <a:xfrm>
            <a:off x="2000280" y="1793158"/>
            <a:ext cx="823002" cy="1761008"/>
          </a:xfrm>
          <a:prstGeom prst="rect">
            <a:avLst/>
          </a:prstGeom>
        </p:spPr>
      </p:pic>
      <p:sp>
        <p:nvSpPr>
          <p:cNvPr id="12" name="TextBox 11">
            <a:extLst>
              <a:ext uri="{FF2B5EF4-FFF2-40B4-BE49-F238E27FC236}">
                <a16:creationId xmlns:a16="http://schemas.microsoft.com/office/drawing/2014/main" id="{18852E97-62DB-9561-213A-0264A9D9F090}"/>
              </a:ext>
            </a:extLst>
          </p:cNvPr>
          <p:cNvSpPr txBox="1"/>
          <p:nvPr/>
        </p:nvSpPr>
        <p:spPr>
          <a:xfrm>
            <a:off x="969157" y="1856920"/>
            <a:ext cx="1665882" cy="2585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dirty="0">
                <a:solidFill>
                  <a:srgbClr val="191B1B"/>
                </a:solidFill>
              </a:rPr>
              <a:t>PBMC</a:t>
            </a:r>
          </a:p>
        </p:txBody>
      </p:sp>
      <p:sp>
        <p:nvSpPr>
          <p:cNvPr id="13" name="TextBox 12">
            <a:extLst>
              <a:ext uri="{FF2B5EF4-FFF2-40B4-BE49-F238E27FC236}">
                <a16:creationId xmlns:a16="http://schemas.microsoft.com/office/drawing/2014/main" id="{58EA859C-D24E-27C1-FBCE-8CB17489444B}"/>
              </a:ext>
            </a:extLst>
          </p:cNvPr>
          <p:cNvSpPr txBox="1"/>
          <p:nvPr/>
        </p:nvSpPr>
        <p:spPr>
          <a:xfrm>
            <a:off x="2748922" y="2761438"/>
            <a:ext cx="2125485" cy="830997"/>
          </a:xfrm>
          <a:prstGeom prst="rect">
            <a:avLst/>
          </a:prstGeom>
          <a:noFill/>
        </p:spPr>
        <p:txBody>
          <a:bodyPr wrap="square" rtlCol="0">
            <a:spAutoFit/>
          </a:bodyPr>
          <a:lstStyle>
            <a:defPPr>
              <a:defRPr lang="en-US"/>
            </a:defPPr>
            <a:lvl1pPr algn="ctr">
              <a:defRPr>
                <a:solidFill>
                  <a:schemeClr val="accent4"/>
                </a:solidFill>
              </a:defRPr>
            </a:lvl1pPr>
          </a:lstStyle>
          <a:p>
            <a:pPr marL="285750" indent="-285750" algn="l">
              <a:buFont typeface="Arial" panose="020B0604020202020204" pitchFamily="34" charset="0"/>
              <a:buChar char="•"/>
            </a:pPr>
            <a:r>
              <a:rPr lang="en-GB" sz="1200">
                <a:solidFill>
                  <a:srgbClr val="191B1B"/>
                </a:solidFill>
              </a:rPr>
              <a:t>Deep immune phenotyping</a:t>
            </a:r>
          </a:p>
          <a:p>
            <a:pPr marL="285750" indent="-285750" algn="l">
              <a:buFont typeface="Arial" panose="020B0604020202020204" pitchFamily="34" charset="0"/>
              <a:buChar char="•"/>
            </a:pPr>
            <a:r>
              <a:rPr lang="en-GB" sz="1200">
                <a:solidFill>
                  <a:srgbClr val="191B1B"/>
                </a:solidFill>
              </a:rPr>
              <a:t>B/T cell proliferation</a:t>
            </a:r>
          </a:p>
          <a:p>
            <a:pPr marL="285750" indent="-285750" algn="l">
              <a:buFont typeface="Arial" panose="020B0604020202020204" pitchFamily="34" charset="0"/>
              <a:buChar char="•"/>
            </a:pPr>
            <a:r>
              <a:rPr lang="en-GB" sz="1200">
                <a:solidFill>
                  <a:srgbClr val="191B1B"/>
                </a:solidFill>
              </a:rPr>
              <a:t>Cytokine production</a:t>
            </a:r>
          </a:p>
        </p:txBody>
      </p:sp>
      <p:sp>
        <p:nvSpPr>
          <p:cNvPr id="15" name="TextBox 14">
            <a:extLst>
              <a:ext uri="{FF2B5EF4-FFF2-40B4-BE49-F238E27FC236}">
                <a16:creationId xmlns:a16="http://schemas.microsoft.com/office/drawing/2014/main" id="{6BDC761C-F981-FF13-E117-D556DC3B42E7}"/>
              </a:ext>
            </a:extLst>
          </p:cNvPr>
          <p:cNvSpPr txBox="1"/>
          <p:nvPr/>
        </p:nvSpPr>
        <p:spPr>
          <a:xfrm>
            <a:off x="1318624" y="2706574"/>
            <a:ext cx="934468" cy="424732"/>
          </a:xfrm>
          <a:prstGeom prst="rect">
            <a:avLst/>
          </a:prstGeom>
          <a:noFill/>
        </p:spPr>
        <p:txBody>
          <a:bodyPr wrap="square" rtlCol="0">
            <a:spAutoFit/>
          </a:bodyPr>
          <a:lstStyle/>
          <a:p>
            <a:pPr algn="ctr">
              <a:lnSpc>
                <a:spcPct val="90000"/>
              </a:lnSpc>
              <a:spcAft>
                <a:spcPts val="600"/>
              </a:spcAft>
            </a:pPr>
            <a:r>
              <a:rPr lang="en-GB" sz="1200">
                <a:solidFill>
                  <a:srgbClr val="191B1B"/>
                </a:solidFill>
              </a:rPr>
              <a:t>culture with Asos 24h</a:t>
            </a:r>
          </a:p>
        </p:txBody>
      </p:sp>
      <p:grpSp>
        <p:nvGrpSpPr>
          <p:cNvPr id="25" name="Group 24">
            <a:extLst>
              <a:ext uri="{FF2B5EF4-FFF2-40B4-BE49-F238E27FC236}">
                <a16:creationId xmlns:a16="http://schemas.microsoft.com/office/drawing/2014/main" id="{7F445A13-B065-7185-7A9B-531AD3E560BA}"/>
              </a:ext>
            </a:extLst>
          </p:cNvPr>
          <p:cNvGrpSpPr/>
          <p:nvPr/>
        </p:nvGrpSpPr>
        <p:grpSpPr>
          <a:xfrm>
            <a:off x="155984" y="4171697"/>
            <a:ext cx="3904432" cy="2022992"/>
            <a:chOff x="537662" y="4794142"/>
            <a:chExt cx="3141913" cy="1674631"/>
          </a:xfrm>
        </p:grpSpPr>
        <p:pic>
          <p:nvPicPr>
            <p:cNvPr id="23" name="Picture 22">
              <a:extLst>
                <a:ext uri="{FF2B5EF4-FFF2-40B4-BE49-F238E27FC236}">
                  <a16:creationId xmlns:a16="http://schemas.microsoft.com/office/drawing/2014/main" id="{8872EDE3-1462-217F-AA5D-C0AEAB06049F}"/>
                </a:ext>
              </a:extLst>
            </p:cNvPr>
            <p:cNvPicPr>
              <a:picLocks noChangeAspect="1"/>
            </p:cNvPicPr>
            <p:nvPr/>
          </p:nvPicPr>
          <p:blipFill rotWithShape="1">
            <a:blip r:embed="rId5"/>
            <a:srcRect l="34563"/>
            <a:stretch/>
          </p:blipFill>
          <p:spPr>
            <a:xfrm>
              <a:off x="661432" y="4794142"/>
              <a:ext cx="3018143" cy="1674631"/>
            </a:xfrm>
            <a:prstGeom prst="rect">
              <a:avLst/>
            </a:prstGeom>
          </p:spPr>
        </p:pic>
        <p:sp>
          <p:nvSpPr>
            <p:cNvPr id="24" name="TextBox 23">
              <a:extLst>
                <a:ext uri="{FF2B5EF4-FFF2-40B4-BE49-F238E27FC236}">
                  <a16:creationId xmlns:a16="http://schemas.microsoft.com/office/drawing/2014/main" id="{80601AC7-10FD-B088-B00F-93DA5906BF6A}"/>
                </a:ext>
              </a:extLst>
            </p:cNvPr>
            <p:cNvSpPr txBox="1"/>
            <p:nvPr/>
          </p:nvSpPr>
          <p:spPr>
            <a:xfrm>
              <a:off x="537662" y="5030783"/>
              <a:ext cx="1008000" cy="72000"/>
            </a:xfrm>
            <a:prstGeom prst="rect">
              <a:avLst/>
            </a:prstGeom>
            <a:solidFill>
              <a:schemeClr val="bg1"/>
            </a:solidFill>
          </p:spPr>
          <p:txBody>
            <a:bodyPr wrap="square" rtlCol="0">
              <a:spAutoFit/>
            </a:bodyPr>
            <a:lstStyle/>
            <a:p>
              <a:pPr algn="l">
                <a:lnSpc>
                  <a:spcPct val="90000"/>
                </a:lnSpc>
                <a:spcAft>
                  <a:spcPts val="600"/>
                </a:spcAft>
              </a:pPr>
              <a:endParaRPr lang="en-GB" err="1"/>
            </a:p>
          </p:txBody>
        </p:sp>
      </p:grpSp>
      <p:sp>
        <p:nvSpPr>
          <p:cNvPr id="9" name="Rectangle: Rounded Corners 8">
            <a:extLst>
              <a:ext uri="{FF2B5EF4-FFF2-40B4-BE49-F238E27FC236}">
                <a16:creationId xmlns:a16="http://schemas.microsoft.com/office/drawing/2014/main" id="{66F5CFC3-96A9-9A7B-E5DB-A3D0AFB349CB}"/>
              </a:ext>
            </a:extLst>
          </p:cNvPr>
          <p:cNvSpPr/>
          <p:nvPr/>
        </p:nvSpPr>
        <p:spPr>
          <a:xfrm>
            <a:off x="2108200" y="6135159"/>
            <a:ext cx="7975600"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lnSpc>
                <a:spcPct val="90000"/>
              </a:lnSpc>
              <a:spcAft>
                <a:spcPts val="600"/>
              </a:spcAft>
            </a:pPr>
            <a:r>
              <a:rPr lang="en-GB" dirty="0">
                <a:solidFill>
                  <a:schemeClr val="bg1"/>
                </a:solidFill>
              </a:rPr>
              <a:t>B cell activation markers including CD86,CD80 and IL-6 cytokine response can be used for ASO screening</a:t>
            </a:r>
          </a:p>
        </p:txBody>
      </p:sp>
      <p:graphicFrame>
        <p:nvGraphicFramePr>
          <p:cNvPr id="22" name="Object 21">
            <a:extLst>
              <a:ext uri="{FF2B5EF4-FFF2-40B4-BE49-F238E27FC236}">
                <a16:creationId xmlns:a16="http://schemas.microsoft.com/office/drawing/2014/main" id="{B203E94E-98B1-4DA8-64D3-46C64924ED7A}"/>
              </a:ext>
            </a:extLst>
          </p:cNvPr>
          <p:cNvGraphicFramePr>
            <a:graphicFrameLocks noChangeAspect="1"/>
          </p:cNvGraphicFramePr>
          <p:nvPr/>
        </p:nvGraphicFramePr>
        <p:xfrm>
          <a:off x="4864792" y="1819643"/>
          <a:ext cx="2612034" cy="2007498"/>
        </p:xfrm>
        <a:graphic>
          <a:graphicData uri="http://schemas.openxmlformats.org/presentationml/2006/ole">
            <mc:AlternateContent xmlns:mc="http://schemas.openxmlformats.org/markup-compatibility/2006">
              <mc:Choice xmlns:v="urn:schemas-microsoft-com:vml" Requires="v">
                <p:oleObj spid="_x0000_s4097" name="Prism 10" r:id="rId6" imgW="3443249" imgH="2647034" progId="Prism10.Document">
                  <p:embed/>
                </p:oleObj>
              </mc:Choice>
              <mc:Fallback>
                <p:oleObj name="Prism 10" r:id="rId6" imgW="3443249" imgH="2647034" progId="Prism10.Document">
                  <p:embed/>
                  <p:pic>
                    <p:nvPicPr>
                      <p:cNvPr id="22" name="Object 21">
                        <a:extLst>
                          <a:ext uri="{FF2B5EF4-FFF2-40B4-BE49-F238E27FC236}">
                            <a16:creationId xmlns:a16="http://schemas.microsoft.com/office/drawing/2014/main" id="{B203E94E-98B1-4DA8-64D3-46C64924ED7A}"/>
                          </a:ext>
                        </a:extLst>
                      </p:cNvPr>
                      <p:cNvPicPr/>
                      <p:nvPr/>
                    </p:nvPicPr>
                    <p:blipFill>
                      <a:blip r:embed="rId7"/>
                      <a:stretch>
                        <a:fillRect/>
                      </a:stretch>
                    </p:blipFill>
                    <p:spPr>
                      <a:xfrm>
                        <a:off x="4864792" y="1819643"/>
                        <a:ext cx="2612034" cy="2007498"/>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897B8CC4-E138-22F9-9938-8096A8298211}"/>
              </a:ext>
            </a:extLst>
          </p:cNvPr>
          <p:cNvGraphicFramePr>
            <a:graphicFrameLocks noChangeAspect="1"/>
          </p:cNvGraphicFramePr>
          <p:nvPr/>
        </p:nvGraphicFramePr>
        <p:xfrm>
          <a:off x="4714987" y="3907258"/>
          <a:ext cx="2722420" cy="2151076"/>
        </p:xfrm>
        <a:graphic>
          <a:graphicData uri="http://schemas.openxmlformats.org/presentationml/2006/ole">
            <mc:AlternateContent xmlns:mc="http://schemas.openxmlformats.org/markup-compatibility/2006">
              <mc:Choice xmlns:v="urn:schemas-microsoft-com:vml" Requires="v">
                <p:oleObj spid="_x0000_s4098" name="Prism 10" r:id="rId8" imgW="3668912" imgH="2898669" progId="Prism10.Document">
                  <p:embed/>
                </p:oleObj>
              </mc:Choice>
              <mc:Fallback>
                <p:oleObj name="Prism 10" r:id="rId8" imgW="3668912" imgH="2898669" progId="Prism10.Document">
                  <p:embed/>
                  <p:pic>
                    <p:nvPicPr>
                      <p:cNvPr id="27" name="Object 26">
                        <a:extLst>
                          <a:ext uri="{FF2B5EF4-FFF2-40B4-BE49-F238E27FC236}">
                            <a16:creationId xmlns:a16="http://schemas.microsoft.com/office/drawing/2014/main" id="{897B8CC4-E138-22F9-9938-8096A8298211}"/>
                          </a:ext>
                        </a:extLst>
                      </p:cNvPr>
                      <p:cNvPicPr/>
                      <p:nvPr/>
                    </p:nvPicPr>
                    <p:blipFill>
                      <a:blip r:embed="rId9"/>
                      <a:stretch>
                        <a:fillRect/>
                      </a:stretch>
                    </p:blipFill>
                    <p:spPr>
                      <a:xfrm>
                        <a:off x="4714987" y="3907258"/>
                        <a:ext cx="2722420" cy="2151076"/>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61EC83-9801-49D0-1285-39B337A77855}"/>
              </a:ext>
            </a:extLst>
          </p:cNvPr>
          <p:cNvPicPr>
            <a:picLocks noChangeAspect="1"/>
          </p:cNvPicPr>
          <p:nvPr/>
        </p:nvPicPr>
        <p:blipFill>
          <a:blip r:embed="rId10"/>
          <a:stretch>
            <a:fillRect/>
          </a:stretch>
        </p:blipFill>
        <p:spPr>
          <a:xfrm>
            <a:off x="7766192" y="3956475"/>
            <a:ext cx="3738927" cy="2077894"/>
          </a:xfrm>
          <a:prstGeom prst="rect">
            <a:avLst/>
          </a:prstGeom>
        </p:spPr>
      </p:pic>
      <p:sp>
        <p:nvSpPr>
          <p:cNvPr id="41" name="TextBox 40">
            <a:extLst>
              <a:ext uri="{FF2B5EF4-FFF2-40B4-BE49-F238E27FC236}">
                <a16:creationId xmlns:a16="http://schemas.microsoft.com/office/drawing/2014/main" id="{A1510CA6-47AB-5BE6-04DD-F8C30239145A}"/>
              </a:ext>
            </a:extLst>
          </p:cNvPr>
          <p:cNvSpPr txBox="1"/>
          <p:nvPr/>
        </p:nvSpPr>
        <p:spPr>
          <a:xfrm>
            <a:off x="8103383" y="3827141"/>
            <a:ext cx="2110703" cy="286232"/>
          </a:xfrm>
          <a:prstGeom prst="rect">
            <a:avLst/>
          </a:prstGeom>
          <a:solidFill>
            <a:schemeClr val="bg1"/>
          </a:solidFill>
        </p:spPr>
        <p:txBody>
          <a:bodyPr wrap="square" rtlCol="0">
            <a:spAutoFit/>
          </a:bodyPr>
          <a:lstStyle/>
          <a:p>
            <a:pPr algn="l">
              <a:lnSpc>
                <a:spcPct val="90000"/>
              </a:lnSpc>
              <a:spcAft>
                <a:spcPts val="600"/>
              </a:spcAft>
            </a:pPr>
            <a:r>
              <a:rPr lang="en-GB" sz="1400" b="1" dirty="0">
                <a:solidFill>
                  <a:schemeClr val="tx1">
                    <a:lumMod val="50000"/>
                  </a:schemeClr>
                </a:solidFill>
              </a:rPr>
              <a:t>Activation of CD4 T cells</a:t>
            </a:r>
          </a:p>
        </p:txBody>
      </p:sp>
      <p:cxnSp>
        <p:nvCxnSpPr>
          <p:cNvPr id="14" name="Straight Connector 13">
            <a:extLst>
              <a:ext uri="{FF2B5EF4-FFF2-40B4-BE49-F238E27FC236}">
                <a16:creationId xmlns:a16="http://schemas.microsoft.com/office/drawing/2014/main" id="{6208BDF0-E222-3F8F-7AAB-335FF3DCA866}"/>
              </a:ext>
            </a:extLst>
          </p:cNvPr>
          <p:cNvCxnSpPr/>
          <p:nvPr/>
        </p:nvCxnSpPr>
        <p:spPr>
          <a:xfrm>
            <a:off x="652229" y="4399351"/>
            <a:ext cx="0" cy="155404"/>
          </a:xfrm>
          <a:prstGeom prst="line">
            <a:avLst/>
          </a:prstGeom>
          <a:ln w="12700">
            <a:solidFill>
              <a:srgbClr val="BBBBB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0AD89D-4E4A-F85B-19AE-2435FFFDAC35}"/>
              </a:ext>
            </a:extLst>
          </p:cNvPr>
          <p:cNvCxnSpPr/>
          <p:nvPr/>
        </p:nvCxnSpPr>
        <p:spPr>
          <a:xfrm>
            <a:off x="1251834" y="4447561"/>
            <a:ext cx="0" cy="155404"/>
          </a:xfrm>
          <a:prstGeom prst="line">
            <a:avLst/>
          </a:prstGeom>
          <a:ln w="15875">
            <a:solidFill>
              <a:srgbClr val="939393"/>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7B7DE34A-5DC2-572D-749A-388C76307A4C}"/>
              </a:ext>
            </a:extLst>
          </p:cNvPr>
          <p:cNvPicPr>
            <a:picLocks noChangeAspect="1"/>
          </p:cNvPicPr>
          <p:nvPr/>
        </p:nvPicPr>
        <p:blipFill>
          <a:blip r:embed="rId11"/>
          <a:stretch>
            <a:fillRect/>
          </a:stretch>
        </p:blipFill>
        <p:spPr>
          <a:xfrm>
            <a:off x="7771761" y="1912916"/>
            <a:ext cx="4012251" cy="2027769"/>
          </a:xfrm>
          <a:prstGeom prst="rect">
            <a:avLst/>
          </a:prstGeom>
        </p:spPr>
      </p:pic>
      <p:pic>
        <p:nvPicPr>
          <p:cNvPr id="35" name="Picture 34">
            <a:extLst>
              <a:ext uri="{FF2B5EF4-FFF2-40B4-BE49-F238E27FC236}">
                <a16:creationId xmlns:a16="http://schemas.microsoft.com/office/drawing/2014/main" id="{B755F771-2809-7BEC-D954-A592995940FA}"/>
              </a:ext>
            </a:extLst>
          </p:cNvPr>
          <p:cNvPicPr>
            <a:picLocks noChangeAspect="1"/>
          </p:cNvPicPr>
          <p:nvPr/>
        </p:nvPicPr>
        <p:blipFill>
          <a:blip r:embed="rId12"/>
          <a:stretch>
            <a:fillRect/>
          </a:stretch>
        </p:blipFill>
        <p:spPr>
          <a:xfrm>
            <a:off x="10105555" y="3910478"/>
            <a:ext cx="1452504" cy="1297143"/>
          </a:xfrm>
          <a:prstGeom prst="rect">
            <a:avLst/>
          </a:prstGeom>
        </p:spPr>
      </p:pic>
      <p:sp>
        <p:nvSpPr>
          <p:cNvPr id="38" name="TextBox 37">
            <a:extLst>
              <a:ext uri="{FF2B5EF4-FFF2-40B4-BE49-F238E27FC236}">
                <a16:creationId xmlns:a16="http://schemas.microsoft.com/office/drawing/2014/main" id="{239EC1A1-6419-7D85-36BE-BC2EE681EA90}"/>
              </a:ext>
            </a:extLst>
          </p:cNvPr>
          <p:cNvSpPr txBox="1"/>
          <p:nvPr/>
        </p:nvSpPr>
        <p:spPr>
          <a:xfrm>
            <a:off x="10214086" y="2225253"/>
            <a:ext cx="1519648" cy="1215036"/>
          </a:xfrm>
          <a:prstGeom prst="rect">
            <a:avLst/>
          </a:prstGeom>
          <a:solidFill>
            <a:schemeClr val="bg1"/>
          </a:solidFill>
        </p:spPr>
        <p:txBody>
          <a:bodyPr wrap="square" rtlCol="0">
            <a:spAutoFit/>
          </a:bodyPr>
          <a:lstStyle/>
          <a:p>
            <a:pPr algn="l">
              <a:lnSpc>
                <a:spcPct val="90000"/>
              </a:lnSpc>
              <a:spcAft>
                <a:spcPts val="600"/>
              </a:spcAft>
            </a:pPr>
            <a:endParaRPr lang="en-GB" dirty="0" err="1"/>
          </a:p>
        </p:txBody>
      </p:sp>
      <p:pic>
        <p:nvPicPr>
          <p:cNvPr id="32" name="Picture 31">
            <a:extLst>
              <a:ext uri="{FF2B5EF4-FFF2-40B4-BE49-F238E27FC236}">
                <a16:creationId xmlns:a16="http://schemas.microsoft.com/office/drawing/2014/main" id="{6D5E2D05-619D-6311-0483-4C771D4EEF45}"/>
              </a:ext>
            </a:extLst>
          </p:cNvPr>
          <p:cNvPicPr>
            <a:picLocks noChangeAspect="1"/>
          </p:cNvPicPr>
          <p:nvPr/>
        </p:nvPicPr>
        <p:blipFill>
          <a:blip r:embed="rId12"/>
          <a:stretch>
            <a:fillRect/>
          </a:stretch>
        </p:blipFill>
        <p:spPr>
          <a:xfrm>
            <a:off x="10069570" y="2100890"/>
            <a:ext cx="1524473" cy="1361414"/>
          </a:xfrm>
          <a:prstGeom prst="rect">
            <a:avLst/>
          </a:prstGeom>
        </p:spPr>
      </p:pic>
      <p:sp>
        <p:nvSpPr>
          <p:cNvPr id="11" name="TextBox 10">
            <a:extLst>
              <a:ext uri="{FF2B5EF4-FFF2-40B4-BE49-F238E27FC236}">
                <a16:creationId xmlns:a16="http://schemas.microsoft.com/office/drawing/2014/main" id="{3000CDE8-66B7-F507-08B6-6A1EEB790ADD}"/>
              </a:ext>
            </a:extLst>
          </p:cNvPr>
          <p:cNvSpPr txBox="1"/>
          <p:nvPr/>
        </p:nvSpPr>
        <p:spPr>
          <a:xfrm rot="16200000">
            <a:off x="4144103" y="4247082"/>
            <a:ext cx="1377416" cy="244682"/>
          </a:xfrm>
          <a:prstGeom prst="rect">
            <a:avLst/>
          </a:prstGeom>
          <a:solidFill>
            <a:schemeClr val="bg1"/>
          </a:solidFill>
        </p:spPr>
        <p:txBody>
          <a:bodyPr wrap="square" rtlCol="0">
            <a:spAutoFit/>
          </a:bodyPr>
          <a:lstStyle/>
          <a:p>
            <a:pPr algn="l">
              <a:lnSpc>
                <a:spcPct val="90000"/>
              </a:lnSpc>
              <a:spcAft>
                <a:spcPts val="600"/>
              </a:spcAft>
            </a:pPr>
            <a:r>
              <a:rPr lang="en-GB" sz="1100" b="1" dirty="0"/>
              <a:t>Pg/ml</a:t>
            </a:r>
          </a:p>
        </p:txBody>
      </p:sp>
    </p:spTree>
    <p:extLst>
      <p:ext uri="{BB962C8B-B14F-4D97-AF65-F5344CB8AC3E}">
        <p14:creationId xmlns:p14="http://schemas.microsoft.com/office/powerpoint/2010/main" val="332926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rrow: Chevron 40">
            <a:extLst>
              <a:ext uri="{FF2B5EF4-FFF2-40B4-BE49-F238E27FC236}">
                <a16:creationId xmlns:a16="http://schemas.microsoft.com/office/drawing/2014/main" id="{7BF83C18-2DC7-68D8-B727-C574364F5143}"/>
              </a:ext>
            </a:extLst>
          </p:cNvPr>
          <p:cNvSpPr/>
          <p:nvPr/>
        </p:nvSpPr>
        <p:spPr>
          <a:xfrm>
            <a:off x="7906433" y="1849884"/>
            <a:ext cx="402771" cy="307110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51" name="Title 1">
            <a:extLst>
              <a:ext uri="{FF2B5EF4-FFF2-40B4-BE49-F238E27FC236}">
                <a16:creationId xmlns:a16="http://schemas.microsoft.com/office/drawing/2014/main" id="{5AE16FB2-FAC9-A6D0-0ED8-ACE89AD4A3A0}"/>
              </a:ext>
            </a:extLst>
          </p:cNvPr>
          <p:cNvSpPr txBox="1">
            <a:spLocks/>
          </p:cNvSpPr>
          <p:nvPr/>
        </p:nvSpPr>
        <p:spPr>
          <a:xfrm>
            <a:off x="236269" y="79903"/>
            <a:ext cx="11955731" cy="1007427"/>
          </a:xfrm>
          <a:prstGeom prst="rect">
            <a:avLst/>
          </a:prstGeom>
        </p:spPr>
        <p:txBody>
          <a:bodyPr>
            <a:noAutofit/>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r>
              <a:rPr lang="en-GB" sz="3200" dirty="0">
                <a:cs typeface="Arial" pitchFamily="34" charset="0"/>
              </a:rPr>
              <a:t>Does TLR9 expressing cell lines respond to inflammatory ASOs? </a:t>
            </a:r>
            <a:endParaRPr lang="en-GB" sz="3200" dirty="0"/>
          </a:p>
        </p:txBody>
      </p:sp>
      <p:sp>
        <p:nvSpPr>
          <p:cNvPr id="4" name="Arrow: Chevron 3">
            <a:extLst>
              <a:ext uri="{FF2B5EF4-FFF2-40B4-BE49-F238E27FC236}">
                <a16:creationId xmlns:a16="http://schemas.microsoft.com/office/drawing/2014/main" id="{93FBA4BC-F1F0-6895-2583-202C5244DAF7}"/>
              </a:ext>
            </a:extLst>
          </p:cNvPr>
          <p:cNvSpPr/>
          <p:nvPr/>
        </p:nvSpPr>
        <p:spPr>
          <a:xfrm>
            <a:off x="3937563" y="1833344"/>
            <a:ext cx="402771" cy="307110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24" name="Rectangle 23">
            <a:extLst>
              <a:ext uri="{FF2B5EF4-FFF2-40B4-BE49-F238E27FC236}">
                <a16:creationId xmlns:a16="http://schemas.microsoft.com/office/drawing/2014/main" id="{4F42B86B-C935-3E24-B929-E77FAC4E0C75}"/>
              </a:ext>
            </a:extLst>
          </p:cNvPr>
          <p:cNvSpPr/>
          <p:nvPr/>
        </p:nvSpPr>
        <p:spPr>
          <a:xfrm>
            <a:off x="1211271" y="846334"/>
            <a:ext cx="1786438" cy="307777"/>
          </a:xfrm>
          <a:prstGeom prst="rect">
            <a:avLst/>
          </a:prstGeom>
          <a:solidFill>
            <a:schemeClr val="bg1"/>
          </a:solidFill>
        </p:spPr>
        <p:txBody>
          <a:bodyPr wrap="square" lIns="0" rIns="0" anchor="t">
            <a:spAutoFit/>
          </a:bodyPr>
          <a:lstStyle/>
          <a:p>
            <a:pPr defTabSz="1218987"/>
            <a:endParaRPr lang="en-US" sz="1400">
              <a:ea typeface="Open Sans" panose="020B0606030504020204" pitchFamily="34" charset="0"/>
              <a:cs typeface="Open Sans" panose="020B0606030504020204" pitchFamily="34" charset="0"/>
            </a:endParaRPr>
          </a:p>
        </p:txBody>
      </p:sp>
      <p:pic>
        <p:nvPicPr>
          <p:cNvPr id="26" name="Picture 25">
            <a:extLst>
              <a:ext uri="{FF2B5EF4-FFF2-40B4-BE49-F238E27FC236}">
                <a16:creationId xmlns:a16="http://schemas.microsoft.com/office/drawing/2014/main" id="{BE96AFFF-B482-701A-DB8E-7C7F51B00BDE}"/>
              </a:ext>
            </a:extLst>
          </p:cNvPr>
          <p:cNvPicPr>
            <a:picLocks noChangeAspect="1"/>
          </p:cNvPicPr>
          <p:nvPr/>
        </p:nvPicPr>
        <p:blipFill>
          <a:blip r:embed="rId4"/>
          <a:stretch>
            <a:fillRect/>
          </a:stretch>
        </p:blipFill>
        <p:spPr>
          <a:xfrm>
            <a:off x="1360020" y="1395568"/>
            <a:ext cx="1506080" cy="1914355"/>
          </a:xfrm>
          <a:prstGeom prst="rect">
            <a:avLst/>
          </a:prstGeom>
        </p:spPr>
      </p:pic>
      <p:sp>
        <p:nvSpPr>
          <p:cNvPr id="10" name="Freeform: Shape 9">
            <a:extLst>
              <a:ext uri="{FF2B5EF4-FFF2-40B4-BE49-F238E27FC236}">
                <a16:creationId xmlns:a16="http://schemas.microsoft.com/office/drawing/2014/main" id="{D6C48607-E080-D338-3A02-533C5735BD48}"/>
              </a:ext>
            </a:extLst>
          </p:cNvPr>
          <p:cNvSpPr/>
          <p:nvPr/>
        </p:nvSpPr>
        <p:spPr>
          <a:xfrm>
            <a:off x="444386" y="758624"/>
            <a:ext cx="3868870" cy="554117"/>
          </a:xfrm>
          <a:custGeom>
            <a:avLst/>
            <a:gdLst>
              <a:gd name="connsiteX0" fmla="*/ 0 w 3732758"/>
              <a:gd name="connsiteY0" fmla="*/ 0 h 554117"/>
              <a:gd name="connsiteX1" fmla="*/ 3455700 w 3732758"/>
              <a:gd name="connsiteY1" fmla="*/ 0 h 554117"/>
              <a:gd name="connsiteX2" fmla="*/ 3732758 w 3732758"/>
              <a:gd name="connsiteY2" fmla="*/ 277059 h 554117"/>
              <a:gd name="connsiteX3" fmla="*/ 3455700 w 3732758"/>
              <a:gd name="connsiteY3" fmla="*/ 554117 h 554117"/>
              <a:gd name="connsiteX4" fmla="*/ 0 w 3732758"/>
              <a:gd name="connsiteY4" fmla="*/ 554117 h 554117"/>
              <a:gd name="connsiteX5" fmla="*/ 277059 w 3732758"/>
              <a:gd name="connsiteY5" fmla="*/ 277059 h 554117"/>
              <a:gd name="connsiteX6" fmla="*/ 0 w 3732758"/>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758" h="554117">
                <a:moveTo>
                  <a:pt x="0" y="0"/>
                </a:moveTo>
                <a:lnTo>
                  <a:pt x="3455700" y="0"/>
                </a:lnTo>
                <a:lnTo>
                  <a:pt x="3732758" y="277059"/>
                </a:lnTo>
                <a:lnTo>
                  <a:pt x="3455700" y="554117"/>
                </a:lnTo>
                <a:lnTo>
                  <a:pt x="0" y="554117"/>
                </a:lnTo>
                <a:lnTo>
                  <a:pt x="277059" y="277059"/>
                </a:lnTo>
                <a:lnTo>
                  <a:pt x="0" y="0"/>
                </a:lnTo>
                <a:close/>
              </a:path>
            </a:pathLst>
          </a:custGeom>
          <a:solidFill>
            <a:schemeClr val="accent1"/>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sz="1800" kern="1200"/>
              <a:t>THP1-Dual™ hTLR9 reporter Cells</a:t>
            </a:r>
          </a:p>
        </p:txBody>
      </p:sp>
      <p:sp>
        <p:nvSpPr>
          <p:cNvPr id="11" name="Freeform: Shape 10">
            <a:extLst>
              <a:ext uri="{FF2B5EF4-FFF2-40B4-BE49-F238E27FC236}">
                <a16:creationId xmlns:a16="http://schemas.microsoft.com/office/drawing/2014/main" id="{4E077FBD-A51F-6D66-C07E-2D073F6238CF}"/>
              </a:ext>
            </a:extLst>
          </p:cNvPr>
          <p:cNvSpPr/>
          <p:nvPr/>
        </p:nvSpPr>
        <p:spPr>
          <a:xfrm>
            <a:off x="7849184" y="758624"/>
            <a:ext cx="3814398"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accent1">
              <a:lumMod val="50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dirty="0"/>
              <a:t>BJAB cell line </a:t>
            </a:r>
            <a:r>
              <a:rPr lang="en-GB" baseline="30000" dirty="0"/>
              <a:t>1</a:t>
            </a:r>
          </a:p>
        </p:txBody>
      </p:sp>
      <p:sp>
        <p:nvSpPr>
          <p:cNvPr id="12" name="Freeform: Shape 11">
            <a:extLst>
              <a:ext uri="{FF2B5EF4-FFF2-40B4-BE49-F238E27FC236}">
                <a16:creationId xmlns:a16="http://schemas.microsoft.com/office/drawing/2014/main" id="{63BBADFC-9CBA-63A6-1E49-FD5E01E69FCB}"/>
              </a:ext>
            </a:extLst>
          </p:cNvPr>
          <p:cNvSpPr/>
          <p:nvPr/>
        </p:nvSpPr>
        <p:spPr>
          <a:xfrm>
            <a:off x="4005330" y="759758"/>
            <a:ext cx="4122324"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accent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a:t>HEK-Blue™ hTLR9 reporter cell line</a:t>
            </a:r>
          </a:p>
        </p:txBody>
      </p:sp>
      <p:pic>
        <p:nvPicPr>
          <p:cNvPr id="15" name="Picture 14">
            <a:extLst>
              <a:ext uri="{FF2B5EF4-FFF2-40B4-BE49-F238E27FC236}">
                <a16:creationId xmlns:a16="http://schemas.microsoft.com/office/drawing/2014/main" id="{C6606471-7B51-19AE-E9D0-BB9EE7F2ABD4}"/>
              </a:ext>
            </a:extLst>
          </p:cNvPr>
          <p:cNvPicPr>
            <a:picLocks noChangeAspect="1"/>
          </p:cNvPicPr>
          <p:nvPr/>
        </p:nvPicPr>
        <p:blipFill>
          <a:blip r:embed="rId5"/>
          <a:stretch>
            <a:fillRect/>
          </a:stretch>
        </p:blipFill>
        <p:spPr>
          <a:xfrm>
            <a:off x="5272794" y="1355897"/>
            <a:ext cx="1646411" cy="1822028"/>
          </a:xfrm>
          <a:prstGeom prst="rect">
            <a:avLst/>
          </a:prstGeom>
        </p:spPr>
      </p:pic>
      <p:sp>
        <p:nvSpPr>
          <p:cNvPr id="28" name="TextBox 27">
            <a:extLst>
              <a:ext uri="{FF2B5EF4-FFF2-40B4-BE49-F238E27FC236}">
                <a16:creationId xmlns:a16="http://schemas.microsoft.com/office/drawing/2014/main" id="{28F5B6F6-7608-6830-6500-8E9242B77CF0}"/>
              </a:ext>
            </a:extLst>
          </p:cNvPr>
          <p:cNvSpPr txBox="1"/>
          <p:nvPr/>
        </p:nvSpPr>
        <p:spPr>
          <a:xfrm>
            <a:off x="548621" y="3271054"/>
            <a:ext cx="3128878" cy="369332"/>
          </a:xfrm>
          <a:prstGeom prst="rect">
            <a:avLst/>
          </a:prstGeom>
          <a:noFill/>
        </p:spPr>
        <p:txBody>
          <a:bodyPr wrap="square" rtlCol="0">
            <a:spAutoFit/>
          </a:bodyPr>
          <a:lstStyle/>
          <a:p>
            <a:pPr algn="ctr">
              <a:lnSpc>
                <a:spcPct val="90000"/>
              </a:lnSpc>
              <a:spcAft>
                <a:spcPts val="600"/>
              </a:spcAft>
            </a:pPr>
            <a:r>
              <a:rPr lang="en-GB" sz="1000" dirty="0">
                <a:solidFill>
                  <a:schemeClr val="tx1">
                    <a:lumMod val="50000"/>
                  </a:schemeClr>
                </a:solidFill>
              </a:rPr>
              <a:t>Luminescence was measured at several time points, 24hr depicted below.</a:t>
            </a:r>
          </a:p>
        </p:txBody>
      </p:sp>
      <p:sp>
        <p:nvSpPr>
          <p:cNvPr id="33" name="TextBox 32">
            <a:extLst>
              <a:ext uri="{FF2B5EF4-FFF2-40B4-BE49-F238E27FC236}">
                <a16:creationId xmlns:a16="http://schemas.microsoft.com/office/drawing/2014/main" id="{B7EB4AB2-8B6D-2775-78A8-1DE56E25E9A0}"/>
              </a:ext>
            </a:extLst>
          </p:cNvPr>
          <p:cNvSpPr txBox="1"/>
          <p:nvPr/>
        </p:nvSpPr>
        <p:spPr>
          <a:xfrm>
            <a:off x="4685958" y="3273772"/>
            <a:ext cx="3128878" cy="369332"/>
          </a:xfrm>
          <a:prstGeom prst="rect">
            <a:avLst/>
          </a:prstGeom>
          <a:noFill/>
        </p:spPr>
        <p:txBody>
          <a:bodyPr wrap="square" rtlCol="0">
            <a:spAutoFit/>
          </a:bodyPr>
          <a:lstStyle/>
          <a:p>
            <a:pPr algn="ctr">
              <a:lnSpc>
                <a:spcPct val="90000"/>
              </a:lnSpc>
              <a:spcAft>
                <a:spcPts val="600"/>
              </a:spcAft>
            </a:pPr>
            <a:r>
              <a:rPr lang="en-GB" sz="1000" dirty="0">
                <a:solidFill>
                  <a:schemeClr val="tx1">
                    <a:lumMod val="50000"/>
                  </a:schemeClr>
                </a:solidFill>
              </a:rPr>
              <a:t>SEAP was measured at several time points, 18hrs shown below.</a:t>
            </a:r>
          </a:p>
        </p:txBody>
      </p:sp>
      <p:sp>
        <p:nvSpPr>
          <p:cNvPr id="38" name="TextBox 37">
            <a:extLst>
              <a:ext uri="{FF2B5EF4-FFF2-40B4-BE49-F238E27FC236}">
                <a16:creationId xmlns:a16="http://schemas.microsoft.com/office/drawing/2014/main" id="{E4DDC128-CBE3-A13F-1962-2EFDF5BFF889}"/>
              </a:ext>
            </a:extLst>
          </p:cNvPr>
          <p:cNvSpPr txBox="1"/>
          <p:nvPr/>
        </p:nvSpPr>
        <p:spPr>
          <a:xfrm>
            <a:off x="8148856" y="3526646"/>
            <a:ext cx="3734977" cy="480131"/>
          </a:xfrm>
          <a:prstGeom prst="rect">
            <a:avLst/>
          </a:prstGeom>
          <a:noFill/>
        </p:spPr>
        <p:txBody>
          <a:bodyPr wrap="square" rtlCol="0">
            <a:spAutoFit/>
          </a:bodyPr>
          <a:lstStyle/>
          <a:p>
            <a:pPr algn="ctr">
              <a:lnSpc>
                <a:spcPct val="90000"/>
              </a:lnSpc>
              <a:spcAft>
                <a:spcPts val="600"/>
              </a:spcAft>
            </a:pPr>
            <a:r>
              <a:rPr lang="en-GB" sz="1400" b="1" dirty="0">
                <a:solidFill>
                  <a:schemeClr val="tx1">
                    <a:lumMod val="50000"/>
                  </a:schemeClr>
                </a:solidFill>
              </a:rPr>
              <a:t>TLR 8 &amp;TLR9 important players in inducing an inflammatory response to ASOs </a:t>
            </a:r>
          </a:p>
        </p:txBody>
      </p:sp>
      <p:sp>
        <p:nvSpPr>
          <p:cNvPr id="39" name="TextBox 38">
            <a:extLst>
              <a:ext uri="{FF2B5EF4-FFF2-40B4-BE49-F238E27FC236}">
                <a16:creationId xmlns:a16="http://schemas.microsoft.com/office/drawing/2014/main" id="{AE41725D-B794-2ED2-0E14-269615AA144C}"/>
              </a:ext>
            </a:extLst>
          </p:cNvPr>
          <p:cNvSpPr txBox="1"/>
          <p:nvPr/>
        </p:nvSpPr>
        <p:spPr>
          <a:xfrm>
            <a:off x="8149968" y="1367488"/>
            <a:ext cx="3318696" cy="286232"/>
          </a:xfrm>
          <a:prstGeom prst="rect">
            <a:avLst/>
          </a:prstGeom>
          <a:noFill/>
        </p:spPr>
        <p:txBody>
          <a:bodyPr wrap="square" rtlCol="0">
            <a:spAutoFit/>
          </a:bodyPr>
          <a:lstStyle/>
          <a:p>
            <a:pPr algn="ctr">
              <a:lnSpc>
                <a:spcPct val="90000"/>
              </a:lnSpc>
              <a:spcAft>
                <a:spcPts val="600"/>
              </a:spcAft>
            </a:pPr>
            <a:r>
              <a:rPr lang="en-GB" sz="1400" b="1" dirty="0">
                <a:solidFill>
                  <a:schemeClr val="tx1">
                    <a:lumMod val="50000"/>
                  </a:schemeClr>
                </a:solidFill>
              </a:rPr>
              <a:t>TNF-</a:t>
            </a:r>
            <a:r>
              <a:rPr lang="en-GB" sz="1400" b="1" dirty="0">
                <a:solidFill>
                  <a:schemeClr val="tx1">
                    <a:lumMod val="50000"/>
                  </a:schemeClr>
                </a:solidFill>
                <a:latin typeface="Symbol" panose="05050102010706020507" pitchFamily="18" charset="2"/>
              </a:rPr>
              <a:t>a</a:t>
            </a:r>
            <a:r>
              <a:rPr lang="en-GB" sz="1400" b="1" dirty="0">
                <a:solidFill>
                  <a:schemeClr val="tx1">
                    <a:lumMod val="50000"/>
                  </a:schemeClr>
                </a:solidFill>
              </a:rPr>
              <a:t> Cytokine </a:t>
            </a:r>
          </a:p>
        </p:txBody>
      </p:sp>
      <p:sp>
        <p:nvSpPr>
          <p:cNvPr id="3" name="TextBox 2">
            <a:extLst>
              <a:ext uri="{FF2B5EF4-FFF2-40B4-BE49-F238E27FC236}">
                <a16:creationId xmlns:a16="http://schemas.microsoft.com/office/drawing/2014/main" id="{DF230CEF-B1E0-6132-0C88-06CA7E9C0B68}"/>
              </a:ext>
            </a:extLst>
          </p:cNvPr>
          <p:cNvSpPr txBox="1"/>
          <p:nvPr/>
        </p:nvSpPr>
        <p:spPr>
          <a:xfrm>
            <a:off x="365286" y="6547265"/>
            <a:ext cx="2995585" cy="230832"/>
          </a:xfrm>
          <a:prstGeom prst="rect">
            <a:avLst/>
          </a:prstGeom>
          <a:noFill/>
        </p:spPr>
        <p:txBody>
          <a:bodyPr wrap="square" rtlCol="0">
            <a:spAutoFit/>
          </a:bodyPr>
          <a:lstStyle/>
          <a:p>
            <a:pPr algn="l">
              <a:lnSpc>
                <a:spcPct val="90000"/>
              </a:lnSpc>
              <a:spcAft>
                <a:spcPts val="600"/>
              </a:spcAft>
            </a:pPr>
            <a:r>
              <a:rPr lang="en-GB" sz="1000" dirty="0">
                <a:solidFill>
                  <a:srgbClr val="000000"/>
                </a:solidFill>
              </a:rPr>
              <a:t>1. Pollak et al, 2021, </a:t>
            </a:r>
            <a:r>
              <a:rPr lang="en-GB" sz="1000" dirty="0" err="1">
                <a:solidFill>
                  <a:srgbClr val="000000"/>
                </a:solidFill>
              </a:rPr>
              <a:t>BioRxiv</a:t>
            </a:r>
            <a:endParaRPr lang="en-GB" sz="1000" dirty="0">
              <a:solidFill>
                <a:srgbClr val="000000"/>
              </a:solidFill>
            </a:endParaRPr>
          </a:p>
        </p:txBody>
      </p:sp>
      <p:sp>
        <p:nvSpPr>
          <p:cNvPr id="5" name="Rectangle: Rounded Corners 4">
            <a:extLst>
              <a:ext uri="{FF2B5EF4-FFF2-40B4-BE49-F238E27FC236}">
                <a16:creationId xmlns:a16="http://schemas.microsoft.com/office/drawing/2014/main" id="{EDA8867F-6A9C-9535-14FE-51EB90AD8365}"/>
              </a:ext>
            </a:extLst>
          </p:cNvPr>
          <p:cNvSpPr/>
          <p:nvPr/>
        </p:nvSpPr>
        <p:spPr>
          <a:xfrm>
            <a:off x="461832" y="5814486"/>
            <a:ext cx="3420796" cy="6772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GB" sz="1400" dirty="0">
                <a:solidFill>
                  <a:schemeClr val="bg1"/>
                </a:solidFill>
              </a:rPr>
              <a:t>THP-1-TLR9 cells only showed IRF response to highly inflammatory ASOs.</a:t>
            </a:r>
          </a:p>
        </p:txBody>
      </p:sp>
      <p:sp>
        <p:nvSpPr>
          <p:cNvPr id="6" name="Rectangle: Rounded Corners 5">
            <a:extLst>
              <a:ext uri="{FF2B5EF4-FFF2-40B4-BE49-F238E27FC236}">
                <a16:creationId xmlns:a16="http://schemas.microsoft.com/office/drawing/2014/main" id="{0357B1D5-6EFB-F6AD-E379-93F9A8A95DAC}"/>
              </a:ext>
            </a:extLst>
          </p:cNvPr>
          <p:cNvSpPr/>
          <p:nvPr/>
        </p:nvSpPr>
        <p:spPr>
          <a:xfrm>
            <a:off x="4267165" y="5814486"/>
            <a:ext cx="3420796" cy="6772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GB" sz="1400" dirty="0">
                <a:solidFill>
                  <a:schemeClr val="bg1"/>
                </a:solidFill>
              </a:rPr>
              <a:t>Same as THP1 cells, HEK293-TLR9 cells only showed response to highly inflammatory ASOs.</a:t>
            </a:r>
          </a:p>
        </p:txBody>
      </p:sp>
      <p:sp>
        <p:nvSpPr>
          <p:cNvPr id="7" name="Rectangle: Rounded Corners 6">
            <a:extLst>
              <a:ext uri="{FF2B5EF4-FFF2-40B4-BE49-F238E27FC236}">
                <a16:creationId xmlns:a16="http://schemas.microsoft.com/office/drawing/2014/main" id="{60CE5B13-4E59-4395-1B99-77504DE760FF}"/>
              </a:ext>
            </a:extLst>
          </p:cNvPr>
          <p:cNvSpPr/>
          <p:nvPr/>
        </p:nvSpPr>
        <p:spPr>
          <a:xfrm>
            <a:off x="8242786" y="5803974"/>
            <a:ext cx="3420796" cy="6772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GB" sz="1400" dirty="0">
                <a:solidFill>
                  <a:schemeClr val="bg1"/>
                </a:solidFill>
              </a:rPr>
              <a:t>TNF-</a:t>
            </a:r>
            <a:r>
              <a:rPr lang="en-GB" sz="1400" dirty="0">
                <a:solidFill>
                  <a:schemeClr val="bg1"/>
                </a:solidFill>
                <a:latin typeface="Symbol" panose="05050102010706020507" pitchFamily="18" charset="2"/>
              </a:rPr>
              <a:t>a</a:t>
            </a:r>
            <a:r>
              <a:rPr lang="en-GB" sz="1400" dirty="0">
                <a:solidFill>
                  <a:schemeClr val="bg1"/>
                </a:solidFill>
              </a:rPr>
              <a:t> response was shown to be the most robust cytokine secreted by BJAB cells and was further adapted for screening</a:t>
            </a:r>
          </a:p>
        </p:txBody>
      </p:sp>
      <p:graphicFrame>
        <p:nvGraphicFramePr>
          <p:cNvPr id="8" name="Object 7">
            <a:extLst>
              <a:ext uri="{FF2B5EF4-FFF2-40B4-BE49-F238E27FC236}">
                <a16:creationId xmlns:a16="http://schemas.microsoft.com/office/drawing/2014/main" id="{56F7C0D7-2164-97F7-713D-E72BAF238314}"/>
              </a:ext>
            </a:extLst>
          </p:cNvPr>
          <p:cNvGraphicFramePr>
            <a:graphicFrameLocks noChangeAspect="1"/>
          </p:cNvGraphicFramePr>
          <p:nvPr/>
        </p:nvGraphicFramePr>
        <p:xfrm>
          <a:off x="365286" y="3708134"/>
          <a:ext cx="3451066" cy="1876984"/>
        </p:xfrm>
        <a:graphic>
          <a:graphicData uri="http://schemas.openxmlformats.org/presentationml/2006/ole">
            <mc:AlternateContent xmlns:mc="http://schemas.openxmlformats.org/markup-compatibility/2006">
              <mc:Choice xmlns:v="urn:schemas-microsoft-com:vml" Requires="v">
                <p:oleObj spid="_x0000_s5121" name="Prism 10" r:id="rId6" imgW="5425627" imgH="2950508" progId="Prism10.Document">
                  <p:embed/>
                </p:oleObj>
              </mc:Choice>
              <mc:Fallback>
                <p:oleObj name="Prism 10" r:id="rId6" imgW="5425627" imgH="2950508" progId="Prism10.Document">
                  <p:embed/>
                  <p:pic>
                    <p:nvPicPr>
                      <p:cNvPr id="8" name="Object 7">
                        <a:extLst>
                          <a:ext uri="{FF2B5EF4-FFF2-40B4-BE49-F238E27FC236}">
                            <a16:creationId xmlns:a16="http://schemas.microsoft.com/office/drawing/2014/main" id="{56F7C0D7-2164-97F7-713D-E72BAF238314}"/>
                          </a:ext>
                        </a:extLst>
                      </p:cNvPr>
                      <p:cNvPicPr/>
                      <p:nvPr/>
                    </p:nvPicPr>
                    <p:blipFill>
                      <a:blip r:embed="rId7"/>
                      <a:stretch>
                        <a:fillRect/>
                      </a:stretch>
                    </p:blipFill>
                    <p:spPr>
                      <a:xfrm>
                        <a:off x="365286" y="3708134"/>
                        <a:ext cx="3451066" cy="1876984"/>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94A50B09-56AE-02D4-1DE2-475817897DA7}"/>
              </a:ext>
            </a:extLst>
          </p:cNvPr>
          <p:cNvGrpSpPr/>
          <p:nvPr/>
        </p:nvGrpSpPr>
        <p:grpSpPr>
          <a:xfrm>
            <a:off x="4260584" y="3526646"/>
            <a:ext cx="3588600" cy="2096145"/>
            <a:chOff x="4260584" y="3469007"/>
            <a:chExt cx="3588600" cy="2096145"/>
          </a:xfrm>
        </p:grpSpPr>
        <p:graphicFrame>
          <p:nvGraphicFramePr>
            <p:cNvPr id="9" name="Object 8">
              <a:extLst>
                <a:ext uri="{FF2B5EF4-FFF2-40B4-BE49-F238E27FC236}">
                  <a16:creationId xmlns:a16="http://schemas.microsoft.com/office/drawing/2014/main" id="{5CA29277-64DA-05BC-A229-0BC815963D6A}"/>
                </a:ext>
              </a:extLst>
            </p:cNvPr>
            <p:cNvGraphicFramePr>
              <a:graphicFrameLocks noChangeAspect="1"/>
            </p:cNvGraphicFramePr>
            <p:nvPr/>
          </p:nvGraphicFramePr>
          <p:xfrm>
            <a:off x="4260584" y="3469007"/>
            <a:ext cx="2342121" cy="2096145"/>
          </p:xfrm>
          <a:graphic>
            <a:graphicData uri="http://schemas.openxmlformats.org/presentationml/2006/ole">
              <mc:AlternateContent xmlns:mc="http://schemas.openxmlformats.org/markup-compatibility/2006">
                <mc:Choice xmlns:v="urn:schemas-microsoft-com:vml" Requires="v">
                  <p:oleObj spid="_x0000_s5122" name="Prism 10" r:id="rId8" imgW="3476720" imgH="3111785" progId="Prism10.Document">
                    <p:embed/>
                  </p:oleObj>
                </mc:Choice>
                <mc:Fallback>
                  <p:oleObj name="Prism 10" r:id="rId8" imgW="3476720" imgH="3111785" progId="Prism10.Document">
                    <p:embed/>
                    <p:pic>
                      <p:nvPicPr>
                        <p:cNvPr id="9" name="Object 8">
                          <a:extLst>
                            <a:ext uri="{FF2B5EF4-FFF2-40B4-BE49-F238E27FC236}">
                              <a16:creationId xmlns:a16="http://schemas.microsoft.com/office/drawing/2014/main" id="{5CA29277-64DA-05BC-A229-0BC815963D6A}"/>
                            </a:ext>
                          </a:extLst>
                        </p:cNvPr>
                        <p:cNvPicPr/>
                        <p:nvPr/>
                      </p:nvPicPr>
                      <p:blipFill>
                        <a:blip r:embed="rId9"/>
                        <a:stretch>
                          <a:fillRect/>
                        </a:stretch>
                      </p:blipFill>
                      <p:spPr>
                        <a:xfrm>
                          <a:off x="4260584" y="3469007"/>
                          <a:ext cx="2342121" cy="2096145"/>
                        </a:xfrm>
                        <a:prstGeom prst="rect">
                          <a:avLst/>
                        </a:prstGeom>
                      </p:spPr>
                    </p:pic>
                  </p:oleObj>
                </mc:Fallback>
              </mc:AlternateContent>
            </a:graphicData>
          </a:graphic>
        </p:graphicFrame>
        <p:pic>
          <p:nvPicPr>
            <p:cNvPr id="14" name="Picture 13">
              <a:extLst>
                <a:ext uri="{FF2B5EF4-FFF2-40B4-BE49-F238E27FC236}">
                  <a16:creationId xmlns:a16="http://schemas.microsoft.com/office/drawing/2014/main" id="{F2F08FE1-7BCF-F024-5ED2-E2045AF7A1BB}"/>
                </a:ext>
              </a:extLst>
            </p:cNvPr>
            <p:cNvPicPr>
              <a:picLocks noChangeAspect="1"/>
            </p:cNvPicPr>
            <p:nvPr/>
          </p:nvPicPr>
          <p:blipFill>
            <a:blip r:embed="rId10"/>
            <a:stretch>
              <a:fillRect/>
            </a:stretch>
          </p:blipFill>
          <p:spPr>
            <a:xfrm>
              <a:off x="6467299" y="3709072"/>
              <a:ext cx="1381885" cy="1170819"/>
            </a:xfrm>
            <a:prstGeom prst="rect">
              <a:avLst/>
            </a:prstGeom>
          </p:spPr>
        </p:pic>
      </p:grpSp>
      <p:grpSp>
        <p:nvGrpSpPr>
          <p:cNvPr id="2" name="Group 1">
            <a:extLst>
              <a:ext uri="{FF2B5EF4-FFF2-40B4-BE49-F238E27FC236}">
                <a16:creationId xmlns:a16="http://schemas.microsoft.com/office/drawing/2014/main" id="{08E5C86A-C3DB-3904-4923-B6C20CB59C4D}"/>
              </a:ext>
            </a:extLst>
          </p:cNvPr>
          <p:cNvGrpSpPr/>
          <p:nvPr/>
        </p:nvGrpSpPr>
        <p:grpSpPr>
          <a:xfrm>
            <a:off x="8415303" y="1536891"/>
            <a:ext cx="3586198" cy="2086811"/>
            <a:chOff x="8415303" y="1536891"/>
            <a:chExt cx="3586198" cy="2086811"/>
          </a:xfrm>
        </p:grpSpPr>
        <p:graphicFrame>
          <p:nvGraphicFramePr>
            <p:cNvPr id="20" name="Object 19">
              <a:extLst>
                <a:ext uri="{FF2B5EF4-FFF2-40B4-BE49-F238E27FC236}">
                  <a16:creationId xmlns:a16="http://schemas.microsoft.com/office/drawing/2014/main" id="{5F651B1C-905D-E939-5F71-9985F387A59F}"/>
                </a:ext>
              </a:extLst>
            </p:cNvPr>
            <p:cNvGraphicFramePr>
              <a:graphicFrameLocks noChangeAspect="1"/>
            </p:cNvGraphicFramePr>
            <p:nvPr/>
          </p:nvGraphicFramePr>
          <p:xfrm>
            <a:off x="8415303" y="1536891"/>
            <a:ext cx="2416677" cy="2086811"/>
          </p:xfrm>
          <a:graphic>
            <a:graphicData uri="http://schemas.openxmlformats.org/presentationml/2006/ole">
              <mc:AlternateContent xmlns:mc="http://schemas.openxmlformats.org/markup-compatibility/2006">
                <mc:Choice xmlns:v="urn:schemas-microsoft-com:vml" Requires="v">
                  <p:oleObj spid="_x0000_s5123" name="Prism 10" r:id="rId11" imgW="3280210" imgH="2831710" progId="Prism10.Document">
                    <p:embed/>
                  </p:oleObj>
                </mc:Choice>
                <mc:Fallback>
                  <p:oleObj name="Prism 10" r:id="rId11" imgW="3280210" imgH="2831710" progId="Prism10.Document">
                    <p:embed/>
                    <p:pic>
                      <p:nvPicPr>
                        <p:cNvPr id="20" name="Object 19">
                          <a:extLst>
                            <a:ext uri="{FF2B5EF4-FFF2-40B4-BE49-F238E27FC236}">
                              <a16:creationId xmlns:a16="http://schemas.microsoft.com/office/drawing/2014/main" id="{5F651B1C-905D-E939-5F71-9985F387A59F}"/>
                            </a:ext>
                          </a:extLst>
                        </p:cNvPr>
                        <p:cNvPicPr/>
                        <p:nvPr/>
                      </p:nvPicPr>
                      <p:blipFill>
                        <a:blip r:embed="rId12"/>
                        <a:stretch>
                          <a:fillRect/>
                        </a:stretch>
                      </p:blipFill>
                      <p:spPr>
                        <a:xfrm>
                          <a:off x="8415303" y="1536891"/>
                          <a:ext cx="2416677" cy="2086811"/>
                        </a:xfrm>
                        <a:prstGeom prst="rect">
                          <a:avLst/>
                        </a:prstGeom>
                      </p:spPr>
                    </p:pic>
                  </p:oleObj>
                </mc:Fallback>
              </mc:AlternateContent>
            </a:graphicData>
          </a:graphic>
        </p:graphicFrame>
        <p:pic>
          <p:nvPicPr>
            <p:cNvPr id="27" name="Picture 26">
              <a:extLst>
                <a:ext uri="{FF2B5EF4-FFF2-40B4-BE49-F238E27FC236}">
                  <a16:creationId xmlns:a16="http://schemas.microsoft.com/office/drawing/2014/main" id="{33F4E0B5-2B54-F19D-17DC-11D17FFC465B}"/>
                </a:ext>
              </a:extLst>
            </p:cNvPr>
            <p:cNvPicPr>
              <a:picLocks noChangeAspect="1"/>
            </p:cNvPicPr>
            <p:nvPr/>
          </p:nvPicPr>
          <p:blipFill>
            <a:blip r:embed="rId13"/>
            <a:stretch>
              <a:fillRect/>
            </a:stretch>
          </p:blipFill>
          <p:spPr>
            <a:xfrm>
              <a:off x="10730731" y="1825276"/>
              <a:ext cx="1270770" cy="669035"/>
            </a:xfrm>
            <a:prstGeom prst="rect">
              <a:avLst/>
            </a:prstGeom>
          </p:spPr>
        </p:pic>
      </p:grpSp>
      <p:grpSp>
        <p:nvGrpSpPr>
          <p:cNvPr id="13" name="Group 12">
            <a:extLst>
              <a:ext uri="{FF2B5EF4-FFF2-40B4-BE49-F238E27FC236}">
                <a16:creationId xmlns:a16="http://schemas.microsoft.com/office/drawing/2014/main" id="{589D9460-9D4C-25C1-1FAD-E9EE1DE59DA3}"/>
              </a:ext>
            </a:extLst>
          </p:cNvPr>
          <p:cNvGrpSpPr/>
          <p:nvPr/>
        </p:nvGrpSpPr>
        <p:grpSpPr>
          <a:xfrm>
            <a:off x="8224272" y="3723542"/>
            <a:ext cx="3808318" cy="2137250"/>
            <a:chOff x="8224272" y="3723542"/>
            <a:chExt cx="3808318" cy="2137250"/>
          </a:xfrm>
        </p:grpSpPr>
        <p:graphicFrame>
          <p:nvGraphicFramePr>
            <p:cNvPr id="22" name="Object 21">
              <a:extLst>
                <a:ext uri="{FF2B5EF4-FFF2-40B4-BE49-F238E27FC236}">
                  <a16:creationId xmlns:a16="http://schemas.microsoft.com/office/drawing/2014/main" id="{9F38063A-A301-3D4E-C4D0-F25BE916B053}"/>
                </a:ext>
              </a:extLst>
            </p:cNvPr>
            <p:cNvGraphicFramePr>
              <a:graphicFrameLocks noChangeAspect="1"/>
            </p:cNvGraphicFramePr>
            <p:nvPr/>
          </p:nvGraphicFramePr>
          <p:xfrm>
            <a:off x="8224272" y="3723542"/>
            <a:ext cx="3212916" cy="2137250"/>
          </p:xfrm>
          <a:graphic>
            <a:graphicData uri="http://schemas.openxmlformats.org/presentationml/2006/ole">
              <mc:AlternateContent xmlns:mc="http://schemas.openxmlformats.org/markup-compatibility/2006">
                <mc:Choice xmlns:v="urn:schemas-microsoft-com:vml" Requires="v">
                  <p:oleObj spid="_x0000_s5124" name="Prism 10" r:id="rId14" imgW="4707969" imgH="3131945" progId="Prism10.Document">
                    <p:embed/>
                  </p:oleObj>
                </mc:Choice>
                <mc:Fallback>
                  <p:oleObj name="Prism 10" r:id="rId14" imgW="4707969" imgH="3131945" progId="Prism10.Document">
                    <p:embed/>
                    <p:pic>
                      <p:nvPicPr>
                        <p:cNvPr id="22" name="Object 21">
                          <a:extLst>
                            <a:ext uri="{FF2B5EF4-FFF2-40B4-BE49-F238E27FC236}">
                              <a16:creationId xmlns:a16="http://schemas.microsoft.com/office/drawing/2014/main" id="{9F38063A-A301-3D4E-C4D0-F25BE916B053}"/>
                            </a:ext>
                          </a:extLst>
                        </p:cNvPr>
                        <p:cNvPicPr/>
                        <p:nvPr/>
                      </p:nvPicPr>
                      <p:blipFill>
                        <a:blip r:embed="rId15"/>
                        <a:stretch>
                          <a:fillRect/>
                        </a:stretch>
                      </p:blipFill>
                      <p:spPr>
                        <a:xfrm>
                          <a:off x="8224272" y="3723542"/>
                          <a:ext cx="3212916" cy="2137250"/>
                        </a:xfrm>
                        <a:prstGeom prst="rect">
                          <a:avLst/>
                        </a:prstGeom>
                      </p:spPr>
                    </p:pic>
                  </p:oleObj>
                </mc:Fallback>
              </mc:AlternateContent>
            </a:graphicData>
          </a:graphic>
        </p:graphicFrame>
        <p:pic>
          <p:nvPicPr>
            <p:cNvPr id="30" name="Picture 29">
              <a:extLst>
                <a:ext uri="{FF2B5EF4-FFF2-40B4-BE49-F238E27FC236}">
                  <a16:creationId xmlns:a16="http://schemas.microsoft.com/office/drawing/2014/main" id="{7002EEF4-10A8-1674-B8CA-48C06A2B1F73}"/>
                </a:ext>
              </a:extLst>
            </p:cNvPr>
            <p:cNvPicPr>
              <a:picLocks noChangeAspect="1"/>
            </p:cNvPicPr>
            <p:nvPr/>
          </p:nvPicPr>
          <p:blipFill>
            <a:blip r:embed="rId13"/>
            <a:stretch>
              <a:fillRect/>
            </a:stretch>
          </p:blipFill>
          <p:spPr>
            <a:xfrm>
              <a:off x="10730731" y="3981558"/>
              <a:ext cx="1301859" cy="685402"/>
            </a:xfrm>
            <a:prstGeom prst="rect">
              <a:avLst/>
            </a:prstGeom>
          </p:spPr>
        </p:pic>
      </p:grpSp>
    </p:spTree>
    <p:extLst>
      <p:ext uri="{BB962C8B-B14F-4D97-AF65-F5344CB8AC3E}">
        <p14:creationId xmlns:p14="http://schemas.microsoft.com/office/powerpoint/2010/main" val="790855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E0B0726-D167-62E0-08A4-9AF4CC69187B}"/>
              </a:ext>
            </a:extLst>
          </p:cNvPr>
          <p:cNvSpPr/>
          <p:nvPr/>
        </p:nvSpPr>
        <p:spPr>
          <a:xfrm>
            <a:off x="8870576" y="2100796"/>
            <a:ext cx="3056747" cy="861774"/>
          </a:xfrm>
          <a:prstGeom prst="rect">
            <a:avLst/>
          </a:prstGeom>
        </p:spPr>
        <p:txBody>
          <a:bodyPr wrap="square" lIns="0" rIns="0" anchor="t">
            <a:spAutoFit/>
          </a:bodyPr>
          <a:lstStyle/>
          <a:p>
            <a:pPr algn="ctr" defTabSz="1218987"/>
            <a:r>
              <a:rPr lang="en-GB" sz="1200" dirty="0">
                <a:solidFill>
                  <a:schemeClr val="tx2"/>
                </a:solidFill>
              </a:rPr>
              <a:t>TNF-</a:t>
            </a:r>
            <a:r>
              <a:rPr lang="en-GB" sz="1200" dirty="0">
                <a:solidFill>
                  <a:schemeClr val="tx2"/>
                </a:solidFill>
                <a:latin typeface="Symbol" panose="05050102010706020507" pitchFamily="18" charset="2"/>
              </a:rPr>
              <a:t>a</a:t>
            </a:r>
            <a:r>
              <a:rPr lang="en-GB" sz="1200" dirty="0">
                <a:solidFill>
                  <a:schemeClr val="tx2"/>
                </a:solidFill>
              </a:rPr>
              <a:t> response from BJAB assay was compared to integrated acute cytokine response from benchmark </a:t>
            </a:r>
            <a:r>
              <a:rPr lang="en-GB" sz="1200" i="1" dirty="0">
                <a:solidFill>
                  <a:schemeClr val="tx2"/>
                </a:solidFill>
              </a:rPr>
              <a:t>in vivo </a:t>
            </a:r>
            <a:r>
              <a:rPr lang="en-GB" sz="1200" dirty="0">
                <a:solidFill>
                  <a:schemeClr val="tx2"/>
                </a:solidFill>
              </a:rPr>
              <a:t>studies</a:t>
            </a:r>
          </a:p>
          <a:p>
            <a:pPr marL="285750" indent="-285750" defTabSz="1218987">
              <a:buFont typeface="Arial" panose="020B0604020202020204" pitchFamily="34" charset="0"/>
              <a:buChar char="•"/>
            </a:pPr>
            <a:endParaRPr lang="en-US" sz="1400" dirty="0">
              <a:ea typeface="Open Sans" panose="020B0606030504020204" pitchFamily="34" charset="0"/>
              <a:cs typeface="Open Sans" panose="020B0606030504020204" pitchFamily="34" charset="0"/>
            </a:endParaRPr>
          </a:p>
        </p:txBody>
      </p:sp>
      <p:sp>
        <p:nvSpPr>
          <p:cNvPr id="41" name="Arrow: Chevron 40">
            <a:extLst>
              <a:ext uri="{FF2B5EF4-FFF2-40B4-BE49-F238E27FC236}">
                <a16:creationId xmlns:a16="http://schemas.microsoft.com/office/drawing/2014/main" id="{7BF83C18-2DC7-68D8-B727-C574364F5143}"/>
              </a:ext>
            </a:extLst>
          </p:cNvPr>
          <p:cNvSpPr/>
          <p:nvPr/>
        </p:nvSpPr>
        <p:spPr>
          <a:xfrm>
            <a:off x="8492297" y="2435197"/>
            <a:ext cx="402771" cy="307110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51" name="Title 1">
            <a:extLst>
              <a:ext uri="{FF2B5EF4-FFF2-40B4-BE49-F238E27FC236}">
                <a16:creationId xmlns:a16="http://schemas.microsoft.com/office/drawing/2014/main" id="{5AE16FB2-FAC9-A6D0-0ED8-ACE89AD4A3A0}"/>
              </a:ext>
            </a:extLst>
          </p:cNvPr>
          <p:cNvSpPr txBox="1">
            <a:spLocks/>
          </p:cNvSpPr>
          <p:nvPr/>
        </p:nvSpPr>
        <p:spPr>
          <a:xfrm>
            <a:off x="236269" y="267505"/>
            <a:ext cx="11955731" cy="1007427"/>
          </a:xfrm>
          <a:prstGeom prst="rect">
            <a:avLst/>
          </a:prstGeom>
        </p:spPr>
        <p:txBody>
          <a:bodyPr>
            <a:noAutofit/>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r>
              <a:rPr lang="en-GB" sz="3200" dirty="0">
                <a:cs typeface="Arial" pitchFamily="34" charset="0"/>
              </a:rPr>
              <a:t>How does </a:t>
            </a:r>
            <a:r>
              <a:rPr lang="en-GB" sz="3200" i="1" dirty="0">
                <a:cs typeface="Arial" pitchFamily="34" charset="0"/>
              </a:rPr>
              <a:t>in vitro </a:t>
            </a:r>
            <a:r>
              <a:rPr lang="en-GB" sz="3200" dirty="0">
                <a:cs typeface="Arial" pitchFamily="34" charset="0"/>
              </a:rPr>
              <a:t>BJAB response translate to </a:t>
            </a:r>
            <a:r>
              <a:rPr lang="en-GB" sz="3200" i="1" dirty="0">
                <a:cs typeface="Arial" pitchFamily="34" charset="0"/>
              </a:rPr>
              <a:t>in vivo </a:t>
            </a:r>
            <a:r>
              <a:rPr lang="en-GB" sz="3200" dirty="0">
                <a:cs typeface="Arial" pitchFamily="34" charset="0"/>
              </a:rPr>
              <a:t>mouse cytokine data</a:t>
            </a:r>
            <a:br>
              <a:rPr lang="en-GB" sz="3200" dirty="0">
                <a:cs typeface="Arial" pitchFamily="34" charset="0"/>
              </a:rPr>
            </a:br>
            <a:endParaRPr lang="en-GB" sz="3200" dirty="0">
              <a:cs typeface="Arial" pitchFamily="34" charset="0"/>
            </a:endParaRPr>
          </a:p>
        </p:txBody>
      </p:sp>
      <p:pic>
        <p:nvPicPr>
          <p:cNvPr id="10" name="Picture 2" descr="Shear force activates secretion of immunosuppressive cytokines by PDL cells">
            <a:extLst>
              <a:ext uri="{FF2B5EF4-FFF2-40B4-BE49-F238E27FC236}">
                <a16:creationId xmlns:a16="http://schemas.microsoft.com/office/drawing/2014/main" id="{38F0179D-7628-2AC6-342E-4E4225F30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89" y="2418638"/>
            <a:ext cx="726207" cy="53824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6B9293B-5E1A-2B20-0FB4-45E23EA8988C}"/>
              </a:ext>
            </a:extLst>
          </p:cNvPr>
          <p:cNvSpPr txBox="1"/>
          <p:nvPr/>
        </p:nvSpPr>
        <p:spPr>
          <a:xfrm>
            <a:off x="250461" y="2921830"/>
            <a:ext cx="1130450" cy="2862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400" b="1"/>
              <a:t>BJAB</a:t>
            </a:r>
          </a:p>
        </p:txBody>
      </p:sp>
      <p:sp>
        <p:nvSpPr>
          <p:cNvPr id="12" name="TextBox 11">
            <a:extLst>
              <a:ext uri="{FF2B5EF4-FFF2-40B4-BE49-F238E27FC236}">
                <a16:creationId xmlns:a16="http://schemas.microsoft.com/office/drawing/2014/main" id="{45D2EC28-258F-81C3-E2CC-3A88CC8A001A}"/>
              </a:ext>
            </a:extLst>
          </p:cNvPr>
          <p:cNvSpPr txBox="1"/>
          <p:nvPr/>
        </p:nvSpPr>
        <p:spPr>
          <a:xfrm>
            <a:off x="650399" y="1974889"/>
            <a:ext cx="1665882" cy="2862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400" b="1" dirty="0"/>
              <a:t>24h ASO treatment</a:t>
            </a:r>
          </a:p>
        </p:txBody>
      </p:sp>
      <p:sp>
        <p:nvSpPr>
          <p:cNvPr id="13" name="TextBox 12">
            <a:extLst>
              <a:ext uri="{FF2B5EF4-FFF2-40B4-BE49-F238E27FC236}">
                <a16:creationId xmlns:a16="http://schemas.microsoft.com/office/drawing/2014/main" id="{BFA56D3F-2A54-884F-45FC-AA44FA64159E}"/>
              </a:ext>
            </a:extLst>
          </p:cNvPr>
          <p:cNvSpPr txBox="1"/>
          <p:nvPr/>
        </p:nvSpPr>
        <p:spPr>
          <a:xfrm>
            <a:off x="2381328" y="2405179"/>
            <a:ext cx="1934708" cy="2862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pPr marL="171450" indent="-171450" algn="l">
              <a:buFont typeface="Arial" panose="020B0604020202020204" pitchFamily="34" charset="0"/>
              <a:buChar char="•"/>
            </a:pPr>
            <a:r>
              <a:rPr lang="en-GB" sz="1400" b="1"/>
              <a:t>Cytokine profiling</a:t>
            </a:r>
          </a:p>
        </p:txBody>
      </p:sp>
      <p:pic>
        <p:nvPicPr>
          <p:cNvPr id="14" name="Picture 2">
            <a:extLst>
              <a:ext uri="{FF2B5EF4-FFF2-40B4-BE49-F238E27FC236}">
                <a16:creationId xmlns:a16="http://schemas.microsoft.com/office/drawing/2014/main" id="{548CB31F-134D-7BDD-C48E-8631BB103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340" y="2457915"/>
            <a:ext cx="726207" cy="443636"/>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Curved Right 14">
            <a:extLst>
              <a:ext uri="{FF2B5EF4-FFF2-40B4-BE49-F238E27FC236}">
                <a16:creationId xmlns:a16="http://schemas.microsoft.com/office/drawing/2014/main" id="{43D73AD1-F9B1-3678-4897-9A2E6D58ECED}"/>
              </a:ext>
            </a:extLst>
          </p:cNvPr>
          <p:cNvSpPr/>
          <p:nvPr/>
        </p:nvSpPr>
        <p:spPr>
          <a:xfrm rot="16200000" flipH="1">
            <a:off x="1303889" y="1980880"/>
            <a:ext cx="194621" cy="79156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16" name="Arrow: Curved Right 15">
            <a:extLst>
              <a:ext uri="{FF2B5EF4-FFF2-40B4-BE49-F238E27FC236}">
                <a16:creationId xmlns:a16="http://schemas.microsoft.com/office/drawing/2014/main" id="{17EDD92F-509E-F22C-B921-CE01476D7229}"/>
              </a:ext>
            </a:extLst>
          </p:cNvPr>
          <p:cNvSpPr/>
          <p:nvPr/>
        </p:nvSpPr>
        <p:spPr>
          <a:xfrm rot="16200000">
            <a:off x="2592302" y="2529053"/>
            <a:ext cx="194626" cy="79156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grpSp>
        <p:nvGrpSpPr>
          <p:cNvPr id="9" name="Group 8">
            <a:extLst>
              <a:ext uri="{FF2B5EF4-FFF2-40B4-BE49-F238E27FC236}">
                <a16:creationId xmlns:a16="http://schemas.microsoft.com/office/drawing/2014/main" id="{911513FE-50EC-9399-8585-4DF6204DC76B}"/>
              </a:ext>
            </a:extLst>
          </p:cNvPr>
          <p:cNvGrpSpPr/>
          <p:nvPr/>
        </p:nvGrpSpPr>
        <p:grpSpPr>
          <a:xfrm>
            <a:off x="4955050" y="1884397"/>
            <a:ext cx="2409656" cy="603638"/>
            <a:chOff x="4956796" y="1991503"/>
            <a:chExt cx="2409656" cy="603638"/>
          </a:xfrm>
        </p:grpSpPr>
        <p:sp>
          <p:nvSpPr>
            <p:cNvPr id="2" name="Arrow: Right 1">
              <a:extLst>
                <a:ext uri="{FF2B5EF4-FFF2-40B4-BE49-F238E27FC236}">
                  <a16:creationId xmlns:a16="http://schemas.microsoft.com/office/drawing/2014/main" id="{8A9A5CFC-2999-9292-7D36-D760B9312CBD}"/>
                </a:ext>
              </a:extLst>
            </p:cNvPr>
            <p:cNvSpPr/>
            <p:nvPr/>
          </p:nvSpPr>
          <p:spPr>
            <a:xfrm>
              <a:off x="5379908" y="2267252"/>
              <a:ext cx="1741714" cy="147335"/>
            </a:xfrm>
            <a:prstGeom prst="rightArrow">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spcAft>
                  <a:spcPts val="600"/>
                </a:spcAft>
              </a:pPr>
              <a:endParaRPr lang="sv-SE" err="1">
                <a:solidFill>
                  <a:srgbClr val="FFFFFF"/>
                </a:solidFill>
                <a:latin typeface="Calibri"/>
              </a:endParaRPr>
            </a:p>
          </p:txBody>
        </p:sp>
        <p:pic>
          <p:nvPicPr>
            <p:cNvPr id="5" name="Picture 4">
              <a:extLst>
                <a:ext uri="{FF2B5EF4-FFF2-40B4-BE49-F238E27FC236}">
                  <a16:creationId xmlns:a16="http://schemas.microsoft.com/office/drawing/2014/main" id="{4B7C62CC-2580-4D73-708D-79AC6136A53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86896" y="1991503"/>
              <a:ext cx="321224" cy="321224"/>
            </a:xfrm>
            <a:prstGeom prst="rect">
              <a:avLst/>
            </a:prstGeom>
          </p:spPr>
        </p:pic>
        <p:sp>
          <p:nvSpPr>
            <p:cNvPr id="17" name="TextBox 16">
              <a:extLst>
                <a:ext uri="{FF2B5EF4-FFF2-40B4-BE49-F238E27FC236}">
                  <a16:creationId xmlns:a16="http://schemas.microsoft.com/office/drawing/2014/main" id="{DD98617D-4853-5FBA-B815-5CFEC37C111A}"/>
                </a:ext>
              </a:extLst>
            </p:cNvPr>
            <p:cNvSpPr txBox="1"/>
            <p:nvPr/>
          </p:nvSpPr>
          <p:spPr>
            <a:xfrm>
              <a:off x="5997366" y="2318142"/>
              <a:ext cx="425116" cy="276999"/>
            </a:xfrm>
            <a:prstGeom prst="rect">
              <a:avLst/>
            </a:prstGeom>
            <a:noFill/>
          </p:spPr>
          <p:txBody>
            <a:bodyPr wrap="none" rtlCol="0">
              <a:spAutoFit/>
            </a:bodyPr>
            <a:lstStyle>
              <a:defPPr>
                <a:defRPr lang="sv-SE"/>
              </a:defPPr>
              <a:lvl1pPr marR="0" lvl="0" indent="0" fontAlgn="auto">
                <a:lnSpc>
                  <a:spcPct val="100000"/>
                </a:lnSpc>
                <a:spcBef>
                  <a:spcPts val="0"/>
                </a:spcBef>
                <a:spcAft>
                  <a:spcPts val="600"/>
                </a:spcAft>
                <a:buClrTx/>
                <a:buSzTx/>
                <a:buFontTx/>
                <a:buNone/>
                <a:tabLst/>
                <a:defRPr kumimoji="0" b="0" i="0" u="none" strike="noStrike" cap="none" spc="0" normalizeH="0" baseline="0">
                  <a:ln>
                    <a:noFill/>
                  </a:ln>
                  <a:solidFill>
                    <a:srgbClr val="3F4444"/>
                  </a:solidFill>
                  <a:effectLst/>
                  <a:uLnTx/>
                  <a:uFillTx/>
                  <a:latin typeface="Calibri"/>
                </a:defRPr>
              </a:lvl1pPr>
            </a:lstStyle>
            <a:p>
              <a:r>
                <a:rPr lang="sv-SE" sz="1200" b="1" dirty="0">
                  <a:solidFill>
                    <a:schemeClr val="tx1"/>
                  </a:solidFill>
                </a:rPr>
                <a:t>72h</a:t>
              </a:r>
            </a:p>
          </p:txBody>
        </p:sp>
        <p:pic>
          <p:nvPicPr>
            <p:cNvPr id="18" name="Picture 17" descr="Icon&#10;&#10;Description automatically generated">
              <a:extLst>
                <a:ext uri="{FF2B5EF4-FFF2-40B4-BE49-F238E27FC236}">
                  <a16:creationId xmlns:a16="http://schemas.microsoft.com/office/drawing/2014/main" id="{52318D03-B53F-8271-7DBA-143B4CBF08D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956796" y="2021972"/>
              <a:ext cx="356563" cy="352161"/>
            </a:xfrm>
            <a:prstGeom prst="rect">
              <a:avLst/>
            </a:prstGeom>
          </p:spPr>
        </p:pic>
        <p:sp>
          <p:nvSpPr>
            <p:cNvPr id="19" name="TextBox 18">
              <a:extLst>
                <a:ext uri="{FF2B5EF4-FFF2-40B4-BE49-F238E27FC236}">
                  <a16:creationId xmlns:a16="http://schemas.microsoft.com/office/drawing/2014/main" id="{D878335A-8DD4-B930-C03A-EC8958BC2A5A}"/>
                </a:ext>
              </a:extLst>
            </p:cNvPr>
            <p:cNvSpPr txBox="1"/>
            <p:nvPr/>
          </p:nvSpPr>
          <p:spPr>
            <a:xfrm>
              <a:off x="5997366" y="2056085"/>
              <a:ext cx="1369086" cy="341632"/>
            </a:xfrm>
            <a:prstGeom prst="rect">
              <a:avLst/>
            </a:prstGeom>
            <a:noFill/>
          </p:spPr>
          <p:txBody>
            <a:bodyPr wrap="square" rtlCol="0">
              <a:spAutoFit/>
            </a:bodyPr>
            <a:lstStyle/>
            <a:p>
              <a:pPr algn="l">
                <a:lnSpc>
                  <a:spcPct val="90000"/>
                </a:lnSpc>
                <a:spcAft>
                  <a:spcPts val="600"/>
                </a:spcAft>
              </a:pPr>
              <a:r>
                <a:rPr lang="en-GB"/>
                <a:t>Sc</a:t>
              </a:r>
            </a:p>
          </p:txBody>
        </p:sp>
      </p:grpSp>
      <p:grpSp>
        <p:nvGrpSpPr>
          <p:cNvPr id="6" name="Group 5">
            <a:extLst>
              <a:ext uri="{FF2B5EF4-FFF2-40B4-BE49-F238E27FC236}">
                <a16:creationId xmlns:a16="http://schemas.microsoft.com/office/drawing/2014/main" id="{06191173-5231-7FAA-E4F7-08B299530298}"/>
              </a:ext>
            </a:extLst>
          </p:cNvPr>
          <p:cNvGrpSpPr/>
          <p:nvPr/>
        </p:nvGrpSpPr>
        <p:grpSpPr>
          <a:xfrm>
            <a:off x="4415931" y="3768988"/>
            <a:ext cx="3574494" cy="440274"/>
            <a:chOff x="4329892" y="4145205"/>
            <a:chExt cx="3574494" cy="440274"/>
          </a:xfrm>
        </p:grpSpPr>
        <p:sp>
          <p:nvSpPr>
            <p:cNvPr id="21" name="Arrow: Right 20">
              <a:extLst>
                <a:ext uri="{FF2B5EF4-FFF2-40B4-BE49-F238E27FC236}">
                  <a16:creationId xmlns:a16="http://schemas.microsoft.com/office/drawing/2014/main" id="{C9D63408-7C7C-833C-984D-23D69EE9F8D4}"/>
                </a:ext>
              </a:extLst>
            </p:cNvPr>
            <p:cNvSpPr/>
            <p:nvPr/>
          </p:nvSpPr>
          <p:spPr>
            <a:xfrm>
              <a:off x="4682153" y="4473576"/>
              <a:ext cx="3222233" cy="111903"/>
            </a:xfrm>
            <a:prstGeom prst="rightArrow">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spcAft>
                  <a:spcPts val="600"/>
                </a:spcAft>
              </a:pPr>
              <a:endParaRPr lang="sv-SE" err="1">
                <a:solidFill>
                  <a:srgbClr val="FFFFFF"/>
                </a:solidFill>
                <a:latin typeface="Calibri"/>
              </a:endParaRPr>
            </a:p>
          </p:txBody>
        </p:sp>
        <p:pic>
          <p:nvPicPr>
            <p:cNvPr id="22" name="Picture 21">
              <a:extLst>
                <a:ext uri="{FF2B5EF4-FFF2-40B4-BE49-F238E27FC236}">
                  <a16:creationId xmlns:a16="http://schemas.microsoft.com/office/drawing/2014/main" id="{5E512FE5-C82D-7441-C2AF-1B004B0CA3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05960" y="4221265"/>
              <a:ext cx="321224" cy="321224"/>
            </a:xfrm>
            <a:prstGeom prst="rect">
              <a:avLst/>
            </a:prstGeom>
          </p:spPr>
        </p:pic>
        <p:pic>
          <p:nvPicPr>
            <p:cNvPr id="23" name="Picture 22">
              <a:extLst>
                <a:ext uri="{FF2B5EF4-FFF2-40B4-BE49-F238E27FC236}">
                  <a16:creationId xmlns:a16="http://schemas.microsoft.com/office/drawing/2014/main" id="{C33CEA5A-825D-48DB-0FE9-9A4CDAA593C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41418" y="4233182"/>
              <a:ext cx="321224" cy="321224"/>
            </a:xfrm>
            <a:prstGeom prst="rect">
              <a:avLst/>
            </a:prstGeom>
          </p:spPr>
        </p:pic>
        <p:pic>
          <p:nvPicPr>
            <p:cNvPr id="24" name="Picture 23">
              <a:extLst>
                <a:ext uri="{FF2B5EF4-FFF2-40B4-BE49-F238E27FC236}">
                  <a16:creationId xmlns:a16="http://schemas.microsoft.com/office/drawing/2014/main" id="{25A3472E-01F6-4600-3E65-FCB84A76D04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07854" y="4233604"/>
              <a:ext cx="321224" cy="321224"/>
            </a:xfrm>
            <a:prstGeom prst="rect">
              <a:avLst/>
            </a:prstGeom>
          </p:spPr>
        </p:pic>
        <p:pic>
          <p:nvPicPr>
            <p:cNvPr id="25" name="Picture 24">
              <a:extLst>
                <a:ext uri="{FF2B5EF4-FFF2-40B4-BE49-F238E27FC236}">
                  <a16:creationId xmlns:a16="http://schemas.microsoft.com/office/drawing/2014/main" id="{0973F6F2-13B0-86BA-A62F-A8BC7613472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193514" y="4238470"/>
              <a:ext cx="321224" cy="321224"/>
            </a:xfrm>
            <a:prstGeom prst="rect">
              <a:avLst/>
            </a:prstGeom>
          </p:spPr>
        </p:pic>
        <p:pic>
          <p:nvPicPr>
            <p:cNvPr id="26" name="Picture 25">
              <a:extLst>
                <a:ext uri="{FF2B5EF4-FFF2-40B4-BE49-F238E27FC236}">
                  <a16:creationId xmlns:a16="http://schemas.microsoft.com/office/drawing/2014/main" id="{DC5D73EC-F7CE-0B64-5408-6DFA52AF5C5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679974" y="4233182"/>
              <a:ext cx="321224" cy="321224"/>
            </a:xfrm>
            <a:prstGeom prst="rect">
              <a:avLst/>
            </a:prstGeom>
          </p:spPr>
        </p:pic>
        <p:pic>
          <p:nvPicPr>
            <p:cNvPr id="27" name="Picture 26">
              <a:extLst>
                <a:ext uri="{FF2B5EF4-FFF2-40B4-BE49-F238E27FC236}">
                  <a16:creationId xmlns:a16="http://schemas.microsoft.com/office/drawing/2014/main" id="{3F421145-05B3-7B10-4739-4753AFC9F88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166435" y="4221265"/>
              <a:ext cx="321224" cy="321224"/>
            </a:xfrm>
            <a:prstGeom prst="rect">
              <a:avLst/>
            </a:prstGeom>
          </p:spPr>
        </p:pic>
        <p:pic>
          <p:nvPicPr>
            <p:cNvPr id="29" name="Picture 28" descr="Icon&#10;&#10;Description automatically generated">
              <a:extLst>
                <a:ext uri="{FF2B5EF4-FFF2-40B4-BE49-F238E27FC236}">
                  <a16:creationId xmlns:a16="http://schemas.microsoft.com/office/drawing/2014/main" id="{90B20B4B-052F-5420-2F59-3568E2F3B33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29892" y="4145205"/>
              <a:ext cx="367149" cy="362616"/>
            </a:xfrm>
            <a:prstGeom prst="rect">
              <a:avLst/>
            </a:prstGeom>
          </p:spPr>
        </p:pic>
      </p:grpSp>
      <p:sp>
        <p:nvSpPr>
          <p:cNvPr id="34" name="TextBox 33">
            <a:extLst>
              <a:ext uri="{FF2B5EF4-FFF2-40B4-BE49-F238E27FC236}">
                <a16:creationId xmlns:a16="http://schemas.microsoft.com/office/drawing/2014/main" id="{FC19DC1D-B78D-6391-F1B4-A724888CB929}"/>
              </a:ext>
            </a:extLst>
          </p:cNvPr>
          <p:cNvSpPr txBox="1"/>
          <p:nvPr/>
        </p:nvSpPr>
        <p:spPr>
          <a:xfrm>
            <a:off x="5810571" y="4101504"/>
            <a:ext cx="699935" cy="276999"/>
          </a:xfrm>
          <a:prstGeom prst="rect">
            <a:avLst/>
          </a:prstGeom>
          <a:noFill/>
        </p:spPr>
        <p:txBody>
          <a:bodyPr wrap="none" rtlCol="0">
            <a:spAutoFit/>
          </a:bodyPr>
          <a:lstStyle>
            <a:defPPr>
              <a:defRPr lang="sv-SE"/>
            </a:defPPr>
            <a:lvl1pPr marR="0" lvl="0" indent="0" fontAlgn="auto">
              <a:lnSpc>
                <a:spcPct val="100000"/>
              </a:lnSpc>
              <a:spcBef>
                <a:spcPts val="0"/>
              </a:spcBef>
              <a:spcAft>
                <a:spcPts val="600"/>
              </a:spcAft>
              <a:buClrTx/>
              <a:buSzTx/>
              <a:buFontTx/>
              <a:buNone/>
              <a:tabLst/>
              <a:defRPr kumimoji="0" b="0" i="0" u="none" strike="noStrike" cap="none" spc="0" normalizeH="0" baseline="0">
                <a:ln>
                  <a:noFill/>
                </a:ln>
                <a:solidFill>
                  <a:srgbClr val="3F4444"/>
                </a:solidFill>
                <a:effectLst/>
                <a:uLnTx/>
                <a:uFillTx/>
                <a:latin typeface="Calibri"/>
              </a:defRPr>
            </a:lvl1pPr>
          </a:lstStyle>
          <a:p>
            <a:r>
              <a:rPr lang="sv-SE" sz="1200" b="1" dirty="0">
                <a:solidFill>
                  <a:schemeClr val="tx1"/>
                </a:solidFill>
              </a:rPr>
              <a:t>6 weeks</a:t>
            </a:r>
          </a:p>
        </p:txBody>
      </p:sp>
      <p:sp>
        <p:nvSpPr>
          <p:cNvPr id="52" name="Freeform: Shape 51">
            <a:extLst>
              <a:ext uri="{FF2B5EF4-FFF2-40B4-BE49-F238E27FC236}">
                <a16:creationId xmlns:a16="http://schemas.microsoft.com/office/drawing/2014/main" id="{046310C9-633E-2461-0D07-E234DC0F3C74}"/>
              </a:ext>
            </a:extLst>
          </p:cNvPr>
          <p:cNvSpPr/>
          <p:nvPr/>
        </p:nvSpPr>
        <p:spPr>
          <a:xfrm>
            <a:off x="250461" y="1274932"/>
            <a:ext cx="3868870" cy="554117"/>
          </a:xfrm>
          <a:custGeom>
            <a:avLst/>
            <a:gdLst>
              <a:gd name="connsiteX0" fmla="*/ 0 w 3732758"/>
              <a:gd name="connsiteY0" fmla="*/ 0 h 554117"/>
              <a:gd name="connsiteX1" fmla="*/ 3455700 w 3732758"/>
              <a:gd name="connsiteY1" fmla="*/ 0 h 554117"/>
              <a:gd name="connsiteX2" fmla="*/ 3732758 w 3732758"/>
              <a:gd name="connsiteY2" fmla="*/ 277059 h 554117"/>
              <a:gd name="connsiteX3" fmla="*/ 3455700 w 3732758"/>
              <a:gd name="connsiteY3" fmla="*/ 554117 h 554117"/>
              <a:gd name="connsiteX4" fmla="*/ 0 w 3732758"/>
              <a:gd name="connsiteY4" fmla="*/ 554117 h 554117"/>
              <a:gd name="connsiteX5" fmla="*/ 277059 w 3732758"/>
              <a:gd name="connsiteY5" fmla="*/ 277059 h 554117"/>
              <a:gd name="connsiteX6" fmla="*/ 0 w 3732758"/>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758" h="554117">
                <a:moveTo>
                  <a:pt x="0" y="0"/>
                </a:moveTo>
                <a:lnTo>
                  <a:pt x="3455700" y="0"/>
                </a:lnTo>
                <a:lnTo>
                  <a:pt x="3732758" y="277059"/>
                </a:lnTo>
                <a:lnTo>
                  <a:pt x="3455700" y="554117"/>
                </a:lnTo>
                <a:lnTo>
                  <a:pt x="0" y="554117"/>
                </a:lnTo>
                <a:lnTo>
                  <a:pt x="277059" y="277059"/>
                </a:lnTo>
                <a:lnTo>
                  <a:pt x="0" y="0"/>
                </a:lnTo>
                <a:close/>
              </a:path>
            </a:pathLst>
          </a:custGeom>
          <a:solidFill>
            <a:schemeClr val="accent1"/>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sz="1800" kern="1200"/>
              <a:t>Assess </a:t>
            </a:r>
            <a:r>
              <a:rPr lang="en-GB"/>
              <a:t>a</a:t>
            </a:r>
            <a:r>
              <a:rPr lang="en-GB" sz="1800" kern="1200"/>
              <a:t> large panel of ASOs</a:t>
            </a:r>
          </a:p>
        </p:txBody>
      </p:sp>
      <p:sp>
        <p:nvSpPr>
          <p:cNvPr id="53" name="Freeform: Shape 52">
            <a:extLst>
              <a:ext uri="{FF2B5EF4-FFF2-40B4-BE49-F238E27FC236}">
                <a16:creationId xmlns:a16="http://schemas.microsoft.com/office/drawing/2014/main" id="{066B8F3E-45C0-C042-0830-D24EC4A72D5E}"/>
              </a:ext>
            </a:extLst>
          </p:cNvPr>
          <p:cNvSpPr/>
          <p:nvPr/>
        </p:nvSpPr>
        <p:spPr>
          <a:xfrm>
            <a:off x="7655259" y="1274932"/>
            <a:ext cx="3814398"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accent1">
              <a:lumMod val="50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a:t>Assay translatability</a:t>
            </a:r>
          </a:p>
        </p:txBody>
      </p:sp>
      <p:sp>
        <p:nvSpPr>
          <p:cNvPr id="54" name="Freeform: Shape 53">
            <a:extLst>
              <a:ext uri="{FF2B5EF4-FFF2-40B4-BE49-F238E27FC236}">
                <a16:creationId xmlns:a16="http://schemas.microsoft.com/office/drawing/2014/main" id="{DA66453F-C94D-B5CB-1C41-41918A76A3A3}"/>
              </a:ext>
            </a:extLst>
          </p:cNvPr>
          <p:cNvSpPr/>
          <p:nvPr/>
        </p:nvSpPr>
        <p:spPr>
          <a:xfrm>
            <a:off x="3811405" y="1276066"/>
            <a:ext cx="4122324"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accent1">
              <a:lumMod val="7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a:t>Cytokine assessment of </a:t>
            </a:r>
            <a:r>
              <a:rPr lang="en-GB" i="1"/>
              <a:t>in vivo </a:t>
            </a:r>
            <a:r>
              <a:rPr lang="en-GB"/>
              <a:t>studies</a:t>
            </a:r>
          </a:p>
        </p:txBody>
      </p:sp>
      <p:sp>
        <p:nvSpPr>
          <p:cNvPr id="7" name="Arrow: Chevron 6">
            <a:extLst>
              <a:ext uri="{FF2B5EF4-FFF2-40B4-BE49-F238E27FC236}">
                <a16:creationId xmlns:a16="http://schemas.microsoft.com/office/drawing/2014/main" id="{F1148D8D-94C0-BE59-8888-BD2CB375537F}"/>
              </a:ext>
            </a:extLst>
          </p:cNvPr>
          <p:cNvSpPr/>
          <p:nvPr/>
        </p:nvSpPr>
        <p:spPr>
          <a:xfrm>
            <a:off x="3956606" y="2399825"/>
            <a:ext cx="345604" cy="307110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pic>
        <p:nvPicPr>
          <p:cNvPr id="33" name="Picture 32">
            <a:extLst>
              <a:ext uri="{FF2B5EF4-FFF2-40B4-BE49-F238E27FC236}">
                <a16:creationId xmlns:a16="http://schemas.microsoft.com/office/drawing/2014/main" id="{B39F5EBA-83AB-8BFA-240F-0A13B9F59604}"/>
              </a:ext>
            </a:extLst>
          </p:cNvPr>
          <p:cNvPicPr>
            <a:picLocks noChangeAspect="1"/>
          </p:cNvPicPr>
          <p:nvPr/>
        </p:nvPicPr>
        <p:blipFill>
          <a:blip r:embed="rId9"/>
          <a:stretch>
            <a:fillRect/>
          </a:stretch>
        </p:blipFill>
        <p:spPr>
          <a:xfrm>
            <a:off x="4735898" y="4414472"/>
            <a:ext cx="3099006" cy="1488948"/>
          </a:xfrm>
          <a:prstGeom prst="rect">
            <a:avLst/>
          </a:prstGeom>
        </p:spPr>
      </p:pic>
      <p:pic>
        <p:nvPicPr>
          <p:cNvPr id="42" name="Picture 41">
            <a:extLst>
              <a:ext uri="{FF2B5EF4-FFF2-40B4-BE49-F238E27FC236}">
                <a16:creationId xmlns:a16="http://schemas.microsoft.com/office/drawing/2014/main" id="{533F2E17-E0E9-EA1C-D23F-AEB8F94FAC7E}"/>
              </a:ext>
            </a:extLst>
          </p:cNvPr>
          <p:cNvPicPr>
            <a:picLocks noChangeAspect="1"/>
          </p:cNvPicPr>
          <p:nvPr/>
        </p:nvPicPr>
        <p:blipFill>
          <a:blip r:embed="rId10"/>
          <a:stretch>
            <a:fillRect/>
          </a:stretch>
        </p:blipFill>
        <p:spPr>
          <a:xfrm>
            <a:off x="4722703" y="2442647"/>
            <a:ext cx="3105140" cy="1395030"/>
          </a:xfrm>
          <a:prstGeom prst="rect">
            <a:avLst/>
          </a:prstGeom>
        </p:spPr>
      </p:pic>
      <p:sp>
        <p:nvSpPr>
          <p:cNvPr id="46" name="Rectangle: Rounded Corners 45">
            <a:extLst>
              <a:ext uri="{FF2B5EF4-FFF2-40B4-BE49-F238E27FC236}">
                <a16:creationId xmlns:a16="http://schemas.microsoft.com/office/drawing/2014/main" id="{026876D8-7D7A-F60B-28A5-61EAABE00697}"/>
              </a:ext>
            </a:extLst>
          </p:cNvPr>
          <p:cNvSpPr/>
          <p:nvPr/>
        </p:nvSpPr>
        <p:spPr>
          <a:xfrm>
            <a:off x="4302210" y="6070409"/>
            <a:ext cx="4190087"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GB" sz="1800" dirty="0">
                <a:solidFill>
                  <a:schemeClr val="bg1"/>
                </a:solidFill>
              </a:rPr>
              <a:t>MCP-1, KC, IP-10, IL-6, MIP-1</a:t>
            </a:r>
            <a:r>
              <a:rPr lang="en-GB" sz="1800" dirty="0">
                <a:solidFill>
                  <a:schemeClr val="bg1"/>
                </a:solidFill>
                <a:latin typeface="Symbol" panose="05050102010706020507" pitchFamily="18" charset="2"/>
              </a:rPr>
              <a:t>b</a:t>
            </a:r>
            <a:r>
              <a:rPr lang="en-GB" sz="1800" dirty="0">
                <a:solidFill>
                  <a:schemeClr val="bg1"/>
                </a:solidFill>
              </a:rPr>
              <a:t> were shown to be the most up-regulated cytokine in </a:t>
            </a:r>
            <a:r>
              <a:rPr lang="en-GB" sz="1800" i="1" dirty="0">
                <a:solidFill>
                  <a:schemeClr val="bg1"/>
                </a:solidFill>
              </a:rPr>
              <a:t>in vivo </a:t>
            </a:r>
            <a:r>
              <a:rPr lang="en-GB" sz="1800" dirty="0">
                <a:solidFill>
                  <a:schemeClr val="bg1"/>
                </a:solidFill>
              </a:rPr>
              <a:t>mouse studies</a:t>
            </a:r>
            <a:r>
              <a:rPr lang="en-GB" sz="1800" b="1" dirty="0">
                <a:solidFill>
                  <a:schemeClr val="bg1"/>
                </a:solidFill>
              </a:rPr>
              <a:t>.</a:t>
            </a:r>
          </a:p>
        </p:txBody>
      </p:sp>
      <p:sp>
        <p:nvSpPr>
          <p:cNvPr id="47" name="Rectangle: Rounded Corners 46">
            <a:extLst>
              <a:ext uri="{FF2B5EF4-FFF2-40B4-BE49-F238E27FC236}">
                <a16:creationId xmlns:a16="http://schemas.microsoft.com/office/drawing/2014/main" id="{20FBD90E-B86C-9F54-5B43-BC6B34D6FAC4}"/>
              </a:ext>
            </a:extLst>
          </p:cNvPr>
          <p:cNvSpPr/>
          <p:nvPr/>
        </p:nvSpPr>
        <p:spPr>
          <a:xfrm>
            <a:off x="8895068" y="6055709"/>
            <a:ext cx="3056747"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lgn="ctr"/>
            <a:r>
              <a:rPr lang="en-GB" sz="1400" dirty="0">
                <a:solidFill>
                  <a:schemeClr val="bg1"/>
                </a:solidFill>
              </a:rPr>
              <a:t>The Assay translatability has been further validated using project ASOs</a:t>
            </a:r>
          </a:p>
        </p:txBody>
      </p:sp>
      <p:pic>
        <p:nvPicPr>
          <p:cNvPr id="28" name="Picture 27">
            <a:extLst>
              <a:ext uri="{FF2B5EF4-FFF2-40B4-BE49-F238E27FC236}">
                <a16:creationId xmlns:a16="http://schemas.microsoft.com/office/drawing/2014/main" id="{20CBEA55-C770-5E6C-6831-2AF66E9F45F9}"/>
              </a:ext>
            </a:extLst>
          </p:cNvPr>
          <p:cNvPicPr>
            <a:picLocks noChangeAspect="1"/>
          </p:cNvPicPr>
          <p:nvPr/>
        </p:nvPicPr>
        <p:blipFill>
          <a:blip r:embed="rId11"/>
          <a:stretch>
            <a:fillRect/>
          </a:stretch>
        </p:blipFill>
        <p:spPr>
          <a:xfrm>
            <a:off x="8929537" y="2935789"/>
            <a:ext cx="2764427" cy="2546946"/>
          </a:xfrm>
          <a:prstGeom prst="rect">
            <a:avLst/>
          </a:prstGeom>
        </p:spPr>
      </p:pic>
      <p:pic>
        <p:nvPicPr>
          <p:cNvPr id="30" name="Picture 29">
            <a:extLst>
              <a:ext uri="{FF2B5EF4-FFF2-40B4-BE49-F238E27FC236}">
                <a16:creationId xmlns:a16="http://schemas.microsoft.com/office/drawing/2014/main" id="{A7C46AC8-3B00-5985-5188-B863A84537FA}"/>
              </a:ext>
            </a:extLst>
          </p:cNvPr>
          <p:cNvPicPr>
            <a:picLocks noChangeAspect="1"/>
          </p:cNvPicPr>
          <p:nvPr/>
        </p:nvPicPr>
        <p:blipFill>
          <a:blip r:embed="rId12"/>
          <a:stretch>
            <a:fillRect/>
          </a:stretch>
        </p:blipFill>
        <p:spPr>
          <a:xfrm>
            <a:off x="43164" y="3588546"/>
            <a:ext cx="3970848" cy="2333543"/>
          </a:xfrm>
          <a:prstGeom prst="rect">
            <a:avLst/>
          </a:prstGeom>
        </p:spPr>
      </p:pic>
    </p:spTree>
    <p:extLst>
      <p:ext uri="{BB962C8B-B14F-4D97-AF65-F5344CB8AC3E}">
        <p14:creationId xmlns:p14="http://schemas.microsoft.com/office/powerpoint/2010/main" val="1538980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35B6-B4AA-38C2-A702-1EA2D8C02331}"/>
              </a:ext>
            </a:extLst>
          </p:cNvPr>
          <p:cNvSpPr>
            <a:spLocks noGrp="1"/>
          </p:cNvSpPr>
          <p:nvPr>
            <p:ph type="title"/>
          </p:nvPr>
        </p:nvSpPr>
        <p:spPr>
          <a:xfrm>
            <a:off x="221727" y="123768"/>
            <a:ext cx="11376025" cy="1007427"/>
          </a:xfrm>
        </p:spPr>
        <p:txBody>
          <a:bodyPr>
            <a:normAutofit fontScale="90000"/>
          </a:bodyPr>
          <a:lstStyle/>
          <a:p>
            <a:r>
              <a:rPr lang="en-GB">
                <a:cs typeface="Arial" pitchFamily="34" charset="0"/>
              </a:rPr>
              <a:t>Identification of gene signature for prediction of ASOs with inflammatory profile </a:t>
            </a:r>
            <a:br>
              <a:rPr lang="en-US" sz="3600"/>
            </a:br>
            <a:endParaRPr lang="en-GB"/>
          </a:p>
        </p:txBody>
      </p:sp>
      <p:sp>
        <p:nvSpPr>
          <p:cNvPr id="3" name="Slide Number Placeholder 2">
            <a:extLst>
              <a:ext uri="{FF2B5EF4-FFF2-40B4-BE49-F238E27FC236}">
                <a16:creationId xmlns:a16="http://schemas.microsoft.com/office/drawing/2014/main" id="{C3F42059-AAED-FC8D-4148-0E71D2134169}"/>
              </a:ext>
            </a:extLst>
          </p:cNvPr>
          <p:cNvSpPr>
            <a:spLocks noGrp="1"/>
          </p:cNvSpPr>
          <p:nvPr>
            <p:ph type="sldNum" sz="quarter" idx="12"/>
          </p:nvPr>
        </p:nvSpPr>
        <p:spPr>
          <a:xfrm>
            <a:off x="-53788" y="6484627"/>
            <a:ext cx="407988" cy="309145"/>
          </a:xfrm>
        </p:spPr>
        <p:txBody>
          <a:bodyPr/>
          <a:lstStyle/>
          <a:p>
            <a:fld id="{F8E47D07-9D1E-4FE9-B31A-2F5863681021}" type="slidenum">
              <a:rPr lang="en-GB" smtClean="0"/>
              <a:pPr/>
              <a:t>36</a:t>
            </a:fld>
            <a:endParaRPr lang="en-GB"/>
          </a:p>
        </p:txBody>
      </p:sp>
      <p:sp>
        <p:nvSpPr>
          <p:cNvPr id="5" name="Date Placeholder 4">
            <a:extLst>
              <a:ext uri="{FF2B5EF4-FFF2-40B4-BE49-F238E27FC236}">
                <a16:creationId xmlns:a16="http://schemas.microsoft.com/office/drawing/2014/main" id="{125EB4D2-D9DE-E0AD-5016-1FE8E86FB88A}"/>
              </a:ext>
            </a:extLst>
          </p:cNvPr>
          <p:cNvSpPr>
            <a:spLocks noGrp="1"/>
          </p:cNvSpPr>
          <p:nvPr>
            <p:ph type="dt" sz="half" idx="10"/>
          </p:nvPr>
        </p:nvSpPr>
        <p:spPr>
          <a:xfrm>
            <a:off x="10083875" y="6484627"/>
            <a:ext cx="1279358" cy="309145"/>
          </a:xfrm>
        </p:spPr>
        <p:txBody>
          <a:bodyPr/>
          <a:lstStyle/>
          <a:p>
            <a:endParaRPr lang="en-GB"/>
          </a:p>
        </p:txBody>
      </p:sp>
      <p:sp>
        <p:nvSpPr>
          <p:cNvPr id="11" name="TextBox 10">
            <a:extLst>
              <a:ext uri="{FF2B5EF4-FFF2-40B4-BE49-F238E27FC236}">
                <a16:creationId xmlns:a16="http://schemas.microsoft.com/office/drawing/2014/main" id="{F47C09B2-950F-A85E-A793-5ABD2AA8DE2A}"/>
              </a:ext>
            </a:extLst>
          </p:cNvPr>
          <p:cNvSpPr txBox="1"/>
          <p:nvPr/>
        </p:nvSpPr>
        <p:spPr>
          <a:xfrm>
            <a:off x="685260" y="1249918"/>
            <a:ext cx="3570305" cy="341632"/>
          </a:xfrm>
          <a:prstGeom prst="rect">
            <a:avLst/>
          </a:prstGeom>
          <a:solidFill>
            <a:schemeClr val="tx2">
              <a:lumMod val="90000"/>
              <a:lumOff val="10000"/>
            </a:schemeClr>
          </a:solidFill>
          <a:ln>
            <a:solidFill>
              <a:srgbClr val="004F8E"/>
            </a:solidFill>
          </a:ln>
        </p:spPr>
        <p:txBody>
          <a:bodyPr wrap="square" rtlCol="0">
            <a:spAutoFit/>
          </a:bodyPr>
          <a:lstStyle/>
          <a:p>
            <a:pPr algn="ctr">
              <a:lnSpc>
                <a:spcPct val="90000"/>
              </a:lnSpc>
              <a:spcAft>
                <a:spcPts val="600"/>
              </a:spcAft>
            </a:pPr>
            <a:r>
              <a:rPr lang="en-US" b="1">
                <a:solidFill>
                  <a:schemeClr val="bg1"/>
                </a:solidFill>
              </a:rPr>
              <a:t>Proof of principle study </a:t>
            </a:r>
          </a:p>
        </p:txBody>
      </p:sp>
      <p:sp>
        <p:nvSpPr>
          <p:cNvPr id="13" name="TextBox 12">
            <a:extLst>
              <a:ext uri="{FF2B5EF4-FFF2-40B4-BE49-F238E27FC236}">
                <a16:creationId xmlns:a16="http://schemas.microsoft.com/office/drawing/2014/main" id="{D39EC5E9-74A7-954F-B339-1A47FFE6E3D6}"/>
              </a:ext>
            </a:extLst>
          </p:cNvPr>
          <p:cNvSpPr txBox="1"/>
          <p:nvPr/>
        </p:nvSpPr>
        <p:spPr>
          <a:xfrm>
            <a:off x="-82931" y="2866585"/>
            <a:ext cx="5266093" cy="313932"/>
          </a:xfrm>
          <a:prstGeom prst="rect">
            <a:avLst/>
          </a:prstGeom>
          <a:noFill/>
        </p:spPr>
        <p:txBody>
          <a:bodyPr wrap="square" lIns="91440" tIns="45720" rIns="91440" bIns="45720" rtlCol="0" anchor="t">
            <a:spAutoFit/>
          </a:bodyPr>
          <a:lstStyle/>
          <a:p>
            <a:pPr algn="ctr">
              <a:lnSpc>
                <a:spcPct val="90000"/>
              </a:lnSpc>
              <a:spcAft>
                <a:spcPts val="600"/>
              </a:spcAft>
            </a:pPr>
            <a:r>
              <a:rPr lang="en-GB" sz="1600" b="1">
                <a:solidFill>
                  <a:schemeClr val="accent1"/>
                </a:solidFill>
                <a:cs typeface="Calibri"/>
              </a:rPr>
              <a:t>RNA-</a:t>
            </a:r>
            <a:r>
              <a:rPr lang="en-GB" sz="1600" b="1" err="1">
                <a:solidFill>
                  <a:schemeClr val="accent1"/>
                </a:solidFill>
                <a:cs typeface="Calibri"/>
              </a:rPr>
              <a:t>seq</a:t>
            </a:r>
            <a:r>
              <a:rPr lang="en-GB" sz="1600" b="1">
                <a:solidFill>
                  <a:schemeClr val="accent1"/>
                </a:solidFill>
                <a:cs typeface="Calibri"/>
              </a:rPr>
              <a:t> transcriptomics </a:t>
            </a:r>
            <a:r>
              <a:rPr lang="en-GB" sz="1600" b="1">
                <a:solidFill>
                  <a:schemeClr val="accent1"/>
                </a:solidFill>
                <a:ea typeface="Calibri"/>
                <a:cs typeface="Calibri"/>
              </a:rPr>
              <a:t>analysis</a:t>
            </a:r>
            <a:endParaRPr lang="en-US" sz="1600" b="1">
              <a:solidFill>
                <a:schemeClr val="accent1"/>
              </a:solidFill>
              <a:ea typeface="Calibri"/>
              <a:cs typeface="Calibri"/>
            </a:endParaRPr>
          </a:p>
        </p:txBody>
      </p:sp>
      <p:sp>
        <p:nvSpPr>
          <p:cNvPr id="31" name="TextBox 30">
            <a:extLst>
              <a:ext uri="{FF2B5EF4-FFF2-40B4-BE49-F238E27FC236}">
                <a16:creationId xmlns:a16="http://schemas.microsoft.com/office/drawing/2014/main" id="{6077EC52-4D95-1138-04F7-EF4E42EE04F5}"/>
              </a:ext>
            </a:extLst>
          </p:cNvPr>
          <p:cNvSpPr txBox="1"/>
          <p:nvPr/>
        </p:nvSpPr>
        <p:spPr>
          <a:xfrm>
            <a:off x="5139056" y="3344164"/>
            <a:ext cx="485638" cy="822523"/>
          </a:xfrm>
          <a:prstGeom prst="rect">
            <a:avLst/>
          </a:prstGeom>
          <a:solidFill>
            <a:schemeClr val="bg1"/>
          </a:solidFill>
        </p:spPr>
        <p:txBody>
          <a:bodyPr wrap="square" rtlCol="0">
            <a:spAutoFit/>
          </a:bodyPr>
          <a:lstStyle/>
          <a:p>
            <a:endParaRPr lang="en-GB"/>
          </a:p>
        </p:txBody>
      </p:sp>
      <p:pic>
        <p:nvPicPr>
          <p:cNvPr id="32" name="Picture 31">
            <a:extLst>
              <a:ext uri="{FF2B5EF4-FFF2-40B4-BE49-F238E27FC236}">
                <a16:creationId xmlns:a16="http://schemas.microsoft.com/office/drawing/2014/main" id="{528DD8D8-CD12-3723-55CD-CCEE5BC25950}"/>
              </a:ext>
            </a:extLst>
          </p:cNvPr>
          <p:cNvPicPr>
            <a:picLocks noChangeAspect="1"/>
          </p:cNvPicPr>
          <p:nvPr/>
        </p:nvPicPr>
        <p:blipFill>
          <a:blip r:embed="rId3"/>
          <a:stretch>
            <a:fillRect/>
          </a:stretch>
        </p:blipFill>
        <p:spPr>
          <a:xfrm>
            <a:off x="6598989" y="2350770"/>
            <a:ext cx="1828204" cy="2652422"/>
          </a:xfrm>
          <a:prstGeom prst="rect">
            <a:avLst/>
          </a:prstGeom>
        </p:spPr>
      </p:pic>
      <p:pic>
        <p:nvPicPr>
          <p:cNvPr id="34" name="Picture 33">
            <a:extLst>
              <a:ext uri="{FF2B5EF4-FFF2-40B4-BE49-F238E27FC236}">
                <a16:creationId xmlns:a16="http://schemas.microsoft.com/office/drawing/2014/main" id="{C9504672-211C-30F2-E565-0F9C2183A474}"/>
              </a:ext>
            </a:extLst>
          </p:cNvPr>
          <p:cNvPicPr>
            <a:picLocks noChangeAspect="1"/>
          </p:cNvPicPr>
          <p:nvPr/>
        </p:nvPicPr>
        <p:blipFill>
          <a:blip r:embed="rId4"/>
          <a:stretch>
            <a:fillRect/>
          </a:stretch>
        </p:blipFill>
        <p:spPr>
          <a:xfrm>
            <a:off x="4560292" y="2340830"/>
            <a:ext cx="2098887" cy="2701310"/>
          </a:xfrm>
          <a:prstGeom prst="rect">
            <a:avLst/>
          </a:prstGeom>
        </p:spPr>
      </p:pic>
      <p:sp>
        <p:nvSpPr>
          <p:cNvPr id="37" name="TextBox 36">
            <a:extLst>
              <a:ext uri="{FF2B5EF4-FFF2-40B4-BE49-F238E27FC236}">
                <a16:creationId xmlns:a16="http://schemas.microsoft.com/office/drawing/2014/main" id="{A3023A85-305C-6785-27CE-C014D083899F}"/>
              </a:ext>
            </a:extLst>
          </p:cNvPr>
          <p:cNvSpPr txBox="1"/>
          <p:nvPr/>
        </p:nvSpPr>
        <p:spPr>
          <a:xfrm>
            <a:off x="4940709" y="2221504"/>
            <a:ext cx="1722975" cy="258532"/>
          </a:xfrm>
          <a:prstGeom prst="rect">
            <a:avLst/>
          </a:prstGeom>
          <a:solidFill>
            <a:schemeClr val="accent1"/>
          </a:solidFill>
        </p:spPr>
        <p:txBody>
          <a:bodyPr wrap="square" rtlCol="0">
            <a:spAutoFit/>
          </a:bodyPr>
          <a:lstStyle/>
          <a:p>
            <a:pPr algn="ctr">
              <a:lnSpc>
                <a:spcPct val="90000"/>
              </a:lnSpc>
              <a:spcAft>
                <a:spcPts val="600"/>
              </a:spcAft>
            </a:pPr>
            <a:r>
              <a:rPr lang="en-GB" sz="1200" b="1" i="1">
                <a:solidFill>
                  <a:schemeClr val="bg1"/>
                </a:solidFill>
                <a:latin typeface="Calibri" panose="020F0502020204030204" pitchFamily="34" charset="0"/>
                <a:cs typeface="Calibri" panose="020F0502020204030204" pitchFamily="34" charset="0"/>
              </a:rPr>
              <a:t>CCL22</a:t>
            </a:r>
          </a:p>
        </p:txBody>
      </p:sp>
      <p:sp>
        <p:nvSpPr>
          <p:cNvPr id="38" name="TextBox 37">
            <a:extLst>
              <a:ext uri="{FF2B5EF4-FFF2-40B4-BE49-F238E27FC236}">
                <a16:creationId xmlns:a16="http://schemas.microsoft.com/office/drawing/2014/main" id="{F3557482-DC01-9335-EF62-EC707C1387B5}"/>
              </a:ext>
            </a:extLst>
          </p:cNvPr>
          <p:cNvSpPr txBox="1"/>
          <p:nvPr/>
        </p:nvSpPr>
        <p:spPr>
          <a:xfrm>
            <a:off x="6732985" y="2230185"/>
            <a:ext cx="1694207" cy="258532"/>
          </a:xfrm>
          <a:prstGeom prst="rect">
            <a:avLst/>
          </a:prstGeom>
          <a:solidFill>
            <a:schemeClr val="accent1"/>
          </a:solidFill>
        </p:spPr>
        <p:txBody>
          <a:bodyPr wrap="square" rtlCol="0">
            <a:spAutoFit/>
          </a:bodyPr>
          <a:lstStyle/>
          <a:p>
            <a:pPr algn="ctr">
              <a:lnSpc>
                <a:spcPct val="90000"/>
              </a:lnSpc>
              <a:spcAft>
                <a:spcPts val="600"/>
              </a:spcAft>
            </a:pPr>
            <a:r>
              <a:rPr lang="en-GB" sz="1200" b="1" i="1">
                <a:solidFill>
                  <a:schemeClr val="bg1"/>
                </a:solidFill>
                <a:latin typeface="Calibri" panose="020F0502020204030204" pitchFamily="34" charset="0"/>
                <a:cs typeface="Calibri" panose="020F0502020204030204" pitchFamily="34" charset="0"/>
              </a:rPr>
              <a:t>EBI3</a:t>
            </a:r>
          </a:p>
        </p:txBody>
      </p:sp>
      <p:pic>
        <p:nvPicPr>
          <p:cNvPr id="40" name="Picture 39">
            <a:extLst>
              <a:ext uri="{FF2B5EF4-FFF2-40B4-BE49-F238E27FC236}">
                <a16:creationId xmlns:a16="http://schemas.microsoft.com/office/drawing/2014/main" id="{BB07760E-5A81-16D5-1E60-95B26D6B3AA8}"/>
              </a:ext>
            </a:extLst>
          </p:cNvPr>
          <p:cNvPicPr>
            <a:picLocks noChangeAspect="1"/>
          </p:cNvPicPr>
          <p:nvPr/>
        </p:nvPicPr>
        <p:blipFill rotWithShape="1">
          <a:blip r:embed="rId5"/>
          <a:srcRect r="21148" b="22412"/>
          <a:stretch/>
        </p:blipFill>
        <p:spPr>
          <a:xfrm>
            <a:off x="8515948" y="2467168"/>
            <a:ext cx="2976199" cy="2013575"/>
          </a:xfrm>
          <a:prstGeom prst="rect">
            <a:avLst/>
          </a:prstGeom>
        </p:spPr>
      </p:pic>
      <p:pic>
        <p:nvPicPr>
          <p:cNvPr id="43" name="Picture 42">
            <a:extLst>
              <a:ext uri="{FF2B5EF4-FFF2-40B4-BE49-F238E27FC236}">
                <a16:creationId xmlns:a16="http://schemas.microsoft.com/office/drawing/2014/main" id="{EF3ABC62-B69F-F182-7572-5802E0ECAD5D}"/>
              </a:ext>
            </a:extLst>
          </p:cNvPr>
          <p:cNvPicPr>
            <a:picLocks noChangeAspect="1"/>
          </p:cNvPicPr>
          <p:nvPr/>
        </p:nvPicPr>
        <p:blipFill>
          <a:blip r:embed="rId6"/>
          <a:stretch>
            <a:fillRect/>
          </a:stretch>
        </p:blipFill>
        <p:spPr>
          <a:xfrm>
            <a:off x="8652613" y="4994561"/>
            <a:ext cx="1178627" cy="536189"/>
          </a:xfrm>
          <a:prstGeom prst="rect">
            <a:avLst/>
          </a:prstGeom>
        </p:spPr>
      </p:pic>
      <p:sp>
        <p:nvSpPr>
          <p:cNvPr id="44" name="TextBox 43">
            <a:extLst>
              <a:ext uri="{FF2B5EF4-FFF2-40B4-BE49-F238E27FC236}">
                <a16:creationId xmlns:a16="http://schemas.microsoft.com/office/drawing/2014/main" id="{0A228149-5DFB-E030-68C8-558DE06259B6}"/>
              </a:ext>
            </a:extLst>
          </p:cNvPr>
          <p:cNvSpPr txBox="1"/>
          <p:nvPr/>
        </p:nvSpPr>
        <p:spPr>
          <a:xfrm>
            <a:off x="8668691" y="2230523"/>
            <a:ext cx="2823456" cy="258532"/>
          </a:xfrm>
          <a:prstGeom prst="rect">
            <a:avLst/>
          </a:prstGeom>
          <a:solidFill>
            <a:schemeClr val="accent1"/>
          </a:solidFill>
        </p:spPr>
        <p:txBody>
          <a:bodyPr wrap="square" rtlCol="0">
            <a:spAutoFit/>
          </a:bodyPr>
          <a:lstStyle/>
          <a:p>
            <a:pPr algn="ctr">
              <a:lnSpc>
                <a:spcPct val="90000"/>
              </a:lnSpc>
              <a:spcAft>
                <a:spcPts val="600"/>
              </a:spcAft>
            </a:pPr>
            <a:r>
              <a:rPr lang="en-GB" sz="1200" b="1" i="1">
                <a:solidFill>
                  <a:schemeClr val="bg1"/>
                </a:solidFill>
                <a:latin typeface="Calibri" panose="020F0502020204030204" pitchFamily="34" charset="0"/>
                <a:cs typeface="Calibri" panose="020F0502020204030204" pitchFamily="34" charset="0"/>
              </a:rPr>
              <a:t>CCL22</a:t>
            </a:r>
          </a:p>
        </p:txBody>
      </p:sp>
      <p:cxnSp>
        <p:nvCxnSpPr>
          <p:cNvPr id="47" name="Straight Connector 46">
            <a:extLst>
              <a:ext uri="{FF2B5EF4-FFF2-40B4-BE49-F238E27FC236}">
                <a16:creationId xmlns:a16="http://schemas.microsoft.com/office/drawing/2014/main" id="{A8A43122-B781-48A0-6150-6AA15F2BED16}"/>
              </a:ext>
            </a:extLst>
          </p:cNvPr>
          <p:cNvCxnSpPr>
            <a:cxnSpLocks/>
          </p:cNvCxnSpPr>
          <p:nvPr/>
        </p:nvCxnSpPr>
        <p:spPr>
          <a:xfrm flipV="1">
            <a:off x="9058612" y="2114247"/>
            <a:ext cx="1871517" cy="1537"/>
          </a:xfrm>
          <a:prstGeom prst="line">
            <a:avLst/>
          </a:prstGeom>
          <a:ln w="7302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6A5E246-032C-1E06-7ADD-FB6FAEDD8144}"/>
              </a:ext>
            </a:extLst>
          </p:cNvPr>
          <p:cNvSpPr txBox="1"/>
          <p:nvPr/>
        </p:nvSpPr>
        <p:spPr>
          <a:xfrm>
            <a:off x="5297809" y="1642890"/>
            <a:ext cx="2777279" cy="480131"/>
          </a:xfrm>
          <a:prstGeom prst="rect">
            <a:avLst/>
          </a:prstGeom>
          <a:solidFill>
            <a:schemeClr val="bg1"/>
          </a:solidFill>
        </p:spPr>
        <p:txBody>
          <a:bodyPr wrap="square" rtlCol="0">
            <a:spAutoFit/>
          </a:bodyPr>
          <a:lstStyle/>
          <a:p>
            <a:pPr algn="ctr">
              <a:lnSpc>
                <a:spcPct val="90000"/>
              </a:lnSpc>
              <a:spcAft>
                <a:spcPts val="600"/>
              </a:spcAft>
            </a:pPr>
            <a:r>
              <a:rPr lang="en-GB" sz="1400" b="1">
                <a:solidFill>
                  <a:schemeClr val="accent1"/>
                </a:solidFill>
              </a:rPr>
              <a:t>Correlation with </a:t>
            </a:r>
            <a:r>
              <a:rPr lang="en-GB" sz="1400" b="1" i="1">
                <a:solidFill>
                  <a:schemeClr val="accent1"/>
                </a:solidFill>
              </a:rPr>
              <a:t>in vivo mouse </a:t>
            </a:r>
            <a:r>
              <a:rPr lang="en-GB" sz="1400" b="1">
                <a:solidFill>
                  <a:schemeClr val="accent1"/>
                </a:solidFill>
              </a:rPr>
              <a:t>integrated</a:t>
            </a:r>
            <a:r>
              <a:rPr lang="en-GB" sz="1400" b="1" i="1">
                <a:solidFill>
                  <a:schemeClr val="accent1"/>
                </a:solidFill>
              </a:rPr>
              <a:t> </a:t>
            </a:r>
            <a:r>
              <a:rPr lang="en-GB" sz="1400" b="1">
                <a:solidFill>
                  <a:schemeClr val="accent1"/>
                </a:solidFill>
              </a:rPr>
              <a:t>cytokine response</a:t>
            </a:r>
          </a:p>
        </p:txBody>
      </p:sp>
      <p:sp>
        <p:nvSpPr>
          <p:cNvPr id="51" name="TextBox 50">
            <a:extLst>
              <a:ext uri="{FF2B5EF4-FFF2-40B4-BE49-F238E27FC236}">
                <a16:creationId xmlns:a16="http://schemas.microsoft.com/office/drawing/2014/main" id="{966E5E3C-088E-BA1F-2CC5-CD1E484034D4}"/>
              </a:ext>
            </a:extLst>
          </p:cNvPr>
          <p:cNvSpPr txBox="1"/>
          <p:nvPr/>
        </p:nvSpPr>
        <p:spPr>
          <a:xfrm>
            <a:off x="8567765" y="1605815"/>
            <a:ext cx="2976199" cy="480131"/>
          </a:xfrm>
          <a:prstGeom prst="rect">
            <a:avLst/>
          </a:prstGeom>
          <a:solidFill>
            <a:schemeClr val="bg1"/>
          </a:solidFill>
        </p:spPr>
        <p:txBody>
          <a:bodyPr wrap="square" rtlCol="0">
            <a:spAutoFit/>
          </a:bodyPr>
          <a:lstStyle/>
          <a:p>
            <a:pPr algn="ctr">
              <a:lnSpc>
                <a:spcPct val="90000"/>
              </a:lnSpc>
              <a:spcAft>
                <a:spcPts val="600"/>
              </a:spcAft>
            </a:pPr>
            <a:r>
              <a:rPr lang="en-GB" sz="1400" b="1">
                <a:solidFill>
                  <a:schemeClr val="accent1"/>
                </a:solidFill>
              </a:rPr>
              <a:t>Correlation with ASOs with clinical pro-inflammatory manifestations</a:t>
            </a:r>
          </a:p>
        </p:txBody>
      </p:sp>
      <p:grpSp>
        <p:nvGrpSpPr>
          <p:cNvPr id="29" name="Group 28">
            <a:extLst>
              <a:ext uri="{FF2B5EF4-FFF2-40B4-BE49-F238E27FC236}">
                <a16:creationId xmlns:a16="http://schemas.microsoft.com/office/drawing/2014/main" id="{82C504A9-8D81-AD49-1926-43CA3199EB8A}"/>
              </a:ext>
            </a:extLst>
          </p:cNvPr>
          <p:cNvGrpSpPr/>
          <p:nvPr/>
        </p:nvGrpSpPr>
        <p:grpSpPr>
          <a:xfrm>
            <a:off x="8716196" y="5159124"/>
            <a:ext cx="4111156" cy="536189"/>
            <a:chOff x="8716196" y="5159124"/>
            <a:chExt cx="4111156" cy="536189"/>
          </a:xfrm>
        </p:grpSpPr>
        <p:sp>
          <p:nvSpPr>
            <p:cNvPr id="53" name="Right Triangle 52">
              <a:extLst>
                <a:ext uri="{FF2B5EF4-FFF2-40B4-BE49-F238E27FC236}">
                  <a16:creationId xmlns:a16="http://schemas.microsoft.com/office/drawing/2014/main" id="{5F1EE307-EDA5-3B56-5328-9251707E0E20}"/>
                </a:ext>
              </a:extLst>
            </p:cNvPr>
            <p:cNvSpPr/>
            <p:nvPr/>
          </p:nvSpPr>
          <p:spPr>
            <a:xfrm flipH="1">
              <a:off x="8716196" y="5159124"/>
              <a:ext cx="2710395" cy="536189"/>
            </a:xfrm>
            <a:prstGeom prst="rtTriangle">
              <a:avLst/>
            </a:prstGeom>
            <a:gradFill>
              <a:gsLst>
                <a:gs pos="9174">
                  <a:srgbClr val="FFC5C5"/>
                </a:gs>
                <a:gs pos="70000">
                  <a:srgbClr val="FF0000"/>
                </a:gs>
                <a:gs pos="47728">
                  <a:srgbClr val="F3A3B4"/>
                </a:gs>
                <a:gs pos="96000">
                  <a:srgbClr val="A52929"/>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0000" lnSpcReduction="20000"/>
            </a:bodyPr>
            <a:lstStyle/>
            <a:p>
              <a:pPr algn="ctr">
                <a:lnSpc>
                  <a:spcPct val="90000"/>
                </a:lnSpc>
                <a:spcAft>
                  <a:spcPts val="600"/>
                </a:spcAft>
              </a:pPr>
              <a:endParaRPr lang="en-US"/>
            </a:p>
          </p:txBody>
        </p:sp>
        <p:sp>
          <p:nvSpPr>
            <p:cNvPr id="54" name="TextBox 53">
              <a:extLst>
                <a:ext uri="{FF2B5EF4-FFF2-40B4-BE49-F238E27FC236}">
                  <a16:creationId xmlns:a16="http://schemas.microsoft.com/office/drawing/2014/main" id="{D769CFD5-23ED-E4F4-9410-68337848635D}"/>
                </a:ext>
              </a:extLst>
            </p:cNvPr>
            <p:cNvSpPr txBox="1"/>
            <p:nvPr/>
          </p:nvSpPr>
          <p:spPr>
            <a:xfrm>
              <a:off x="9830431" y="5449044"/>
              <a:ext cx="2996921" cy="244682"/>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1100" b="1" dirty="0">
                  <a:solidFill>
                    <a:srgbClr val="FFFFFF"/>
                  </a:solidFill>
                </a:rPr>
                <a:t>Inflammatory response</a:t>
              </a:r>
              <a:endParaRPr lang="en-US" sz="1100" b="1" dirty="0">
                <a:solidFill>
                  <a:srgbClr val="FFFFFF"/>
                </a:solidFill>
              </a:endParaRPr>
            </a:p>
          </p:txBody>
        </p:sp>
      </p:grpSp>
      <p:sp>
        <p:nvSpPr>
          <p:cNvPr id="58" name="TextBox 57">
            <a:extLst>
              <a:ext uri="{FF2B5EF4-FFF2-40B4-BE49-F238E27FC236}">
                <a16:creationId xmlns:a16="http://schemas.microsoft.com/office/drawing/2014/main" id="{090573ED-1041-764E-741C-A76C82112EA9}"/>
              </a:ext>
            </a:extLst>
          </p:cNvPr>
          <p:cNvSpPr txBox="1"/>
          <p:nvPr/>
        </p:nvSpPr>
        <p:spPr>
          <a:xfrm>
            <a:off x="4896357" y="5509236"/>
            <a:ext cx="2996921" cy="203133"/>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800" b="1" dirty="0">
                <a:solidFill>
                  <a:schemeClr val="bg1"/>
                </a:solidFill>
              </a:rPr>
              <a:t>Inflammatory response</a:t>
            </a:r>
            <a:endParaRPr lang="en-US" sz="800" b="1" dirty="0">
              <a:solidFill>
                <a:schemeClr val="bg1"/>
              </a:solidFill>
            </a:endParaRPr>
          </a:p>
        </p:txBody>
      </p:sp>
      <p:pic>
        <p:nvPicPr>
          <p:cNvPr id="6" name="Picture 2" descr="Shear force activates secretion of immunosuppressive cytokines by PDL cells">
            <a:extLst>
              <a:ext uri="{FF2B5EF4-FFF2-40B4-BE49-F238E27FC236}">
                <a16:creationId xmlns:a16="http://schemas.microsoft.com/office/drawing/2014/main" id="{E163F51A-466D-EC4E-54C3-FFD41A400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200" y="2086359"/>
            <a:ext cx="726207" cy="5382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7621C0-2D25-CADB-1AA9-F5008AFD7453}"/>
              </a:ext>
            </a:extLst>
          </p:cNvPr>
          <p:cNvSpPr txBox="1"/>
          <p:nvPr/>
        </p:nvSpPr>
        <p:spPr>
          <a:xfrm>
            <a:off x="1182823" y="1664793"/>
            <a:ext cx="1665882" cy="2862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400" b="1">
                <a:solidFill>
                  <a:schemeClr val="tx2"/>
                </a:solidFill>
              </a:rPr>
              <a:t>24h ASO treatment</a:t>
            </a:r>
          </a:p>
        </p:txBody>
      </p:sp>
      <p:sp>
        <p:nvSpPr>
          <p:cNvPr id="15" name="TextBox 14">
            <a:extLst>
              <a:ext uri="{FF2B5EF4-FFF2-40B4-BE49-F238E27FC236}">
                <a16:creationId xmlns:a16="http://schemas.microsoft.com/office/drawing/2014/main" id="{7E058767-B016-8470-4772-F2C0AA4C09AC}"/>
              </a:ext>
            </a:extLst>
          </p:cNvPr>
          <p:cNvSpPr txBox="1"/>
          <p:nvPr/>
        </p:nvSpPr>
        <p:spPr>
          <a:xfrm>
            <a:off x="2966234" y="1967612"/>
            <a:ext cx="1934708" cy="480131"/>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pPr marL="171450" indent="-171450" algn="l">
              <a:buFont typeface="Arial" panose="020B0604020202020204" pitchFamily="34" charset="0"/>
              <a:buChar char="•"/>
            </a:pPr>
            <a:r>
              <a:rPr lang="en-GB" sz="1400" b="1">
                <a:solidFill>
                  <a:schemeClr val="tx2"/>
                </a:solidFill>
              </a:rPr>
              <a:t>Transcriptome analysis</a:t>
            </a:r>
          </a:p>
        </p:txBody>
      </p:sp>
      <p:pic>
        <p:nvPicPr>
          <p:cNvPr id="16" name="Picture 2">
            <a:extLst>
              <a:ext uri="{FF2B5EF4-FFF2-40B4-BE49-F238E27FC236}">
                <a16:creationId xmlns:a16="http://schemas.microsoft.com/office/drawing/2014/main" id="{FDB67D96-1B43-9536-9B34-3F8EEB796D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4851" y="2125636"/>
            <a:ext cx="726207" cy="44363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Curved Right 16">
            <a:extLst>
              <a:ext uri="{FF2B5EF4-FFF2-40B4-BE49-F238E27FC236}">
                <a16:creationId xmlns:a16="http://schemas.microsoft.com/office/drawing/2014/main" id="{B4338E33-8B5F-6D32-3CA9-F83632C2B702}"/>
              </a:ext>
            </a:extLst>
          </p:cNvPr>
          <p:cNvSpPr/>
          <p:nvPr/>
        </p:nvSpPr>
        <p:spPr>
          <a:xfrm rot="16200000" flipH="1">
            <a:off x="1685400" y="1648601"/>
            <a:ext cx="194621" cy="79156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18" name="Arrow: Curved Right 17">
            <a:extLst>
              <a:ext uri="{FF2B5EF4-FFF2-40B4-BE49-F238E27FC236}">
                <a16:creationId xmlns:a16="http://schemas.microsoft.com/office/drawing/2014/main" id="{8077F79A-5704-92E3-2C84-003AAE086F5C}"/>
              </a:ext>
            </a:extLst>
          </p:cNvPr>
          <p:cNvSpPr/>
          <p:nvPr/>
        </p:nvSpPr>
        <p:spPr>
          <a:xfrm rot="16200000">
            <a:off x="2973813" y="2196774"/>
            <a:ext cx="194626" cy="791562"/>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12" name="TextBox 11">
            <a:extLst>
              <a:ext uri="{FF2B5EF4-FFF2-40B4-BE49-F238E27FC236}">
                <a16:creationId xmlns:a16="http://schemas.microsoft.com/office/drawing/2014/main" id="{3AFCC276-4DB2-0AE3-E240-29AED94DF53D}"/>
              </a:ext>
            </a:extLst>
          </p:cNvPr>
          <p:cNvSpPr txBox="1"/>
          <p:nvPr/>
        </p:nvSpPr>
        <p:spPr>
          <a:xfrm>
            <a:off x="5012820" y="1257571"/>
            <a:ext cx="6164119" cy="341632"/>
          </a:xfrm>
          <a:prstGeom prst="rect">
            <a:avLst/>
          </a:prstGeom>
          <a:solidFill>
            <a:srgbClr val="004F8E"/>
          </a:solidFill>
        </p:spPr>
        <p:txBody>
          <a:bodyPr wrap="square" rtlCol="0">
            <a:spAutoFit/>
          </a:bodyPr>
          <a:lstStyle/>
          <a:p>
            <a:pPr algn="ctr">
              <a:lnSpc>
                <a:spcPct val="90000"/>
              </a:lnSpc>
              <a:spcAft>
                <a:spcPts val="600"/>
              </a:spcAft>
            </a:pPr>
            <a:r>
              <a:rPr lang="en-US" b="1">
                <a:solidFill>
                  <a:schemeClr val="bg1"/>
                </a:solidFill>
              </a:rPr>
              <a:t>Validation of the findings with a larger panel of ASOs</a:t>
            </a:r>
          </a:p>
        </p:txBody>
      </p:sp>
      <p:sp>
        <p:nvSpPr>
          <p:cNvPr id="20" name="TextBox 19">
            <a:extLst>
              <a:ext uri="{FF2B5EF4-FFF2-40B4-BE49-F238E27FC236}">
                <a16:creationId xmlns:a16="http://schemas.microsoft.com/office/drawing/2014/main" id="{B41DAF12-5235-B248-BD06-58EB7E9EECCE}"/>
              </a:ext>
            </a:extLst>
          </p:cNvPr>
          <p:cNvSpPr txBox="1"/>
          <p:nvPr/>
        </p:nvSpPr>
        <p:spPr>
          <a:xfrm>
            <a:off x="6774877" y="5515848"/>
            <a:ext cx="2996921" cy="203133"/>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800" b="1">
                <a:solidFill>
                  <a:schemeClr val="bg1"/>
                </a:solidFill>
              </a:rPr>
              <a:t>Inflammatory response</a:t>
            </a:r>
            <a:endParaRPr lang="en-US" sz="800" b="1">
              <a:solidFill>
                <a:schemeClr val="bg1"/>
              </a:solidFill>
            </a:endParaRPr>
          </a:p>
        </p:txBody>
      </p:sp>
      <p:sp>
        <p:nvSpPr>
          <p:cNvPr id="21" name="TextBox 20">
            <a:extLst>
              <a:ext uri="{FF2B5EF4-FFF2-40B4-BE49-F238E27FC236}">
                <a16:creationId xmlns:a16="http://schemas.microsoft.com/office/drawing/2014/main" id="{94928B3C-07CF-19B5-AB9B-67311230B105}"/>
              </a:ext>
            </a:extLst>
          </p:cNvPr>
          <p:cNvSpPr txBox="1"/>
          <p:nvPr/>
        </p:nvSpPr>
        <p:spPr>
          <a:xfrm>
            <a:off x="4864849" y="5004269"/>
            <a:ext cx="3388388" cy="258532"/>
          </a:xfrm>
          <a:prstGeom prst="rect">
            <a:avLst/>
          </a:prstGeom>
          <a:noFill/>
        </p:spPr>
        <p:txBody>
          <a:bodyPr wrap="square" rtlCol="0">
            <a:spAutoFit/>
          </a:bodyPr>
          <a:lstStyle/>
          <a:p>
            <a:pPr algn="ctr">
              <a:lnSpc>
                <a:spcPct val="90000"/>
              </a:lnSpc>
              <a:spcAft>
                <a:spcPts val="600"/>
              </a:spcAft>
            </a:pPr>
            <a:r>
              <a:rPr lang="en-GB" sz="1200" dirty="0">
                <a:solidFill>
                  <a:schemeClr val="tx1">
                    <a:lumMod val="50000"/>
                  </a:schemeClr>
                </a:solidFill>
              </a:rPr>
              <a:t>Transcriptomics data was shown at 1.6uM con.</a:t>
            </a:r>
          </a:p>
        </p:txBody>
      </p:sp>
      <p:cxnSp>
        <p:nvCxnSpPr>
          <p:cNvPr id="46" name="Straight Connector 45">
            <a:extLst>
              <a:ext uri="{FF2B5EF4-FFF2-40B4-BE49-F238E27FC236}">
                <a16:creationId xmlns:a16="http://schemas.microsoft.com/office/drawing/2014/main" id="{5500C38E-3AB9-1CA8-77C0-BBB2F6EE4FDE}"/>
              </a:ext>
            </a:extLst>
          </p:cNvPr>
          <p:cNvCxnSpPr/>
          <p:nvPr/>
        </p:nvCxnSpPr>
        <p:spPr>
          <a:xfrm>
            <a:off x="5206076" y="2115004"/>
            <a:ext cx="2906206" cy="0"/>
          </a:xfrm>
          <a:prstGeom prst="line">
            <a:avLst/>
          </a:prstGeom>
          <a:ln w="7302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BC9FA4-6F16-FF58-8D52-6774B82B8124}"/>
              </a:ext>
            </a:extLst>
          </p:cNvPr>
          <p:cNvSpPr txBox="1"/>
          <p:nvPr/>
        </p:nvSpPr>
        <p:spPr>
          <a:xfrm>
            <a:off x="907331" y="2593078"/>
            <a:ext cx="550985" cy="286232"/>
          </a:xfrm>
          <a:prstGeom prst="rect">
            <a:avLst/>
          </a:prstGeom>
          <a:noFill/>
        </p:spPr>
        <p:txBody>
          <a:bodyPr wrap="none" rtlCol="0">
            <a:spAutoFit/>
          </a:bodyPr>
          <a:lstStyle/>
          <a:p>
            <a:pPr algn="l">
              <a:lnSpc>
                <a:spcPct val="90000"/>
              </a:lnSpc>
              <a:spcAft>
                <a:spcPts val="600"/>
              </a:spcAft>
            </a:pPr>
            <a:r>
              <a:rPr lang="en-GB" sz="1400" b="1">
                <a:solidFill>
                  <a:schemeClr val="tx2"/>
                </a:solidFill>
              </a:rPr>
              <a:t>BJAB</a:t>
            </a:r>
          </a:p>
        </p:txBody>
      </p:sp>
      <p:sp>
        <p:nvSpPr>
          <p:cNvPr id="9" name="TextBox 8">
            <a:extLst>
              <a:ext uri="{FF2B5EF4-FFF2-40B4-BE49-F238E27FC236}">
                <a16:creationId xmlns:a16="http://schemas.microsoft.com/office/drawing/2014/main" id="{0DF9880F-936F-F4C3-84E8-38D900F875EF}"/>
              </a:ext>
            </a:extLst>
          </p:cNvPr>
          <p:cNvSpPr txBox="1"/>
          <p:nvPr/>
        </p:nvSpPr>
        <p:spPr>
          <a:xfrm>
            <a:off x="408063" y="6627168"/>
            <a:ext cx="2995585" cy="230832"/>
          </a:xfrm>
          <a:prstGeom prst="rect">
            <a:avLst/>
          </a:prstGeom>
          <a:noFill/>
        </p:spPr>
        <p:txBody>
          <a:bodyPr wrap="square" rtlCol="0">
            <a:spAutoFit/>
          </a:bodyPr>
          <a:lstStyle/>
          <a:p>
            <a:pPr algn="l">
              <a:lnSpc>
                <a:spcPct val="90000"/>
              </a:lnSpc>
              <a:spcAft>
                <a:spcPts val="600"/>
              </a:spcAft>
            </a:pPr>
            <a:r>
              <a:rPr lang="en-GB" sz="1000" dirty="0">
                <a:solidFill>
                  <a:srgbClr val="000000"/>
                </a:solidFill>
              </a:rPr>
              <a:t>Pollak et al, 2021, </a:t>
            </a:r>
            <a:r>
              <a:rPr lang="en-GB" sz="1000" dirty="0" err="1">
                <a:solidFill>
                  <a:srgbClr val="000000"/>
                </a:solidFill>
              </a:rPr>
              <a:t>BioRxiv</a:t>
            </a:r>
            <a:endParaRPr lang="en-GB" sz="1000" dirty="0">
              <a:solidFill>
                <a:srgbClr val="000000"/>
              </a:solidFill>
            </a:endParaRPr>
          </a:p>
        </p:txBody>
      </p:sp>
      <p:sp>
        <p:nvSpPr>
          <p:cNvPr id="4" name="Rectangle: Rounded Corners 3">
            <a:extLst>
              <a:ext uri="{FF2B5EF4-FFF2-40B4-BE49-F238E27FC236}">
                <a16:creationId xmlns:a16="http://schemas.microsoft.com/office/drawing/2014/main" id="{2AB3490E-B6D5-F8DD-3F0F-5CDC212FD773}"/>
              </a:ext>
            </a:extLst>
          </p:cNvPr>
          <p:cNvSpPr/>
          <p:nvPr/>
        </p:nvSpPr>
        <p:spPr>
          <a:xfrm>
            <a:off x="1985918" y="6052037"/>
            <a:ext cx="7975600" cy="606728"/>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n-US" sz="1700" b="1" i="1" dirty="0">
                <a:solidFill>
                  <a:schemeClr val="bg1"/>
                </a:solidFill>
              </a:rPr>
              <a:t>CCL22</a:t>
            </a:r>
            <a:r>
              <a:rPr lang="en-US" sz="1700" b="1" dirty="0">
                <a:solidFill>
                  <a:schemeClr val="bg1"/>
                </a:solidFill>
              </a:rPr>
              <a:t> transcript measurement can increase screening speed with improved sensitivity for mid-range inflammatory ASOs</a:t>
            </a:r>
          </a:p>
        </p:txBody>
      </p:sp>
      <p:sp>
        <p:nvSpPr>
          <p:cNvPr id="23" name="TextBox 22">
            <a:extLst>
              <a:ext uri="{FF2B5EF4-FFF2-40B4-BE49-F238E27FC236}">
                <a16:creationId xmlns:a16="http://schemas.microsoft.com/office/drawing/2014/main" id="{75D9B784-024A-2D7E-F050-768723C12098}"/>
              </a:ext>
            </a:extLst>
          </p:cNvPr>
          <p:cNvSpPr txBox="1"/>
          <p:nvPr/>
        </p:nvSpPr>
        <p:spPr>
          <a:xfrm rot="18632892">
            <a:off x="8822605" y="4636790"/>
            <a:ext cx="822477" cy="230832"/>
          </a:xfrm>
          <a:prstGeom prst="rect">
            <a:avLst/>
          </a:prstGeom>
          <a:noFill/>
        </p:spPr>
        <p:txBody>
          <a:bodyPr wrap="square" rtlCol="0">
            <a:spAutoFit/>
          </a:bodyPr>
          <a:lstStyle/>
          <a:p>
            <a:pPr algn="l">
              <a:lnSpc>
                <a:spcPct val="90000"/>
              </a:lnSpc>
              <a:spcAft>
                <a:spcPts val="600"/>
              </a:spcAft>
            </a:pPr>
            <a:r>
              <a:rPr lang="en-GB" sz="1000" b="1" dirty="0"/>
              <a:t>Tool ASO#1</a:t>
            </a:r>
          </a:p>
        </p:txBody>
      </p:sp>
      <p:sp>
        <p:nvSpPr>
          <p:cNvPr id="24" name="TextBox 23">
            <a:extLst>
              <a:ext uri="{FF2B5EF4-FFF2-40B4-BE49-F238E27FC236}">
                <a16:creationId xmlns:a16="http://schemas.microsoft.com/office/drawing/2014/main" id="{A0FDA646-B038-BECA-4345-95957A83B05B}"/>
              </a:ext>
            </a:extLst>
          </p:cNvPr>
          <p:cNvSpPr txBox="1"/>
          <p:nvPr/>
        </p:nvSpPr>
        <p:spPr>
          <a:xfrm rot="18632892">
            <a:off x="9902874" y="4660925"/>
            <a:ext cx="1333965" cy="400110"/>
          </a:xfrm>
          <a:prstGeom prst="rect">
            <a:avLst/>
          </a:prstGeom>
          <a:noFill/>
        </p:spPr>
        <p:txBody>
          <a:bodyPr wrap="square" rtlCol="0">
            <a:spAutoFit/>
          </a:bodyPr>
          <a:lstStyle/>
          <a:p>
            <a:pPr algn="l"/>
            <a:r>
              <a:rPr lang="en-GB" sz="1000" b="1" dirty="0"/>
              <a:t>ION-518477-MOE</a:t>
            </a:r>
          </a:p>
          <a:p>
            <a:pPr algn="l"/>
            <a:r>
              <a:rPr lang="en-GB" sz="1000" dirty="0"/>
              <a:t>(</a:t>
            </a:r>
            <a:r>
              <a:rPr lang="en-GB" sz="900" dirty="0"/>
              <a:t>not clinical molecule) </a:t>
            </a:r>
          </a:p>
        </p:txBody>
      </p:sp>
      <p:sp>
        <p:nvSpPr>
          <p:cNvPr id="25" name="TextBox 24">
            <a:extLst>
              <a:ext uri="{FF2B5EF4-FFF2-40B4-BE49-F238E27FC236}">
                <a16:creationId xmlns:a16="http://schemas.microsoft.com/office/drawing/2014/main" id="{2CB275C4-F75D-BA52-CEDA-00713A4FBA1C}"/>
              </a:ext>
            </a:extLst>
          </p:cNvPr>
          <p:cNvSpPr txBox="1"/>
          <p:nvPr/>
        </p:nvSpPr>
        <p:spPr>
          <a:xfrm rot="18632892">
            <a:off x="9289315" y="4613582"/>
            <a:ext cx="708450" cy="230832"/>
          </a:xfrm>
          <a:prstGeom prst="rect">
            <a:avLst/>
          </a:prstGeom>
          <a:noFill/>
        </p:spPr>
        <p:txBody>
          <a:bodyPr wrap="square" rtlCol="0">
            <a:spAutoFit/>
          </a:bodyPr>
          <a:lstStyle/>
          <a:p>
            <a:pPr algn="l">
              <a:lnSpc>
                <a:spcPct val="90000"/>
              </a:lnSpc>
              <a:spcAft>
                <a:spcPts val="600"/>
              </a:spcAft>
            </a:pPr>
            <a:r>
              <a:rPr lang="en-GB" sz="1000" b="1" dirty="0" err="1">
                <a:solidFill>
                  <a:schemeClr val="tx1">
                    <a:lumMod val="50000"/>
                  </a:schemeClr>
                </a:solidFill>
              </a:rPr>
              <a:t>Inotersen</a:t>
            </a:r>
            <a:endParaRPr lang="en-GB" sz="1000" b="1" dirty="0">
              <a:solidFill>
                <a:schemeClr val="tx1">
                  <a:lumMod val="50000"/>
                </a:schemeClr>
              </a:solidFill>
            </a:endParaRPr>
          </a:p>
        </p:txBody>
      </p:sp>
      <p:sp>
        <p:nvSpPr>
          <p:cNvPr id="26" name="TextBox 25">
            <a:extLst>
              <a:ext uri="{FF2B5EF4-FFF2-40B4-BE49-F238E27FC236}">
                <a16:creationId xmlns:a16="http://schemas.microsoft.com/office/drawing/2014/main" id="{AC92172F-F0AE-498F-AEBA-D1CA6D8BA15E}"/>
              </a:ext>
            </a:extLst>
          </p:cNvPr>
          <p:cNvSpPr txBox="1"/>
          <p:nvPr/>
        </p:nvSpPr>
        <p:spPr>
          <a:xfrm rot="18632892">
            <a:off x="9721954" y="4613581"/>
            <a:ext cx="847249" cy="230832"/>
          </a:xfrm>
          <a:prstGeom prst="rect">
            <a:avLst/>
          </a:prstGeom>
          <a:noFill/>
        </p:spPr>
        <p:txBody>
          <a:bodyPr wrap="square" rtlCol="0">
            <a:spAutoFit/>
          </a:bodyPr>
          <a:lstStyle/>
          <a:p>
            <a:pPr algn="l">
              <a:lnSpc>
                <a:spcPct val="90000"/>
              </a:lnSpc>
              <a:spcAft>
                <a:spcPts val="600"/>
              </a:spcAft>
            </a:pPr>
            <a:r>
              <a:rPr lang="en-GB" sz="1000" b="1" dirty="0">
                <a:solidFill>
                  <a:schemeClr val="tx1">
                    <a:lumMod val="50000"/>
                  </a:schemeClr>
                </a:solidFill>
              </a:rPr>
              <a:t>ISIS 353512</a:t>
            </a:r>
          </a:p>
        </p:txBody>
      </p:sp>
      <p:sp>
        <p:nvSpPr>
          <p:cNvPr id="27" name="TextBox 26">
            <a:extLst>
              <a:ext uri="{FF2B5EF4-FFF2-40B4-BE49-F238E27FC236}">
                <a16:creationId xmlns:a16="http://schemas.microsoft.com/office/drawing/2014/main" id="{75816B13-B0D2-5EC3-A770-FC8B6A6125ED}"/>
              </a:ext>
            </a:extLst>
          </p:cNvPr>
          <p:cNvSpPr txBox="1"/>
          <p:nvPr/>
        </p:nvSpPr>
        <p:spPr>
          <a:xfrm rot="18632892">
            <a:off x="10522397" y="4549060"/>
            <a:ext cx="1155134" cy="230832"/>
          </a:xfrm>
          <a:prstGeom prst="rect">
            <a:avLst/>
          </a:prstGeom>
          <a:noFill/>
        </p:spPr>
        <p:txBody>
          <a:bodyPr wrap="square" rtlCol="0">
            <a:spAutoFit/>
          </a:bodyPr>
          <a:lstStyle/>
          <a:p>
            <a:pPr algn="l">
              <a:lnSpc>
                <a:spcPct val="90000"/>
              </a:lnSpc>
              <a:spcAft>
                <a:spcPts val="600"/>
              </a:spcAft>
            </a:pPr>
            <a:r>
              <a:rPr lang="en-GB" sz="1000" b="1" dirty="0" err="1">
                <a:solidFill>
                  <a:schemeClr val="tx1">
                    <a:lumMod val="50000"/>
                  </a:schemeClr>
                </a:solidFill>
              </a:rPr>
              <a:t>Mipomersen</a:t>
            </a:r>
            <a:endParaRPr lang="en-GB" sz="1000" b="1" dirty="0">
              <a:solidFill>
                <a:schemeClr val="tx1">
                  <a:lumMod val="50000"/>
                </a:schemeClr>
              </a:solidFill>
            </a:endParaRPr>
          </a:p>
        </p:txBody>
      </p:sp>
      <p:sp>
        <p:nvSpPr>
          <p:cNvPr id="28" name="TextBox 27">
            <a:extLst>
              <a:ext uri="{FF2B5EF4-FFF2-40B4-BE49-F238E27FC236}">
                <a16:creationId xmlns:a16="http://schemas.microsoft.com/office/drawing/2014/main" id="{0DE93E14-627D-2511-C929-00D6DA4FFF75}"/>
              </a:ext>
            </a:extLst>
          </p:cNvPr>
          <p:cNvSpPr txBox="1"/>
          <p:nvPr/>
        </p:nvSpPr>
        <p:spPr>
          <a:xfrm rot="18632892">
            <a:off x="8140821" y="4706523"/>
            <a:ext cx="1157239" cy="230832"/>
          </a:xfrm>
          <a:prstGeom prst="rect">
            <a:avLst/>
          </a:prstGeom>
          <a:noFill/>
        </p:spPr>
        <p:txBody>
          <a:bodyPr wrap="square" rtlCol="0">
            <a:spAutoFit/>
          </a:bodyPr>
          <a:lstStyle/>
          <a:p>
            <a:pPr algn="l">
              <a:lnSpc>
                <a:spcPct val="90000"/>
              </a:lnSpc>
              <a:spcAft>
                <a:spcPts val="600"/>
              </a:spcAft>
            </a:pPr>
            <a:r>
              <a:rPr lang="en-GB" sz="1000" b="1" dirty="0"/>
              <a:t>Negative control</a:t>
            </a:r>
          </a:p>
        </p:txBody>
      </p:sp>
      <p:sp>
        <p:nvSpPr>
          <p:cNvPr id="39" name="Right Triangle 38">
            <a:extLst>
              <a:ext uri="{FF2B5EF4-FFF2-40B4-BE49-F238E27FC236}">
                <a16:creationId xmlns:a16="http://schemas.microsoft.com/office/drawing/2014/main" id="{9F4F5394-1282-FB1F-03D8-516A88E4E079}"/>
              </a:ext>
            </a:extLst>
          </p:cNvPr>
          <p:cNvSpPr/>
          <p:nvPr/>
        </p:nvSpPr>
        <p:spPr>
          <a:xfrm>
            <a:off x="4931044" y="5298410"/>
            <a:ext cx="1709358" cy="449243"/>
          </a:xfrm>
          <a:prstGeom prst="rtTriangle">
            <a:avLst/>
          </a:prstGeom>
          <a:gradFill>
            <a:gsLst>
              <a:gs pos="9174">
                <a:srgbClr val="FFC5C5"/>
              </a:gs>
              <a:gs pos="70000">
                <a:srgbClr val="FF0000"/>
              </a:gs>
              <a:gs pos="47728">
                <a:srgbClr val="F3A3B4"/>
              </a:gs>
              <a:gs pos="96000">
                <a:srgbClr val="A52929"/>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90000"/>
              </a:lnSpc>
              <a:spcAft>
                <a:spcPts val="600"/>
              </a:spcAft>
            </a:pPr>
            <a:endParaRPr lang="en-US"/>
          </a:p>
        </p:txBody>
      </p:sp>
      <p:sp>
        <p:nvSpPr>
          <p:cNvPr id="41" name="Right Triangle 40">
            <a:extLst>
              <a:ext uri="{FF2B5EF4-FFF2-40B4-BE49-F238E27FC236}">
                <a16:creationId xmlns:a16="http://schemas.microsoft.com/office/drawing/2014/main" id="{5049566E-201F-F73B-78E1-016D85A86D44}"/>
              </a:ext>
            </a:extLst>
          </p:cNvPr>
          <p:cNvSpPr/>
          <p:nvPr/>
        </p:nvSpPr>
        <p:spPr>
          <a:xfrm>
            <a:off x="6716244" y="5282465"/>
            <a:ext cx="1709358" cy="449243"/>
          </a:xfrm>
          <a:prstGeom prst="rtTriangle">
            <a:avLst/>
          </a:prstGeom>
          <a:gradFill>
            <a:gsLst>
              <a:gs pos="9174">
                <a:srgbClr val="FFC5C5"/>
              </a:gs>
              <a:gs pos="70000">
                <a:srgbClr val="FF0000"/>
              </a:gs>
              <a:gs pos="47728">
                <a:srgbClr val="F3A3B4"/>
              </a:gs>
              <a:gs pos="96000">
                <a:srgbClr val="A52929"/>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90000"/>
              </a:lnSpc>
              <a:spcAft>
                <a:spcPts val="600"/>
              </a:spcAft>
            </a:pPr>
            <a:endParaRPr lang="en-US"/>
          </a:p>
        </p:txBody>
      </p:sp>
      <p:sp>
        <p:nvSpPr>
          <p:cNvPr id="42" name="TextBox 41">
            <a:extLst>
              <a:ext uri="{FF2B5EF4-FFF2-40B4-BE49-F238E27FC236}">
                <a16:creationId xmlns:a16="http://schemas.microsoft.com/office/drawing/2014/main" id="{35BE66E9-E231-2121-2594-EE2AC53D701A}"/>
              </a:ext>
            </a:extLst>
          </p:cNvPr>
          <p:cNvSpPr txBox="1"/>
          <p:nvPr/>
        </p:nvSpPr>
        <p:spPr>
          <a:xfrm>
            <a:off x="4896357" y="5549112"/>
            <a:ext cx="2996921" cy="230832"/>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1000" b="1" dirty="0">
                <a:solidFill>
                  <a:srgbClr val="FFFFFF"/>
                </a:solidFill>
              </a:rPr>
              <a:t>Inflammatory response</a:t>
            </a:r>
            <a:endParaRPr lang="en-US" sz="1000" b="1" dirty="0">
              <a:solidFill>
                <a:srgbClr val="FFFFFF"/>
              </a:solidFill>
            </a:endParaRPr>
          </a:p>
        </p:txBody>
      </p:sp>
      <p:sp>
        <p:nvSpPr>
          <p:cNvPr id="45" name="TextBox 44">
            <a:extLst>
              <a:ext uri="{FF2B5EF4-FFF2-40B4-BE49-F238E27FC236}">
                <a16:creationId xmlns:a16="http://schemas.microsoft.com/office/drawing/2014/main" id="{45DEDEE4-FAEE-C328-801B-27CCCE22496A}"/>
              </a:ext>
            </a:extLst>
          </p:cNvPr>
          <p:cNvSpPr txBox="1"/>
          <p:nvPr/>
        </p:nvSpPr>
        <p:spPr>
          <a:xfrm>
            <a:off x="6643885" y="5534056"/>
            <a:ext cx="2996921" cy="230832"/>
          </a:xfrm>
          <a:prstGeom prst="rect">
            <a:avLst/>
          </a:prstGeom>
          <a:noFill/>
        </p:spPr>
        <p:txBody>
          <a:bodyPr wrap="square" lIns="91440" tIns="45720" rIns="91440" bIns="45720" rtlCol="0" anchor="t">
            <a:spAutoFit/>
          </a:bodyPr>
          <a:lstStyle>
            <a:defPPr>
              <a:defRPr lang="en-US"/>
            </a:defPPr>
            <a:lvl1pPr>
              <a:lnSpc>
                <a:spcPct val="90000"/>
              </a:lnSpc>
              <a:spcAft>
                <a:spcPts val="600"/>
              </a:spcAft>
              <a:defRPr sz="1400"/>
            </a:lvl1pPr>
          </a:lstStyle>
          <a:p>
            <a:r>
              <a:rPr lang="sv-SE" sz="1000" b="1" dirty="0">
                <a:solidFill>
                  <a:srgbClr val="FFFFFF"/>
                </a:solidFill>
              </a:rPr>
              <a:t>Inflammatory response</a:t>
            </a:r>
            <a:endParaRPr lang="en-US" sz="1000" b="1" dirty="0">
              <a:solidFill>
                <a:srgbClr val="FFFFFF"/>
              </a:solidFill>
            </a:endParaRPr>
          </a:p>
        </p:txBody>
      </p:sp>
      <p:pic>
        <p:nvPicPr>
          <p:cNvPr id="10" name="Picture 9">
            <a:extLst>
              <a:ext uri="{FF2B5EF4-FFF2-40B4-BE49-F238E27FC236}">
                <a16:creationId xmlns:a16="http://schemas.microsoft.com/office/drawing/2014/main" id="{364A280E-770F-7EAB-DED8-5615A3D288C6}"/>
              </a:ext>
            </a:extLst>
          </p:cNvPr>
          <p:cNvPicPr>
            <a:picLocks noChangeAspect="1"/>
          </p:cNvPicPr>
          <p:nvPr/>
        </p:nvPicPr>
        <p:blipFill>
          <a:blip r:embed="rId9"/>
          <a:stretch>
            <a:fillRect/>
          </a:stretch>
        </p:blipFill>
        <p:spPr>
          <a:xfrm>
            <a:off x="782242" y="3196025"/>
            <a:ext cx="3559531" cy="2898074"/>
          </a:xfrm>
          <a:prstGeom prst="rect">
            <a:avLst/>
          </a:prstGeom>
        </p:spPr>
      </p:pic>
      <p:sp>
        <p:nvSpPr>
          <p:cNvPr id="35" name="TextBox 34">
            <a:extLst>
              <a:ext uri="{FF2B5EF4-FFF2-40B4-BE49-F238E27FC236}">
                <a16:creationId xmlns:a16="http://schemas.microsoft.com/office/drawing/2014/main" id="{8D019C85-4A74-119B-A2CE-FF409213FD68}"/>
              </a:ext>
            </a:extLst>
          </p:cNvPr>
          <p:cNvSpPr txBox="1"/>
          <p:nvPr/>
        </p:nvSpPr>
        <p:spPr>
          <a:xfrm>
            <a:off x="8515948" y="5711957"/>
            <a:ext cx="3364858" cy="276999"/>
          </a:xfrm>
          <a:prstGeom prst="rect">
            <a:avLst/>
          </a:prstGeom>
          <a:noFill/>
        </p:spPr>
        <p:txBody>
          <a:bodyPr wrap="square">
            <a:spAutoFit/>
          </a:bodyPr>
          <a:lstStyle/>
          <a:p>
            <a:r>
              <a:rPr lang="en-GB" sz="1200" i="1" dirty="0"/>
              <a:t>*SSTR2, LTB and FCRL3  </a:t>
            </a:r>
            <a:r>
              <a:rPr lang="en-GB" sz="1200" dirty="0"/>
              <a:t>were other identified hits.</a:t>
            </a:r>
          </a:p>
        </p:txBody>
      </p:sp>
    </p:spTree>
    <p:extLst>
      <p:ext uri="{BB962C8B-B14F-4D97-AF65-F5344CB8AC3E}">
        <p14:creationId xmlns:p14="http://schemas.microsoft.com/office/powerpoint/2010/main" val="200060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F22D-8513-7F81-A0D1-7690728ACDCB}"/>
              </a:ext>
            </a:extLst>
          </p:cNvPr>
          <p:cNvSpPr>
            <a:spLocks noGrp="1"/>
          </p:cNvSpPr>
          <p:nvPr>
            <p:ph type="title"/>
          </p:nvPr>
        </p:nvSpPr>
        <p:spPr>
          <a:xfrm>
            <a:off x="407987" y="235708"/>
            <a:ext cx="11376025" cy="1007427"/>
          </a:xfrm>
        </p:spPr>
        <p:txBody>
          <a:bodyPr>
            <a:noAutofit/>
          </a:bodyPr>
          <a:lstStyle/>
          <a:p>
            <a:r>
              <a:rPr lang="en-GB" sz="3200">
                <a:cs typeface="Arial" pitchFamily="34" charset="0"/>
              </a:rPr>
              <a:t>Development of an in-house </a:t>
            </a:r>
            <a:r>
              <a:rPr lang="en-GB" sz="3200" i="1">
                <a:cs typeface="Arial" pitchFamily="34" charset="0"/>
              </a:rPr>
              <a:t>in vitro </a:t>
            </a:r>
            <a:r>
              <a:rPr lang="en-GB" sz="3200">
                <a:cs typeface="Arial" pitchFamily="34" charset="0"/>
              </a:rPr>
              <a:t>complement assay for identification of ASOs with complement activating profile</a:t>
            </a:r>
            <a:br>
              <a:rPr lang="en-GB" sz="3200" b="1">
                <a:cs typeface="Arial"/>
              </a:rPr>
            </a:br>
            <a:endParaRPr lang="en-GB" sz="3200"/>
          </a:p>
        </p:txBody>
      </p:sp>
      <p:sp>
        <p:nvSpPr>
          <p:cNvPr id="3" name="Slide Number Placeholder 2">
            <a:extLst>
              <a:ext uri="{FF2B5EF4-FFF2-40B4-BE49-F238E27FC236}">
                <a16:creationId xmlns:a16="http://schemas.microsoft.com/office/drawing/2014/main" id="{CCF37844-098D-7D91-1412-D4CCC7CB237D}"/>
              </a:ext>
            </a:extLst>
          </p:cNvPr>
          <p:cNvSpPr>
            <a:spLocks noGrp="1"/>
          </p:cNvSpPr>
          <p:nvPr>
            <p:ph type="sldNum" sz="quarter" idx="12"/>
          </p:nvPr>
        </p:nvSpPr>
        <p:spPr>
          <a:xfrm>
            <a:off x="177343" y="6501244"/>
            <a:ext cx="407988" cy="309145"/>
          </a:xfrm>
        </p:spPr>
        <p:txBody>
          <a:bodyPr/>
          <a:lstStyle/>
          <a:p>
            <a:fld id="{F8E47D07-9D1E-4FE9-B31A-2F5863681021}" type="slidenum">
              <a:rPr lang="en-GB" smtClean="0"/>
              <a:pPr/>
              <a:t>37</a:t>
            </a:fld>
            <a:endParaRPr lang="en-GB"/>
          </a:p>
        </p:txBody>
      </p:sp>
      <p:sp>
        <p:nvSpPr>
          <p:cNvPr id="27" name="Freeform: Shape 26">
            <a:extLst>
              <a:ext uri="{FF2B5EF4-FFF2-40B4-BE49-F238E27FC236}">
                <a16:creationId xmlns:a16="http://schemas.microsoft.com/office/drawing/2014/main" id="{EF75384F-90D8-A0EF-534E-7F2C5125C68B}"/>
              </a:ext>
            </a:extLst>
          </p:cNvPr>
          <p:cNvSpPr/>
          <p:nvPr/>
        </p:nvSpPr>
        <p:spPr>
          <a:xfrm>
            <a:off x="577149" y="1412172"/>
            <a:ext cx="3850472" cy="554117"/>
          </a:xfrm>
          <a:custGeom>
            <a:avLst/>
            <a:gdLst>
              <a:gd name="connsiteX0" fmla="*/ 0 w 3732758"/>
              <a:gd name="connsiteY0" fmla="*/ 0 h 554117"/>
              <a:gd name="connsiteX1" fmla="*/ 3455700 w 3732758"/>
              <a:gd name="connsiteY1" fmla="*/ 0 h 554117"/>
              <a:gd name="connsiteX2" fmla="*/ 3732758 w 3732758"/>
              <a:gd name="connsiteY2" fmla="*/ 277059 h 554117"/>
              <a:gd name="connsiteX3" fmla="*/ 3455700 w 3732758"/>
              <a:gd name="connsiteY3" fmla="*/ 554117 h 554117"/>
              <a:gd name="connsiteX4" fmla="*/ 0 w 3732758"/>
              <a:gd name="connsiteY4" fmla="*/ 554117 h 554117"/>
              <a:gd name="connsiteX5" fmla="*/ 277059 w 3732758"/>
              <a:gd name="connsiteY5" fmla="*/ 277059 h 554117"/>
              <a:gd name="connsiteX6" fmla="*/ 0 w 3732758"/>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758" h="554117">
                <a:moveTo>
                  <a:pt x="0" y="0"/>
                </a:moveTo>
                <a:lnTo>
                  <a:pt x="3455700" y="0"/>
                </a:lnTo>
                <a:lnTo>
                  <a:pt x="3732758" y="277059"/>
                </a:lnTo>
                <a:lnTo>
                  <a:pt x="3455700" y="554117"/>
                </a:lnTo>
                <a:lnTo>
                  <a:pt x="0" y="554117"/>
                </a:lnTo>
                <a:lnTo>
                  <a:pt x="277059" y="277059"/>
                </a:lnTo>
                <a:lnTo>
                  <a:pt x="0" y="0"/>
                </a:lnTo>
                <a:close/>
              </a:path>
            </a:pathLst>
          </a:custGeom>
          <a:solidFill>
            <a:schemeClr val="tx2">
              <a:lumMod val="75000"/>
              <a:lumOff val="25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sz="1800" kern="1200"/>
              <a:t>Concept of the experiment</a:t>
            </a:r>
            <a:endParaRPr lang="en-GB" sz="1800" kern="1200">
              <a:solidFill>
                <a:srgbClr val="FFFFFF"/>
              </a:solidFill>
              <a:latin typeface="+mj-lt"/>
              <a:ea typeface="+mn-ea"/>
              <a:cs typeface="+mn-cs"/>
            </a:endParaRPr>
          </a:p>
        </p:txBody>
      </p:sp>
      <p:sp>
        <p:nvSpPr>
          <p:cNvPr id="28" name="Freeform: Shape 27">
            <a:extLst>
              <a:ext uri="{FF2B5EF4-FFF2-40B4-BE49-F238E27FC236}">
                <a16:creationId xmlns:a16="http://schemas.microsoft.com/office/drawing/2014/main" id="{5CAE715F-EF1E-8370-08F9-F49808388D76}"/>
              </a:ext>
            </a:extLst>
          </p:cNvPr>
          <p:cNvSpPr/>
          <p:nvPr/>
        </p:nvSpPr>
        <p:spPr>
          <a:xfrm>
            <a:off x="4133955" y="1419055"/>
            <a:ext cx="4463036"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chemeClr val="tx2">
              <a:lumMod val="90000"/>
              <a:lumOff val="10000"/>
            </a:schemeClr>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i="1">
                <a:solidFill>
                  <a:srgbClr val="FFFFFF"/>
                </a:solidFill>
                <a:latin typeface="+mj-lt"/>
              </a:rPr>
              <a:t>in vitro </a:t>
            </a:r>
            <a:r>
              <a:rPr lang="en-GB">
                <a:solidFill>
                  <a:srgbClr val="FFFFFF"/>
                </a:solidFill>
                <a:latin typeface="+mj-lt"/>
              </a:rPr>
              <a:t>assay development</a:t>
            </a:r>
            <a:endParaRPr lang="en-GB" sz="1800" kern="1200">
              <a:solidFill>
                <a:srgbClr val="FFFFFF"/>
              </a:solidFill>
              <a:latin typeface="+mj-lt"/>
              <a:ea typeface="+mn-ea"/>
              <a:cs typeface="+mn-cs"/>
            </a:endParaRPr>
          </a:p>
        </p:txBody>
      </p:sp>
      <p:sp>
        <p:nvSpPr>
          <p:cNvPr id="31" name="TextBox 30">
            <a:extLst>
              <a:ext uri="{FF2B5EF4-FFF2-40B4-BE49-F238E27FC236}">
                <a16:creationId xmlns:a16="http://schemas.microsoft.com/office/drawing/2014/main" id="{0ABCE311-6863-71B9-B9DC-F60EDE3DDAC5}"/>
              </a:ext>
            </a:extLst>
          </p:cNvPr>
          <p:cNvSpPr txBox="1"/>
          <p:nvPr/>
        </p:nvSpPr>
        <p:spPr>
          <a:xfrm>
            <a:off x="387071" y="5176520"/>
            <a:ext cx="1130450" cy="590931"/>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b="1">
                <a:solidFill>
                  <a:schemeClr val="tx2"/>
                </a:solidFill>
              </a:rPr>
              <a:t>NHP serum, complement preserved</a:t>
            </a:r>
          </a:p>
        </p:txBody>
      </p:sp>
      <p:grpSp>
        <p:nvGrpSpPr>
          <p:cNvPr id="51" name="Group 50">
            <a:extLst>
              <a:ext uri="{FF2B5EF4-FFF2-40B4-BE49-F238E27FC236}">
                <a16:creationId xmlns:a16="http://schemas.microsoft.com/office/drawing/2014/main" id="{F180A061-5252-CAE9-2EE1-C86537469BED}"/>
              </a:ext>
            </a:extLst>
          </p:cNvPr>
          <p:cNvGrpSpPr/>
          <p:nvPr/>
        </p:nvGrpSpPr>
        <p:grpSpPr>
          <a:xfrm>
            <a:off x="1008674" y="4412668"/>
            <a:ext cx="3061059" cy="1181888"/>
            <a:chOff x="2763620" y="2194356"/>
            <a:chExt cx="3061059" cy="1181888"/>
          </a:xfrm>
        </p:grpSpPr>
        <p:pic>
          <p:nvPicPr>
            <p:cNvPr id="30" name="Picture 29">
              <a:extLst>
                <a:ext uri="{FF2B5EF4-FFF2-40B4-BE49-F238E27FC236}">
                  <a16:creationId xmlns:a16="http://schemas.microsoft.com/office/drawing/2014/main" id="{39809681-B454-5F02-04AB-9511F0081D7E}"/>
                </a:ext>
              </a:extLst>
            </p:cNvPr>
            <p:cNvPicPr>
              <a:picLocks noChangeAspect="1"/>
            </p:cNvPicPr>
            <p:nvPr/>
          </p:nvPicPr>
          <p:blipFill>
            <a:blip r:embed="rId3"/>
            <a:stretch>
              <a:fillRect/>
            </a:stretch>
          </p:blipFill>
          <p:spPr>
            <a:xfrm>
              <a:off x="2763620" y="2194356"/>
              <a:ext cx="420660" cy="774259"/>
            </a:xfrm>
            <a:prstGeom prst="rect">
              <a:avLst/>
            </a:prstGeom>
            <a:solidFill>
              <a:schemeClr val="bg1"/>
            </a:solidFill>
          </p:spPr>
        </p:pic>
        <p:sp>
          <p:nvSpPr>
            <p:cNvPr id="32" name="TextBox 31">
              <a:extLst>
                <a:ext uri="{FF2B5EF4-FFF2-40B4-BE49-F238E27FC236}">
                  <a16:creationId xmlns:a16="http://schemas.microsoft.com/office/drawing/2014/main" id="{B781EC0F-DE53-7221-6277-323BE553B25C}"/>
                </a:ext>
              </a:extLst>
            </p:cNvPr>
            <p:cNvSpPr txBox="1"/>
            <p:nvPr/>
          </p:nvSpPr>
          <p:spPr>
            <a:xfrm>
              <a:off x="3177811" y="2427089"/>
              <a:ext cx="1665882" cy="2585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r>
                <a:rPr lang="en-GB" sz="1200" b="1">
                  <a:solidFill>
                    <a:schemeClr val="tx2"/>
                  </a:solidFill>
                </a:rPr>
                <a:t>30 min ASO treatment</a:t>
              </a:r>
            </a:p>
          </p:txBody>
        </p:sp>
        <p:pic>
          <p:nvPicPr>
            <p:cNvPr id="33" name="Picture 2">
              <a:extLst>
                <a:ext uri="{FF2B5EF4-FFF2-40B4-BE49-F238E27FC236}">
                  <a16:creationId xmlns:a16="http://schemas.microsoft.com/office/drawing/2014/main" id="{0ADFDDA8-E236-A929-2D89-46A8B04BC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454" y="2746797"/>
              <a:ext cx="726207" cy="443636"/>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Curved Right 33">
              <a:extLst>
                <a:ext uri="{FF2B5EF4-FFF2-40B4-BE49-F238E27FC236}">
                  <a16:creationId xmlns:a16="http://schemas.microsoft.com/office/drawing/2014/main" id="{33EA4D5D-1E6E-8CAA-5560-A39D688F2726}"/>
                </a:ext>
              </a:extLst>
            </p:cNvPr>
            <p:cNvSpPr/>
            <p:nvPr/>
          </p:nvSpPr>
          <p:spPr>
            <a:xfrm rot="16200000" flipH="1">
              <a:off x="4608416" y="2476115"/>
              <a:ext cx="231088" cy="624390"/>
            </a:xfrm>
            <a:prstGeom prst="curv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35" name="Arrow: Curved Right 34">
              <a:extLst>
                <a:ext uri="{FF2B5EF4-FFF2-40B4-BE49-F238E27FC236}">
                  <a16:creationId xmlns:a16="http://schemas.microsoft.com/office/drawing/2014/main" id="{49008CCD-196A-F59C-40E3-CA48A1AEC108}"/>
                </a:ext>
              </a:extLst>
            </p:cNvPr>
            <p:cNvSpPr/>
            <p:nvPr/>
          </p:nvSpPr>
          <p:spPr>
            <a:xfrm rot="16200000">
              <a:off x="3268677" y="2752902"/>
              <a:ext cx="258531" cy="611577"/>
            </a:xfrm>
            <a:prstGeom prst="curv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solidFill>
                  <a:schemeClr val="tx1"/>
                </a:solidFill>
              </a:endParaRPr>
            </a:p>
          </p:txBody>
        </p:sp>
        <p:sp>
          <p:nvSpPr>
            <p:cNvPr id="36" name="TextBox 35">
              <a:extLst>
                <a:ext uri="{FF2B5EF4-FFF2-40B4-BE49-F238E27FC236}">
                  <a16:creationId xmlns:a16="http://schemas.microsoft.com/office/drawing/2014/main" id="{58815792-22AF-B607-C1BD-175FA236A863}"/>
                </a:ext>
              </a:extLst>
            </p:cNvPr>
            <p:cNvSpPr txBox="1"/>
            <p:nvPr/>
          </p:nvSpPr>
          <p:spPr>
            <a:xfrm>
              <a:off x="4784881" y="2951512"/>
              <a:ext cx="1039798" cy="424732"/>
            </a:xfrm>
            <a:prstGeom prst="rect">
              <a:avLst/>
            </a:prstGeom>
            <a:noFill/>
            <a:ln>
              <a:solidFill>
                <a:schemeClr val="bg1"/>
              </a:solidFill>
            </a:ln>
          </p:spPr>
          <p:txBody>
            <a:bodyPr wrap="square" rtlCol="0">
              <a:spAutoFit/>
            </a:bodyPr>
            <a:lstStyle>
              <a:defPPr>
                <a:defRPr lang="en-US"/>
              </a:defPPr>
              <a:lvl1pPr algn="ctr">
                <a:lnSpc>
                  <a:spcPct val="90000"/>
                </a:lnSpc>
                <a:spcAft>
                  <a:spcPts val="600"/>
                </a:spcAft>
                <a:defRPr>
                  <a:solidFill>
                    <a:schemeClr val="accent4"/>
                  </a:solidFill>
                </a:defRPr>
              </a:lvl1pPr>
            </a:lstStyle>
            <a:p>
              <a:pPr algn="l"/>
              <a:r>
                <a:rPr lang="en-GB" sz="1200" b="1">
                  <a:solidFill>
                    <a:schemeClr val="tx2"/>
                  </a:solidFill>
                </a:rPr>
                <a:t>C5b-9 (TCC) detection</a:t>
              </a:r>
            </a:p>
          </p:txBody>
        </p:sp>
      </p:grpSp>
      <p:pic>
        <p:nvPicPr>
          <p:cNvPr id="48" name="Picture 47">
            <a:extLst>
              <a:ext uri="{FF2B5EF4-FFF2-40B4-BE49-F238E27FC236}">
                <a16:creationId xmlns:a16="http://schemas.microsoft.com/office/drawing/2014/main" id="{FA8A5CF1-52A9-8C58-4EA2-3F9DA8507605}"/>
              </a:ext>
            </a:extLst>
          </p:cNvPr>
          <p:cNvPicPr>
            <a:picLocks noChangeAspect="1"/>
          </p:cNvPicPr>
          <p:nvPr/>
        </p:nvPicPr>
        <p:blipFill>
          <a:blip r:embed="rId5"/>
          <a:stretch>
            <a:fillRect/>
          </a:stretch>
        </p:blipFill>
        <p:spPr>
          <a:xfrm>
            <a:off x="1794560" y="2016416"/>
            <a:ext cx="1476670" cy="2445525"/>
          </a:xfrm>
          <a:prstGeom prst="rect">
            <a:avLst/>
          </a:prstGeom>
        </p:spPr>
      </p:pic>
      <p:sp>
        <p:nvSpPr>
          <p:cNvPr id="49" name="TextBox 48">
            <a:extLst>
              <a:ext uri="{FF2B5EF4-FFF2-40B4-BE49-F238E27FC236}">
                <a16:creationId xmlns:a16="http://schemas.microsoft.com/office/drawing/2014/main" id="{7629EABD-50B2-D330-61A3-EA722F40CF12}"/>
              </a:ext>
            </a:extLst>
          </p:cNvPr>
          <p:cNvSpPr txBox="1"/>
          <p:nvPr/>
        </p:nvSpPr>
        <p:spPr>
          <a:xfrm>
            <a:off x="1704260" y="4330434"/>
            <a:ext cx="732341" cy="338554"/>
          </a:xfrm>
          <a:prstGeom prst="rect">
            <a:avLst/>
          </a:prstGeom>
          <a:noFill/>
        </p:spPr>
        <p:txBody>
          <a:bodyPr wrap="square" rtlCol="0">
            <a:spAutoFit/>
          </a:bodyPr>
          <a:lstStyle/>
          <a:p>
            <a:pPr algn="ctr"/>
            <a:r>
              <a:rPr lang="en-GB" sz="1000" b="1">
                <a:solidFill>
                  <a:schemeClr val="tx1">
                    <a:lumMod val="95000"/>
                    <a:lumOff val="5000"/>
                  </a:schemeClr>
                </a:solidFill>
              </a:rPr>
              <a:t>C5b-9</a:t>
            </a:r>
          </a:p>
          <a:p>
            <a:pPr algn="ctr"/>
            <a:endParaRPr lang="en-GB" sz="600" b="1">
              <a:solidFill>
                <a:schemeClr val="tx1">
                  <a:lumMod val="95000"/>
                  <a:lumOff val="5000"/>
                </a:schemeClr>
              </a:solidFill>
            </a:endParaRPr>
          </a:p>
        </p:txBody>
      </p:sp>
      <p:sp>
        <p:nvSpPr>
          <p:cNvPr id="50" name="Freeform: Shape 49">
            <a:extLst>
              <a:ext uri="{FF2B5EF4-FFF2-40B4-BE49-F238E27FC236}">
                <a16:creationId xmlns:a16="http://schemas.microsoft.com/office/drawing/2014/main" id="{3C0EA149-D3E0-01F4-378C-7E335457D8F5}"/>
              </a:ext>
            </a:extLst>
          </p:cNvPr>
          <p:cNvSpPr/>
          <p:nvPr/>
        </p:nvSpPr>
        <p:spPr>
          <a:xfrm>
            <a:off x="8316150" y="1420182"/>
            <a:ext cx="3631549" cy="554117"/>
          </a:xfrm>
          <a:custGeom>
            <a:avLst/>
            <a:gdLst>
              <a:gd name="connsiteX0" fmla="*/ 0 w 4648739"/>
              <a:gd name="connsiteY0" fmla="*/ 0 h 554117"/>
              <a:gd name="connsiteX1" fmla="*/ 4371681 w 4648739"/>
              <a:gd name="connsiteY1" fmla="*/ 0 h 554117"/>
              <a:gd name="connsiteX2" fmla="*/ 4648739 w 4648739"/>
              <a:gd name="connsiteY2" fmla="*/ 277059 h 554117"/>
              <a:gd name="connsiteX3" fmla="*/ 4371681 w 4648739"/>
              <a:gd name="connsiteY3" fmla="*/ 554117 h 554117"/>
              <a:gd name="connsiteX4" fmla="*/ 0 w 4648739"/>
              <a:gd name="connsiteY4" fmla="*/ 554117 h 554117"/>
              <a:gd name="connsiteX5" fmla="*/ 277059 w 4648739"/>
              <a:gd name="connsiteY5" fmla="*/ 277059 h 554117"/>
              <a:gd name="connsiteX6" fmla="*/ 0 w 4648739"/>
              <a:gd name="connsiteY6" fmla="*/ 0 h 55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8739" h="554117">
                <a:moveTo>
                  <a:pt x="0" y="0"/>
                </a:moveTo>
                <a:lnTo>
                  <a:pt x="4371681" y="0"/>
                </a:lnTo>
                <a:lnTo>
                  <a:pt x="4648739" y="277059"/>
                </a:lnTo>
                <a:lnTo>
                  <a:pt x="4371681" y="554117"/>
                </a:lnTo>
                <a:lnTo>
                  <a:pt x="0" y="554117"/>
                </a:lnTo>
                <a:lnTo>
                  <a:pt x="277059" y="277059"/>
                </a:lnTo>
                <a:lnTo>
                  <a:pt x="0" y="0"/>
                </a:lnTo>
                <a:close/>
              </a:path>
            </a:pathLst>
          </a:custGeom>
          <a:solidFill>
            <a:srgbClr val="002060"/>
          </a:solidFill>
          <a:ln w="12700" cap="flat" cmpd="sng" algn="ctr">
            <a:solidFill>
              <a:srgbClr val="FFFFFF">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09076" tIns="44006" rIns="321064" bIns="44006" numCol="1" spcCol="1270" anchor="ctr" anchorCtr="0">
            <a:noAutofit/>
          </a:bodyPr>
          <a:lstStyle/>
          <a:p>
            <a:pPr marL="0" lvl="0" indent="0" algn="ctr" defTabSz="1466850">
              <a:lnSpc>
                <a:spcPct val="90000"/>
              </a:lnSpc>
              <a:spcBef>
                <a:spcPct val="0"/>
              </a:spcBef>
              <a:spcAft>
                <a:spcPct val="35000"/>
              </a:spcAft>
              <a:buNone/>
            </a:pPr>
            <a:r>
              <a:rPr lang="en-GB" i="1">
                <a:solidFill>
                  <a:schemeClr val="bg1"/>
                </a:solidFill>
                <a:latin typeface="+mj-lt"/>
              </a:rPr>
              <a:t>In vivo </a:t>
            </a:r>
            <a:r>
              <a:rPr lang="en-GB">
                <a:solidFill>
                  <a:schemeClr val="bg1"/>
                </a:solidFill>
                <a:latin typeface="+mj-lt"/>
              </a:rPr>
              <a:t>(NHP) correlation</a:t>
            </a:r>
          </a:p>
        </p:txBody>
      </p:sp>
      <p:cxnSp>
        <p:nvCxnSpPr>
          <p:cNvPr id="60" name="Straight Connector 59">
            <a:extLst>
              <a:ext uri="{FF2B5EF4-FFF2-40B4-BE49-F238E27FC236}">
                <a16:creationId xmlns:a16="http://schemas.microsoft.com/office/drawing/2014/main" id="{B2BE3D58-3765-C0C3-40C3-8204A99CB0E2}"/>
              </a:ext>
            </a:extLst>
          </p:cNvPr>
          <p:cNvCxnSpPr>
            <a:cxnSpLocks/>
          </p:cNvCxnSpPr>
          <p:nvPr/>
        </p:nvCxnSpPr>
        <p:spPr>
          <a:xfrm flipH="1">
            <a:off x="4073257" y="2333625"/>
            <a:ext cx="24322" cy="30019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BB836E-4890-126E-0C5C-943EEF8AEFE9}"/>
              </a:ext>
            </a:extLst>
          </p:cNvPr>
          <p:cNvCxnSpPr>
            <a:cxnSpLocks/>
          </p:cNvCxnSpPr>
          <p:nvPr/>
        </p:nvCxnSpPr>
        <p:spPr>
          <a:xfrm>
            <a:off x="8316150" y="2333625"/>
            <a:ext cx="0" cy="298574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962B2F5-5BA0-AB97-C22E-90837C0F0E32}"/>
              </a:ext>
            </a:extLst>
          </p:cNvPr>
          <p:cNvGrpSpPr/>
          <p:nvPr/>
        </p:nvGrpSpPr>
        <p:grpSpPr>
          <a:xfrm>
            <a:off x="8505090" y="2678497"/>
            <a:ext cx="3278922" cy="2388019"/>
            <a:chOff x="8403657" y="2656105"/>
            <a:chExt cx="3278922" cy="2388019"/>
          </a:xfrm>
        </p:grpSpPr>
        <p:graphicFrame>
          <p:nvGraphicFramePr>
            <p:cNvPr id="4" name="Content Placeholder 11">
              <a:extLst>
                <a:ext uri="{FF2B5EF4-FFF2-40B4-BE49-F238E27FC236}">
                  <a16:creationId xmlns:a16="http://schemas.microsoft.com/office/drawing/2014/main" id="{08FE035E-AF83-2E48-5325-2CB65989C1AF}"/>
                </a:ext>
              </a:extLst>
            </p:cNvPr>
            <p:cNvGraphicFramePr>
              <a:graphicFrameLocks/>
            </p:cNvGraphicFramePr>
            <p:nvPr/>
          </p:nvGraphicFramePr>
          <p:xfrm>
            <a:off x="8403657" y="2656105"/>
            <a:ext cx="3278922" cy="2388019"/>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283158">
                    <a:extLst>
                      <a:ext uri="{9D8B030D-6E8A-4147-A177-3AD203B41FA5}">
                        <a16:colId xmlns:a16="http://schemas.microsoft.com/office/drawing/2014/main" val="3396923131"/>
                      </a:ext>
                    </a:extLst>
                  </a:gridCol>
                  <a:gridCol w="676640">
                    <a:extLst>
                      <a:ext uri="{9D8B030D-6E8A-4147-A177-3AD203B41FA5}">
                        <a16:colId xmlns:a16="http://schemas.microsoft.com/office/drawing/2014/main" val="453982163"/>
                      </a:ext>
                    </a:extLst>
                  </a:gridCol>
                  <a:gridCol w="1319124">
                    <a:extLst>
                      <a:ext uri="{9D8B030D-6E8A-4147-A177-3AD203B41FA5}">
                        <a16:colId xmlns:a16="http://schemas.microsoft.com/office/drawing/2014/main" val="3901293403"/>
                      </a:ext>
                    </a:extLst>
                  </a:gridCol>
                </a:tblGrid>
                <a:tr h="791933">
                  <a:tc>
                    <a:txBody>
                      <a:bodyPr/>
                      <a:lstStyle/>
                      <a:p>
                        <a:pPr algn="ctr" fontAlgn="b"/>
                        <a:r>
                          <a:rPr lang="en-GB" sz="1600" b="1" i="0" u="none" strike="noStrike">
                            <a:solidFill>
                              <a:schemeClr val="bg1"/>
                            </a:solidFill>
                            <a:effectLst/>
                            <a:latin typeface="+mn-lt"/>
                          </a:rPr>
                          <a:t>ASO ID</a:t>
                        </a:r>
                      </a:p>
                    </a:txBody>
                    <a:tcPr marL="57378" marR="57378" anchor="ctr">
                      <a:solidFill>
                        <a:srgbClr val="004F8E"/>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b="1" i="1" u="none" strike="noStrike">
                            <a:solidFill>
                              <a:schemeClr val="bg1"/>
                            </a:solidFill>
                            <a:effectLst/>
                            <a:latin typeface="+mn-lt"/>
                          </a:rPr>
                          <a:t>In vitro</a:t>
                        </a:r>
                      </a:p>
                    </a:txBody>
                    <a:tcPr marL="57378" marR="57378">
                      <a:solidFill>
                        <a:srgbClr val="004F8E"/>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b="1" i="1" u="none" strike="noStrike" dirty="0">
                            <a:solidFill>
                              <a:schemeClr val="bg1"/>
                            </a:solidFill>
                            <a:effectLst/>
                            <a:latin typeface="+mn-lt"/>
                          </a:rPr>
                          <a:t>In vivo (Bb level)</a:t>
                        </a:r>
                      </a:p>
                      <a:p>
                        <a:pPr algn="ctr" fontAlgn="b"/>
                        <a:endParaRPr lang="en-GB" sz="1600" b="1" i="1" u="none" strike="noStrike" dirty="0">
                          <a:solidFill>
                            <a:schemeClr val="bg1"/>
                          </a:solidFill>
                          <a:effectLst/>
                          <a:latin typeface="+mn-lt"/>
                        </a:endParaRPr>
                      </a:p>
                    </a:txBody>
                    <a:tcPr marL="57378" marR="57378">
                      <a:solidFill>
                        <a:srgbClr val="004F8E"/>
                      </a:solidFill>
                    </a:tcPr>
                  </a:tc>
                  <a:extLst>
                    <a:ext uri="{0D108BD9-81ED-4DB2-BD59-A6C34878D82A}">
                      <a16:rowId xmlns:a16="http://schemas.microsoft.com/office/drawing/2014/main" val="2912161426"/>
                    </a:ext>
                  </a:extLst>
                </a:tr>
                <a:tr h="400738">
                  <a:tc>
                    <a:txBody>
                      <a:bodyPr/>
                      <a:lstStyle/>
                      <a:p>
                        <a:pPr algn="l" fontAlgn="b"/>
                        <a:r>
                          <a:rPr lang="en-GB" sz="1000" b="1" i="0" u="none" strike="noStrike">
                            <a:solidFill>
                              <a:schemeClr val="bg1"/>
                            </a:solidFill>
                            <a:effectLst/>
                            <a:latin typeface="+mn-lt"/>
                          </a:rPr>
                          <a:t>ISIS 183750 </a:t>
                        </a:r>
                      </a:p>
                    </a:txBody>
                    <a:tcPr marL="57378" marR="57378">
                      <a:solidFill>
                        <a:srgbClr val="004F8E"/>
                      </a:solidFill>
                    </a:tcPr>
                  </a:tc>
                  <a:tc>
                    <a:txBody>
                      <a:bodyPr/>
                      <a:lstStyle/>
                      <a:p>
                        <a:endParaRPr lang="en-GB"/>
                      </a:p>
                    </a:txBody>
                    <a:tcPr marL="57378" marR="57378" anchor="b">
                      <a:solidFill>
                        <a:srgbClr val="C00000"/>
                      </a:solidFill>
                    </a:tcPr>
                  </a:tc>
                  <a:tc>
                    <a:txBody>
                      <a:bodyPr/>
                      <a:lstStyle/>
                      <a:p>
                        <a:pPr algn="ctr" fontAlgn="b"/>
                        <a:r>
                          <a:rPr lang="en-GB" sz="1000" b="1" i="0" u="none" strike="noStrike" dirty="0">
                            <a:solidFill>
                              <a:schemeClr val="tx2"/>
                            </a:solidFill>
                            <a:effectLst/>
                            <a:latin typeface="+mn-lt"/>
                          </a:rPr>
                          <a:t>Bb and C3a in NHP</a:t>
                        </a:r>
                      </a:p>
                    </a:txBody>
                    <a:tcPr marL="57378" marR="57378" anchor="b">
                      <a:solidFill>
                        <a:schemeClr val="bg2">
                          <a:lumMod val="40000"/>
                          <a:lumOff val="60000"/>
                        </a:schemeClr>
                      </a:solidFill>
                    </a:tcPr>
                  </a:tc>
                  <a:extLst>
                    <a:ext uri="{0D108BD9-81ED-4DB2-BD59-A6C34878D82A}">
                      <a16:rowId xmlns:a16="http://schemas.microsoft.com/office/drawing/2014/main" val="3730042891"/>
                    </a:ext>
                  </a:extLst>
                </a:tr>
                <a:tr h="400738">
                  <a:tc>
                    <a:txBody>
                      <a:bodyPr/>
                      <a:lstStyle/>
                      <a:p>
                        <a:pPr lvl="0" algn="l" fontAlgn="b"/>
                        <a:r>
                          <a:rPr lang="en-GB" sz="1000" b="1" i="0" u="none" strike="noStrike" kern="1200">
                            <a:solidFill>
                              <a:schemeClr val="bg1"/>
                            </a:solidFill>
                            <a:effectLst/>
                            <a:latin typeface="+mn-lt"/>
                            <a:ea typeface="+mn-ea"/>
                            <a:cs typeface="+mn-cs"/>
                          </a:rPr>
                          <a:t>ISIS42615</a:t>
                        </a:r>
                      </a:p>
                    </a:txBody>
                    <a:tcPr marL="57378" marR="57378">
                      <a:solidFill>
                        <a:srgbClr val="004F8E"/>
                      </a:solidFill>
                    </a:tcPr>
                  </a:tc>
                  <a:tc>
                    <a:txBody>
                      <a:bodyPr/>
                      <a:lstStyle/>
                      <a:p>
                        <a:endParaRPr lang="en-GB"/>
                      </a:p>
                    </a:txBody>
                    <a:tcPr marL="57378" marR="57378" anchor="ctr">
                      <a:solidFill>
                        <a:srgbClr val="FF0000"/>
                      </a:solidFill>
                    </a:tcPr>
                  </a:tc>
                  <a:tc>
                    <a:txBody>
                      <a:bodyPr/>
                      <a:lstStyle/>
                      <a:p>
                        <a:pPr marL="0" lvl="1" indent="0" algn="ctr" fontAlgn="b"/>
                        <a:r>
                          <a:rPr lang="en-GB" sz="1000" b="1" i="0" u="none" strike="noStrike" kern="1200" dirty="0">
                            <a:solidFill>
                              <a:schemeClr val="tx2"/>
                            </a:solidFill>
                            <a:effectLst/>
                            <a:latin typeface="+mn-lt"/>
                            <a:ea typeface="+mn-ea"/>
                            <a:cs typeface="+mn-cs"/>
                          </a:rPr>
                          <a:t>Bb in NHP</a:t>
                        </a:r>
                      </a:p>
                    </a:txBody>
                    <a:tcPr marL="57378" marR="57378" anchor="ctr">
                      <a:solidFill>
                        <a:schemeClr val="bg2">
                          <a:lumMod val="40000"/>
                          <a:lumOff val="60000"/>
                        </a:schemeClr>
                      </a:solidFill>
                    </a:tcPr>
                  </a:tc>
                  <a:extLst>
                    <a:ext uri="{0D108BD9-81ED-4DB2-BD59-A6C34878D82A}">
                      <a16:rowId xmlns:a16="http://schemas.microsoft.com/office/drawing/2014/main" val="3829663207"/>
                    </a:ext>
                  </a:extLst>
                </a:tr>
                <a:tr h="367343">
                  <a:tc>
                    <a:txBody>
                      <a:bodyPr/>
                      <a:lstStyle/>
                      <a:p>
                        <a:pPr lvl="0" algn="l" fontAlgn="b"/>
                        <a:r>
                          <a:rPr lang="en-GB" sz="1000" b="1" i="0" u="none" strike="noStrike" kern="1200" err="1">
                            <a:solidFill>
                              <a:schemeClr val="bg1"/>
                            </a:solidFill>
                            <a:effectLst/>
                            <a:latin typeface="+mn-lt"/>
                            <a:ea typeface="+mn-ea"/>
                            <a:cs typeface="+mn-cs"/>
                          </a:rPr>
                          <a:t>Mipomersen</a:t>
                        </a:r>
                        <a:endParaRPr lang="en-GB" sz="1000" b="1" i="0" u="none" strike="noStrike" kern="1200">
                          <a:solidFill>
                            <a:schemeClr val="bg1"/>
                          </a:solidFill>
                          <a:effectLst/>
                          <a:latin typeface="+mn-lt"/>
                          <a:ea typeface="+mn-ea"/>
                          <a:cs typeface="+mn-cs"/>
                        </a:endParaRPr>
                      </a:p>
                    </a:txBody>
                    <a:tcPr marL="57378" marR="57378">
                      <a:solidFill>
                        <a:srgbClr val="004F8E"/>
                      </a:solidFill>
                    </a:tcPr>
                  </a:tc>
                  <a:tc>
                    <a:txBody>
                      <a:bodyPr/>
                      <a:lstStyle/>
                      <a:p>
                        <a:pPr marL="0" lvl="1" indent="0" algn="ctr" fontAlgn="b"/>
                        <a:endParaRPr lang="en-GB" sz="1600" b="1" i="0" u="none" strike="noStrike">
                          <a:solidFill>
                            <a:schemeClr val="bg1"/>
                          </a:solidFill>
                          <a:effectLst/>
                          <a:latin typeface="+mn-lt"/>
                        </a:endParaRPr>
                      </a:p>
                    </a:txBody>
                    <a:tcPr marL="57378" marR="57378" anchor="ctr">
                      <a:solidFill>
                        <a:srgbClr val="FFC000"/>
                      </a:solidFill>
                    </a:tcPr>
                  </a:tc>
                  <a:tc>
                    <a:txBody>
                      <a:bodyPr/>
                      <a:lstStyle/>
                      <a:p>
                        <a:pPr marL="0" lvl="1" indent="0" algn="ctr" fontAlgn="b"/>
                        <a:r>
                          <a:rPr lang="en-GB" sz="1000" b="1" i="0" u="none" strike="noStrike" kern="1200" dirty="0">
                            <a:solidFill>
                              <a:schemeClr val="tx2"/>
                            </a:solidFill>
                            <a:effectLst/>
                            <a:latin typeface="+mn-lt"/>
                            <a:ea typeface="+mn-ea"/>
                            <a:cs typeface="+mn-cs"/>
                          </a:rPr>
                          <a:t>Bb in NHP</a:t>
                        </a:r>
                      </a:p>
                    </a:txBody>
                    <a:tcPr marL="57378" marR="57378" anchor="ctr">
                      <a:solidFill>
                        <a:schemeClr val="bg2">
                          <a:lumMod val="40000"/>
                          <a:lumOff val="60000"/>
                        </a:schemeClr>
                      </a:solidFill>
                    </a:tcPr>
                  </a:tc>
                  <a:extLst>
                    <a:ext uri="{0D108BD9-81ED-4DB2-BD59-A6C34878D82A}">
                      <a16:rowId xmlns:a16="http://schemas.microsoft.com/office/drawing/2014/main" val="3051489774"/>
                    </a:ext>
                  </a:extLst>
                </a:tr>
                <a:tr h="367343">
                  <a:tc>
                    <a:txBody>
                      <a:bodyPr/>
                      <a:lstStyle/>
                      <a:p>
                        <a:pPr lvl="0" algn="l" fontAlgn="b"/>
                        <a:r>
                          <a:rPr lang="en-GB" sz="1000" b="1" i="0" u="none" strike="noStrike" kern="1200">
                            <a:solidFill>
                              <a:schemeClr val="bg1"/>
                            </a:solidFill>
                            <a:effectLst/>
                            <a:latin typeface="+mn-lt"/>
                            <a:ea typeface="+mn-ea"/>
                            <a:cs typeface="+mn-cs"/>
                          </a:rPr>
                          <a:t>Tool ASO#16</a:t>
                        </a:r>
                      </a:p>
                    </a:txBody>
                    <a:tcPr marL="57378" marR="57378">
                      <a:solidFill>
                        <a:srgbClr val="004F8E"/>
                      </a:solidFill>
                    </a:tcPr>
                  </a:tc>
                  <a:tc>
                    <a:txBody>
                      <a:bodyPr/>
                      <a:lstStyle/>
                      <a:p>
                        <a:pPr marL="0" lvl="1" indent="0" algn="ctr" fontAlgn="b"/>
                        <a:endParaRPr lang="en-GB" sz="1600" b="1" i="0" u="none" strike="noStrike">
                          <a:solidFill>
                            <a:schemeClr val="bg1"/>
                          </a:solidFill>
                          <a:effectLst/>
                          <a:latin typeface="+mn-lt"/>
                        </a:endParaRPr>
                      </a:p>
                    </a:txBody>
                    <a:tcPr marL="57378" marR="57378" anchor="ctr">
                      <a:solidFill>
                        <a:srgbClr val="93A000"/>
                      </a:solidFill>
                    </a:tcPr>
                  </a:tc>
                  <a:tc>
                    <a:txBody>
                      <a:bodyPr/>
                      <a:lstStyle/>
                      <a:p>
                        <a:pPr marL="0" lvl="1" indent="0" algn="ctr" fontAlgn="b"/>
                        <a:r>
                          <a:rPr lang="en-GB" sz="1000" b="1" i="0" u="none" strike="noStrike" kern="1200" dirty="0">
                            <a:solidFill>
                              <a:schemeClr val="tx2"/>
                            </a:solidFill>
                            <a:effectLst/>
                            <a:latin typeface="+mn-lt"/>
                            <a:ea typeface="+mn-ea"/>
                            <a:cs typeface="+mn-cs"/>
                          </a:rPr>
                          <a:t>No observed in complement NHP</a:t>
                        </a:r>
                      </a:p>
                    </a:txBody>
                    <a:tcPr marL="57378" marR="57378" anchor="b">
                      <a:solidFill>
                        <a:schemeClr val="bg2">
                          <a:lumMod val="40000"/>
                          <a:lumOff val="60000"/>
                        </a:schemeClr>
                      </a:solidFill>
                    </a:tcPr>
                  </a:tc>
                  <a:extLst>
                    <a:ext uri="{0D108BD9-81ED-4DB2-BD59-A6C34878D82A}">
                      <a16:rowId xmlns:a16="http://schemas.microsoft.com/office/drawing/2014/main" val="2929772504"/>
                    </a:ext>
                  </a:extLst>
                </a:tr>
              </a:tbl>
            </a:graphicData>
          </a:graphic>
        </p:graphicFrame>
        <p:cxnSp>
          <p:nvCxnSpPr>
            <p:cNvPr id="7" name="Straight Arrow Connector 6">
              <a:extLst>
                <a:ext uri="{FF2B5EF4-FFF2-40B4-BE49-F238E27FC236}">
                  <a16:creationId xmlns:a16="http://schemas.microsoft.com/office/drawing/2014/main" id="{47D19296-C5D0-5174-4B22-3D44F3621038}"/>
                </a:ext>
              </a:extLst>
            </p:cNvPr>
            <p:cNvCxnSpPr/>
            <p:nvPr/>
          </p:nvCxnSpPr>
          <p:spPr>
            <a:xfrm flipV="1">
              <a:off x="10467643" y="3642660"/>
              <a:ext cx="0" cy="18383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70C499-E7BF-BD4B-15BB-94FD906AAF9A}"/>
                </a:ext>
              </a:extLst>
            </p:cNvPr>
            <p:cNvCxnSpPr/>
            <p:nvPr/>
          </p:nvCxnSpPr>
          <p:spPr>
            <a:xfrm flipV="1">
              <a:off x="10467643" y="3965165"/>
              <a:ext cx="0" cy="18383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21FB71-912F-7604-17C5-3EA0277CEA04}"/>
                </a:ext>
              </a:extLst>
            </p:cNvPr>
            <p:cNvCxnSpPr/>
            <p:nvPr/>
          </p:nvCxnSpPr>
          <p:spPr>
            <a:xfrm flipV="1">
              <a:off x="10480434" y="4354798"/>
              <a:ext cx="0" cy="18383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D0086AA6-2C3C-795B-8417-03E03BA350B4}"/>
              </a:ext>
            </a:extLst>
          </p:cNvPr>
          <p:cNvPicPr>
            <a:picLocks noChangeAspect="1"/>
          </p:cNvPicPr>
          <p:nvPr/>
        </p:nvPicPr>
        <p:blipFill>
          <a:blip r:embed="rId6"/>
          <a:stretch>
            <a:fillRect/>
          </a:stretch>
        </p:blipFill>
        <p:spPr>
          <a:xfrm>
            <a:off x="4074979" y="2579094"/>
            <a:ext cx="4213325" cy="2984438"/>
          </a:xfrm>
          <a:prstGeom prst="rect">
            <a:avLst/>
          </a:prstGeom>
        </p:spPr>
      </p:pic>
      <p:sp>
        <p:nvSpPr>
          <p:cNvPr id="15" name="TextBox 14">
            <a:extLst>
              <a:ext uri="{FF2B5EF4-FFF2-40B4-BE49-F238E27FC236}">
                <a16:creationId xmlns:a16="http://schemas.microsoft.com/office/drawing/2014/main" id="{BE9CF789-5C97-19EF-39F1-56FA988D7AFD}"/>
              </a:ext>
            </a:extLst>
          </p:cNvPr>
          <p:cNvSpPr txBox="1"/>
          <p:nvPr/>
        </p:nvSpPr>
        <p:spPr>
          <a:xfrm>
            <a:off x="7675169" y="5406268"/>
            <a:ext cx="619915" cy="258532"/>
          </a:xfrm>
          <a:prstGeom prst="rect">
            <a:avLst/>
          </a:prstGeom>
          <a:noFill/>
        </p:spPr>
        <p:txBody>
          <a:bodyPr wrap="square" rtlCol="0">
            <a:spAutoFit/>
          </a:bodyPr>
          <a:lstStyle/>
          <a:p>
            <a:pPr algn="l">
              <a:lnSpc>
                <a:spcPct val="90000"/>
              </a:lnSpc>
              <a:spcAft>
                <a:spcPts val="600"/>
              </a:spcAft>
            </a:pPr>
            <a:r>
              <a:rPr lang="en-GB" sz="1200" dirty="0"/>
              <a:t>N=5</a:t>
            </a:r>
          </a:p>
        </p:txBody>
      </p:sp>
      <p:sp>
        <p:nvSpPr>
          <p:cNvPr id="16" name="Rectangle: Rounded Corners 15">
            <a:extLst>
              <a:ext uri="{FF2B5EF4-FFF2-40B4-BE49-F238E27FC236}">
                <a16:creationId xmlns:a16="http://schemas.microsoft.com/office/drawing/2014/main" id="{832EDC03-008C-FF94-0044-8C255CEC8EAA}"/>
              </a:ext>
            </a:extLst>
          </p:cNvPr>
          <p:cNvSpPr/>
          <p:nvPr/>
        </p:nvSpPr>
        <p:spPr>
          <a:xfrm>
            <a:off x="387071" y="5806905"/>
            <a:ext cx="3657639" cy="7768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GB" sz="1800" dirty="0">
                <a:solidFill>
                  <a:schemeClr val="bg1"/>
                </a:solidFill>
              </a:rPr>
              <a:t>Multiple kit providers and end points including Bb, C3a and C5a were assessed. However, SVAR TCC (C5b-9) assay provided the most reproducible readout in our hands.</a:t>
            </a:r>
          </a:p>
        </p:txBody>
      </p:sp>
      <p:sp>
        <p:nvSpPr>
          <p:cNvPr id="17" name="Rectangle: Rounded Corners 16">
            <a:extLst>
              <a:ext uri="{FF2B5EF4-FFF2-40B4-BE49-F238E27FC236}">
                <a16:creationId xmlns:a16="http://schemas.microsoft.com/office/drawing/2014/main" id="{766E18B1-5216-C179-59D1-230478C9A646}"/>
              </a:ext>
            </a:extLst>
          </p:cNvPr>
          <p:cNvSpPr/>
          <p:nvPr/>
        </p:nvSpPr>
        <p:spPr>
          <a:xfrm>
            <a:off x="4133955" y="5807690"/>
            <a:ext cx="4663046" cy="776897"/>
          </a:xfrm>
          <a:prstGeom prst="round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sz="1800" dirty="0">
              <a:solidFill>
                <a:schemeClr val="bg1"/>
              </a:solidFill>
            </a:endParaRPr>
          </a:p>
        </p:txBody>
      </p:sp>
      <p:sp>
        <p:nvSpPr>
          <p:cNvPr id="67" name="TextBox 66">
            <a:extLst>
              <a:ext uri="{FF2B5EF4-FFF2-40B4-BE49-F238E27FC236}">
                <a16:creationId xmlns:a16="http://schemas.microsoft.com/office/drawing/2014/main" id="{20604468-03FB-AA78-F753-2BD185D978E9}"/>
              </a:ext>
            </a:extLst>
          </p:cNvPr>
          <p:cNvSpPr txBox="1"/>
          <p:nvPr/>
        </p:nvSpPr>
        <p:spPr>
          <a:xfrm>
            <a:off x="4097579" y="5864493"/>
            <a:ext cx="4804000" cy="661720"/>
          </a:xfrm>
          <a:prstGeom prst="rect">
            <a:avLst/>
          </a:prstGeom>
          <a:noFill/>
        </p:spPr>
        <p:txBody>
          <a:bodyPr wrap="square" rtlCol="0">
            <a:spAutoFit/>
          </a:bodyPr>
          <a:lstStyle/>
          <a:p>
            <a:pPr>
              <a:lnSpc>
                <a:spcPct val="90000"/>
              </a:lnSpc>
              <a:spcAft>
                <a:spcPts val="600"/>
              </a:spcAft>
            </a:pPr>
            <a:r>
              <a:rPr lang="en-GB" sz="1000" dirty="0">
                <a:solidFill>
                  <a:schemeClr val="bg1"/>
                </a:solidFill>
              </a:rPr>
              <a:t>ISIS42615 induced Bb in NHP upon repeated SC dosing (</a:t>
            </a:r>
            <a:r>
              <a:rPr lang="en-GB" sz="800" dirty="0">
                <a:solidFill>
                  <a:schemeClr val="bg1"/>
                </a:solidFill>
              </a:rPr>
              <a:t>Shen et al, 2014, J </a:t>
            </a:r>
            <a:r>
              <a:rPr lang="en-GB" sz="800" dirty="0" err="1">
                <a:solidFill>
                  <a:schemeClr val="bg1"/>
                </a:solidFill>
              </a:rPr>
              <a:t>Pharmacol</a:t>
            </a:r>
            <a:r>
              <a:rPr lang="en-GB" sz="800" dirty="0">
                <a:solidFill>
                  <a:schemeClr val="bg1"/>
                </a:solidFill>
              </a:rPr>
              <a:t> Exp </a:t>
            </a:r>
            <a:r>
              <a:rPr lang="en-GB" sz="800" dirty="0" err="1">
                <a:solidFill>
                  <a:schemeClr val="bg1"/>
                </a:solidFill>
              </a:rPr>
              <a:t>Ther</a:t>
            </a:r>
            <a:r>
              <a:rPr lang="en-GB" sz="800" dirty="0">
                <a:solidFill>
                  <a:schemeClr val="bg1"/>
                </a:solidFill>
              </a:rPr>
              <a:t>).</a:t>
            </a:r>
          </a:p>
          <a:p>
            <a:pPr>
              <a:lnSpc>
                <a:spcPct val="90000"/>
              </a:lnSpc>
              <a:spcAft>
                <a:spcPts val="600"/>
              </a:spcAft>
            </a:pPr>
            <a:r>
              <a:rPr lang="en-GB" sz="1000" dirty="0">
                <a:solidFill>
                  <a:schemeClr val="bg1"/>
                </a:solidFill>
              </a:rPr>
              <a:t>ISIS 183750 induced C3a and Bb in NHP upon IV infusion </a:t>
            </a:r>
            <a:r>
              <a:rPr lang="en-GB" sz="800" dirty="0">
                <a:solidFill>
                  <a:schemeClr val="bg1"/>
                </a:solidFill>
              </a:rPr>
              <a:t>(Shen et al, 2014, J </a:t>
            </a:r>
            <a:r>
              <a:rPr lang="en-GB" sz="800" dirty="0" err="1">
                <a:solidFill>
                  <a:schemeClr val="bg1"/>
                </a:solidFill>
              </a:rPr>
              <a:t>Pharmacol</a:t>
            </a:r>
            <a:r>
              <a:rPr lang="en-GB" sz="800" dirty="0">
                <a:solidFill>
                  <a:schemeClr val="bg1"/>
                </a:solidFill>
              </a:rPr>
              <a:t> Exp </a:t>
            </a:r>
            <a:r>
              <a:rPr lang="en-GB" sz="800" dirty="0" err="1">
                <a:solidFill>
                  <a:schemeClr val="bg1"/>
                </a:solidFill>
              </a:rPr>
              <a:t>Ther</a:t>
            </a:r>
            <a:r>
              <a:rPr lang="en-GB" sz="800" dirty="0">
                <a:solidFill>
                  <a:schemeClr val="bg1"/>
                </a:solidFill>
              </a:rPr>
              <a:t>).</a:t>
            </a:r>
          </a:p>
          <a:p>
            <a:pPr>
              <a:lnSpc>
                <a:spcPct val="90000"/>
              </a:lnSpc>
              <a:spcAft>
                <a:spcPts val="600"/>
              </a:spcAft>
            </a:pPr>
            <a:r>
              <a:rPr lang="en-GB" sz="1000" dirty="0" err="1">
                <a:solidFill>
                  <a:schemeClr val="bg1"/>
                </a:solidFill>
              </a:rPr>
              <a:t>Mipomersen</a:t>
            </a:r>
            <a:r>
              <a:rPr lang="en-GB" sz="1000" dirty="0">
                <a:solidFill>
                  <a:schemeClr val="bg1"/>
                </a:solidFill>
              </a:rPr>
              <a:t> cause elevation of Bb upon SC and IV injection in NHP</a:t>
            </a:r>
            <a:r>
              <a:rPr lang="en-GB" sz="800" dirty="0">
                <a:solidFill>
                  <a:schemeClr val="bg1"/>
                </a:solidFill>
              </a:rPr>
              <a:t> (</a:t>
            </a:r>
            <a:r>
              <a:rPr lang="en-GB" sz="1000" dirty="0">
                <a:solidFill>
                  <a:schemeClr val="bg1"/>
                </a:solidFill>
                <a:hlinkClick r:id="rId7">
                  <a:extLst>
                    <a:ext uri="{A12FA001-AC4F-418D-AE19-62706E023703}">
                      <ahyp:hlinkClr xmlns:ahyp="http://schemas.microsoft.com/office/drawing/2018/hyperlinkcolor" val="tx"/>
                    </a:ext>
                  </a:extLst>
                </a:hlinkClick>
              </a:rPr>
              <a:t>FDA doc.</a:t>
            </a:r>
            <a:r>
              <a:rPr lang="en-GB" sz="1000" dirty="0">
                <a:solidFill>
                  <a:schemeClr val="bg1"/>
                </a:solidFill>
              </a:rPr>
              <a:t>).</a:t>
            </a:r>
          </a:p>
        </p:txBody>
      </p:sp>
    </p:spTree>
    <p:extLst>
      <p:ext uri="{BB962C8B-B14F-4D97-AF65-F5344CB8AC3E}">
        <p14:creationId xmlns:p14="http://schemas.microsoft.com/office/powerpoint/2010/main" val="3369033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B4508A-685A-3032-E0C8-C778D8B7A74B}"/>
              </a:ext>
            </a:extLst>
          </p:cNvPr>
          <p:cNvSpPr/>
          <p:nvPr/>
        </p:nvSpPr>
        <p:spPr>
          <a:xfrm>
            <a:off x="6535495" y="1537566"/>
            <a:ext cx="4702379" cy="27575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5" name="Title 1">
            <a:extLst>
              <a:ext uri="{FF2B5EF4-FFF2-40B4-BE49-F238E27FC236}">
                <a16:creationId xmlns:a16="http://schemas.microsoft.com/office/drawing/2014/main" id="{89E317D9-30C5-1933-6DFA-17703BEC94F2}"/>
              </a:ext>
            </a:extLst>
          </p:cNvPr>
          <p:cNvSpPr txBox="1">
            <a:spLocks/>
          </p:cNvSpPr>
          <p:nvPr/>
        </p:nvSpPr>
        <p:spPr>
          <a:xfrm>
            <a:off x="407987" y="404812"/>
            <a:ext cx="11376025" cy="1007427"/>
          </a:xfrm>
          <a:prstGeom prst="rect">
            <a:avLst/>
          </a:prstGeom>
        </p:spPr>
        <p:txBody>
          <a:bodyPr vert="horz" lIns="0" tIns="0" rIns="0" bIns="0" rtlCol="0" anchor="t">
            <a:normAutofit/>
          </a:bodyPr>
          <a:lstStyle>
            <a:lvl1pPr>
              <a:lnSpc>
                <a:spcPct val="100000"/>
              </a:lnSpc>
              <a:spcBef>
                <a:spcPct val="0"/>
              </a:spcBef>
              <a:buNone/>
              <a:defRPr sz="3600">
                <a:solidFill>
                  <a:schemeClr val="accent1"/>
                </a:solidFill>
                <a:latin typeface="+mj-lt"/>
                <a:ea typeface="+mj-ea"/>
                <a:cs typeface="+mj-cs"/>
              </a:defRPr>
            </a:lvl1pPr>
          </a:lstStyle>
          <a:p>
            <a:r>
              <a:rPr lang="en-GB"/>
              <a:t>Summary and remained challenges:</a:t>
            </a:r>
          </a:p>
        </p:txBody>
      </p:sp>
      <p:sp>
        <p:nvSpPr>
          <p:cNvPr id="6" name="Rectangle 5">
            <a:extLst>
              <a:ext uri="{FF2B5EF4-FFF2-40B4-BE49-F238E27FC236}">
                <a16:creationId xmlns:a16="http://schemas.microsoft.com/office/drawing/2014/main" id="{E50E63EC-C577-C4C2-1AFD-86FE2DB7ACDB}"/>
              </a:ext>
            </a:extLst>
          </p:cNvPr>
          <p:cNvSpPr/>
          <p:nvPr/>
        </p:nvSpPr>
        <p:spPr>
          <a:xfrm>
            <a:off x="1593296" y="1537567"/>
            <a:ext cx="4702379" cy="2757528"/>
          </a:xfrm>
          <a:prstGeom prst="rect">
            <a:avLst/>
          </a:prstGeom>
          <a:noFill/>
          <a:ln>
            <a:solidFill>
              <a:srgbClr val="00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sp>
        <p:nvSpPr>
          <p:cNvPr id="7" name="Rectangle 22">
            <a:extLst>
              <a:ext uri="{FF2B5EF4-FFF2-40B4-BE49-F238E27FC236}">
                <a16:creationId xmlns:a16="http://schemas.microsoft.com/office/drawing/2014/main" id="{B5D6D444-4612-27F3-5468-7643FF42C7B7}"/>
              </a:ext>
            </a:extLst>
          </p:cNvPr>
          <p:cNvSpPr>
            <a:spLocks noChangeArrowheads="1"/>
          </p:cNvSpPr>
          <p:nvPr/>
        </p:nvSpPr>
        <p:spPr bwMode="auto">
          <a:xfrm rot="5400000">
            <a:off x="2944400" y="2900123"/>
            <a:ext cx="5649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09539"/>
            <a:endParaRPr lang="en-US" altLang="en-US">
              <a:solidFill>
                <a:srgbClr val="000000"/>
              </a:solidFill>
              <a:latin typeface="Arial" panose="020B0604020202020204" pitchFamily="34" charset="0"/>
            </a:endParaRPr>
          </a:p>
        </p:txBody>
      </p:sp>
      <p:pic>
        <p:nvPicPr>
          <p:cNvPr id="8" name="Picture 7">
            <a:extLst>
              <a:ext uri="{FF2B5EF4-FFF2-40B4-BE49-F238E27FC236}">
                <a16:creationId xmlns:a16="http://schemas.microsoft.com/office/drawing/2014/main" id="{623655D5-6A1B-B44B-B983-BE317F3321E6}"/>
              </a:ext>
            </a:extLst>
          </p:cNvPr>
          <p:cNvPicPr>
            <a:picLocks noChangeAspect="1"/>
          </p:cNvPicPr>
          <p:nvPr/>
        </p:nvPicPr>
        <p:blipFill>
          <a:blip r:embed="rId3"/>
          <a:stretch>
            <a:fillRect/>
          </a:stretch>
        </p:blipFill>
        <p:spPr>
          <a:xfrm>
            <a:off x="5894939" y="1974912"/>
            <a:ext cx="270992" cy="325245"/>
          </a:xfrm>
          <a:prstGeom prst="rect">
            <a:avLst/>
          </a:prstGeom>
        </p:spPr>
      </p:pic>
      <p:sp>
        <p:nvSpPr>
          <p:cNvPr id="9" name="Text Placeholder 7">
            <a:extLst>
              <a:ext uri="{FF2B5EF4-FFF2-40B4-BE49-F238E27FC236}">
                <a16:creationId xmlns:a16="http://schemas.microsoft.com/office/drawing/2014/main" id="{10B233E1-DF98-8305-B790-828FF8743B5E}"/>
              </a:ext>
            </a:extLst>
          </p:cNvPr>
          <p:cNvSpPr txBox="1">
            <a:spLocks/>
          </p:cNvSpPr>
          <p:nvPr/>
        </p:nvSpPr>
        <p:spPr>
          <a:xfrm>
            <a:off x="1584890" y="1125214"/>
            <a:ext cx="4725488" cy="412352"/>
          </a:xfrm>
          <a:prstGeom prst="rect">
            <a:avLst/>
          </a:prstGeom>
          <a:solidFill>
            <a:srgbClr val="004F8E"/>
          </a:solidFill>
          <a:ln>
            <a:noFill/>
          </a:ln>
        </p:spPr>
        <p:txBody>
          <a:bodyPr vert="horz" lIns="180000" tIns="45720" rIns="180000" bIns="45720" rtlCol="0" anchor="ctr" anchorCtr="0">
            <a:noAutofit/>
          </a:bodyPr>
          <a:lstStyle>
            <a:defPPr>
              <a:defRPr lang="en-US"/>
            </a:defPPr>
            <a:lvl1pPr marR="0" lvl="0" indent="0" algn="ctr" defTabSz="609570" fontAlgn="auto">
              <a:lnSpc>
                <a:spcPct val="100000"/>
              </a:lnSpc>
              <a:spcBef>
                <a:spcPts val="0"/>
              </a:spcBef>
              <a:spcAft>
                <a:spcPts val="0"/>
              </a:spcAft>
              <a:buClrTx/>
              <a:buSzTx/>
              <a:buFontTx/>
              <a:buNone/>
              <a:tabLst/>
              <a:defRPr kumimoji="0" sz="17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defRPr>
            </a:lvl1pPr>
            <a:lvl2pPr marL="0" marR="0" indent="0" fontAlgn="auto">
              <a:lnSpc>
                <a:spcPct val="100000"/>
              </a:lnSpc>
              <a:spcBef>
                <a:spcPts val="0"/>
              </a:spcBef>
              <a:spcAft>
                <a:spcPts val="800"/>
              </a:spcAft>
              <a:buClrTx/>
              <a:buSzPct val="100000"/>
              <a:buFont typeface="Arial" panose="020B0604020202020204" pitchFamily="34" charset="0"/>
              <a:buNone/>
              <a:tabLst/>
              <a:defRPr sz="2400"/>
            </a:lvl2pPr>
            <a:lvl3pPr marL="691200" indent="-230400">
              <a:lnSpc>
                <a:spcPct val="100000"/>
              </a:lnSpc>
              <a:spcBef>
                <a:spcPts val="0"/>
              </a:spcBef>
              <a:spcAft>
                <a:spcPts val="800"/>
              </a:spcAft>
              <a:buClrTx/>
              <a:buSzPct val="100000"/>
              <a:buFont typeface="Arial" panose="020B0604020202020204" pitchFamily="34" charset="0"/>
              <a:buChar char="•"/>
              <a:defRPr sz="2000"/>
            </a:lvl3pPr>
            <a:lvl4pPr marL="921600" indent="-230400">
              <a:lnSpc>
                <a:spcPct val="100000"/>
              </a:lnSpc>
              <a:spcBef>
                <a:spcPts val="0"/>
              </a:spcBef>
              <a:spcAft>
                <a:spcPts val="800"/>
              </a:spcAft>
              <a:buClrTx/>
              <a:buSzPct val="100000"/>
              <a:buFont typeface="Arial" panose="020B0604020202020204" pitchFamily="34" charset="0"/>
              <a:buChar char="•"/>
              <a:defRPr sz="2000"/>
            </a:lvl4pPr>
            <a:lvl5pPr marL="1152000" indent="-228600">
              <a:lnSpc>
                <a:spcPct val="100000"/>
              </a:lnSpc>
              <a:spcBef>
                <a:spcPts val="0"/>
              </a:spcBef>
              <a:spcAft>
                <a:spcPts val="800"/>
              </a:spcAft>
              <a:buClrTx/>
              <a:buSzPct val="100000"/>
              <a:buFont typeface="Arial" panose="020B0604020202020204" pitchFamily="34" charset="0"/>
              <a:buChar char="•"/>
              <a:defRPr sz="2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i="1"/>
              <a:t>In vitro </a:t>
            </a:r>
            <a:r>
              <a:rPr lang="en-GB"/>
              <a:t>models and readouts</a:t>
            </a:r>
            <a:endParaRPr lang="en-US"/>
          </a:p>
        </p:txBody>
      </p:sp>
      <p:sp>
        <p:nvSpPr>
          <p:cNvPr id="10" name="TextBox 9">
            <a:extLst>
              <a:ext uri="{FF2B5EF4-FFF2-40B4-BE49-F238E27FC236}">
                <a16:creationId xmlns:a16="http://schemas.microsoft.com/office/drawing/2014/main" id="{1219B344-5BEA-E9A2-A3B5-E4906686DCE8}"/>
              </a:ext>
            </a:extLst>
          </p:cNvPr>
          <p:cNvSpPr txBox="1"/>
          <p:nvPr/>
        </p:nvSpPr>
        <p:spPr>
          <a:xfrm>
            <a:off x="1765349" y="1847987"/>
            <a:ext cx="415137" cy="341632"/>
          </a:xfrm>
          <a:prstGeom prst="rect">
            <a:avLst/>
          </a:prstGeom>
          <a:solidFill>
            <a:srgbClr val="055798"/>
          </a:solidFill>
          <a:scene3d>
            <a:camera prst="orthographicFront"/>
            <a:lightRig rig="threePt" dir="t"/>
          </a:scene3d>
          <a:sp3d>
            <a:bevelT/>
          </a:sp3d>
        </p:spPr>
        <p:txBody>
          <a:bodyPr wrap="square" rtlCol="0">
            <a:spAutoFit/>
          </a:bodyPr>
          <a:lstStyle>
            <a:defPPr>
              <a:defRPr lang="en-US"/>
            </a:defPPr>
            <a:lvl1pPr algn="ctr">
              <a:lnSpc>
                <a:spcPct val="90000"/>
              </a:lnSpc>
              <a:spcAft>
                <a:spcPts val="600"/>
              </a:spcAft>
              <a:defRPr b="1">
                <a:solidFill>
                  <a:schemeClr val="bg1"/>
                </a:solidFill>
              </a:defRPr>
            </a:lvl1pPr>
          </a:lstStyle>
          <a:p>
            <a:endParaRPr lang="en-GB"/>
          </a:p>
        </p:txBody>
      </p:sp>
      <p:sp>
        <p:nvSpPr>
          <p:cNvPr id="12" name="TextBox 11">
            <a:extLst>
              <a:ext uri="{FF2B5EF4-FFF2-40B4-BE49-F238E27FC236}">
                <a16:creationId xmlns:a16="http://schemas.microsoft.com/office/drawing/2014/main" id="{0209B32D-CB56-5F5A-2869-DCC4243148AA}"/>
              </a:ext>
            </a:extLst>
          </p:cNvPr>
          <p:cNvSpPr txBox="1"/>
          <p:nvPr/>
        </p:nvSpPr>
        <p:spPr>
          <a:xfrm>
            <a:off x="1750893" y="2359344"/>
            <a:ext cx="428900" cy="369332"/>
          </a:xfrm>
          <a:prstGeom prst="rect">
            <a:avLst/>
          </a:prstGeom>
          <a:solidFill>
            <a:srgbClr val="15507F"/>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en-GB"/>
          </a:p>
        </p:txBody>
      </p:sp>
      <p:sp>
        <p:nvSpPr>
          <p:cNvPr id="14" name="TextBox 13">
            <a:extLst>
              <a:ext uri="{FF2B5EF4-FFF2-40B4-BE49-F238E27FC236}">
                <a16:creationId xmlns:a16="http://schemas.microsoft.com/office/drawing/2014/main" id="{AEE41E25-4AA1-4393-A329-BFAC30FA15E6}"/>
              </a:ext>
            </a:extLst>
          </p:cNvPr>
          <p:cNvSpPr txBox="1"/>
          <p:nvPr/>
        </p:nvSpPr>
        <p:spPr>
          <a:xfrm>
            <a:off x="1779052" y="3657540"/>
            <a:ext cx="415137" cy="369332"/>
          </a:xfrm>
          <a:prstGeom prst="rect">
            <a:avLst/>
          </a:prstGeom>
          <a:solidFill>
            <a:schemeClr val="tx2">
              <a:lumMod val="90000"/>
              <a:lumOff val="10000"/>
            </a:schemeClr>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en-GB"/>
          </a:p>
        </p:txBody>
      </p:sp>
      <p:sp>
        <p:nvSpPr>
          <p:cNvPr id="17" name="TextBox 16">
            <a:extLst>
              <a:ext uri="{FF2B5EF4-FFF2-40B4-BE49-F238E27FC236}">
                <a16:creationId xmlns:a16="http://schemas.microsoft.com/office/drawing/2014/main" id="{96D05FCB-3669-23C2-7641-D3EEB7ABA3B0}"/>
              </a:ext>
            </a:extLst>
          </p:cNvPr>
          <p:cNvSpPr txBox="1"/>
          <p:nvPr/>
        </p:nvSpPr>
        <p:spPr>
          <a:xfrm>
            <a:off x="1768419" y="3007193"/>
            <a:ext cx="410445" cy="369332"/>
          </a:xfrm>
          <a:prstGeom prst="rect">
            <a:avLst/>
          </a:prstGeom>
          <a:solidFill>
            <a:srgbClr val="055798"/>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en-GB"/>
          </a:p>
        </p:txBody>
      </p:sp>
      <p:pic>
        <p:nvPicPr>
          <p:cNvPr id="18" name="Picture 17">
            <a:extLst>
              <a:ext uri="{FF2B5EF4-FFF2-40B4-BE49-F238E27FC236}">
                <a16:creationId xmlns:a16="http://schemas.microsoft.com/office/drawing/2014/main" id="{592E98AF-7B26-7C23-1A60-22B4D5906B19}"/>
              </a:ext>
            </a:extLst>
          </p:cNvPr>
          <p:cNvPicPr>
            <a:picLocks noChangeAspect="1"/>
          </p:cNvPicPr>
          <p:nvPr/>
        </p:nvPicPr>
        <p:blipFill>
          <a:blip r:embed="rId4"/>
          <a:stretch>
            <a:fillRect/>
          </a:stretch>
        </p:blipFill>
        <p:spPr>
          <a:xfrm>
            <a:off x="1825086" y="3053767"/>
            <a:ext cx="280356" cy="284094"/>
          </a:xfrm>
          <a:prstGeom prst="rect">
            <a:avLst/>
          </a:prstGeom>
        </p:spPr>
      </p:pic>
      <p:sp>
        <p:nvSpPr>
          <p:cNvPr id="20" name="Rectangle 22">
            <a:extLst>
              <a:ext uri="{FF2B5EF4-FFF2-40B4-BE49-F238E27FC236}">
                <a16:creationId xmlns:a16="http://schemas.microsoft.com/office/drawing/2014/main" id="{7330C55A-47EB-55B7-4BF2-98BF91CC91FA}"/>
              </a:ext>
            </a:extLst>
          </p:cNvPr>
          <p:cNvSpPr>
            <a:spLocks noChangeArrowheads="1"/>
          </p:cNvSpPr>
          <p:nvPr/>
        </p:nvSpPr>
        <p:spPr bwMode="auto">
          <a:xfrm rot="5400000">
            <a:off x="8979132" y="1158359"/>
            <a:ext cx="380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09539"/>
            <a:endParaRPr lang="en-US" altLang="en-US">
              <a:solidFill>
                <a:srgbClr val="000000"/>
              </a:solidFill>
              <a:latin typeface="Arial" panose="020B0604020202020204" pitchFamily="34" charset="0"/>
            </a:endParaRPr>
          </a:p>
        </p:txBody>
      </p:sp>
      <p:sp>
        <p:nvSpPr>
          <p:cNvPr id="22" name="Text Placeholder 7">
            <a:extLst>
              <a:ext uri="{FF2B5EF4-FFF2-40B4-BE49-F238E27FC236}">
                <a16:creationId xmlns:a16="http://schemas.microsoft.com/office/drawing/2014/main" id="{2DF6EFBD-2B3D-FCEA-5ED1-019E2ECA29F6}"/>
              </a:ext>
            </a:extLst>
          </p:cNvPr>
          <p:cNvSpPr txBox="1">
            <a:spLocks/>
          </p:cNvSpPr>
          <p:nvPr/>
        </p:nvSpPr>
        <p:spPr>
          <a:xfrm>
            <a:off x="6529692" y="1145428"/>
            <a:ext cx="4702380" cy="412352"/>
          </a:xfrm>
          <a:prstGeom prst="rect">
            <a:avLst/>
          </a:prstGeom>
          <a:solidFill>
            <a:schemeClr val="accent1"/>
          </a:solidFill>
          <a:ln>
            <a:noFill/>
          </a:ln>
        </p:spPr>
        <p:txBody>
          <a:bodyPr vert="horz" lIns="180000" tIns="45720" rIns="180000" bIns="45720" rtlCol="0" anchor="ctr" anchorCtr="0">
            <a:noAutofit/>
          </a:bodyPr>
          <a:lstStyle>
            <a:defPPr>
              <a:defRPr lang="en-US"/>
            </a:defPPr>
            <a:lvl1pPr marR="0" lvl="0" indent="0" algn="ctr" defTabSz="609570" fontAlgn="auto">
              <a:lnSpc>
                <a:spcPct val="100000"/>
              </a:lnSpc>
              <a:spcBef>
                <a:spcPts val="0"/>
              </a:spcBef>
              <a:spcAft>
                <a:spcPts val="0"/>
              </a:spcAft>
              <a:buClrTx/>
              <a:buSzTx/>
              <a:buFontTx/>
              <a:buNone/>
              <a:tabLst/>
              <a:defRPr kumimoji="0" sz="1700" b="1" i="0" u="none" strike="noStrike" cap="none" spc="0" normalizeH="0" baseline="0">
                <a:ln>
                  <a:noFill/>
                </a:ln>
                <a:solidFill>
                  <a:schemeClr val="bg1"/>
                </a:solidFill>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defRPr>
            </a:lvl1pPr>
            <a:lvl2pPr marL="0" marR="0" indent="0" fontAlgn="auto">
              <a:lnSpc>
                <a:spcPct val="100000"/>
              </a:lnSpc>
              <a:spcBef>
                <a:spcPts val="0"/>
              </a:spcBef>
              <a:spcAft>
                <a:spcPts val="800"/>
              </a:spcAft>
              <a:buClrTx/>
              <a:buSzPct val="100000"/>
              <a:buFont typeface="Arial" panose="020B0604020202020204" pitchFamily="34" charset="0"/>
              <a:buNone/>
              <a:tabLst/>
              <a:defRPr sz="2400"/>
            </a:lvl2pPr>
            <a:lvl3pPr marL="691200" indent="-230400">
              <a:lnSpc>
                <a:spcPct val="100000"/>
              </a:lnSpc>
              <a:spcBef>
                <a:spcPts val="0"/>
              </a:spcBef>
              <a:spcAft>
                <a:spcPts val="800"/>
              </a:spcAft>
              <a:buClrTx/>
              <a:buSzPct val="100000"/>
              <a:buFont typeface="Arial" panose="020B0604020202020204" pitchFamily="34" charset="0"/>
              <a:buChar char="•"/>
              <a:defRPr sz="2000"/>
            </a:lvl3pPr>
            <a:lvl4pPr marL="921600" indent="-230400">
              <a:lnSpc>
                <a:spcPct val="100000"/>
              </a:lnSpc>
              <a:spcBef>
                <a:spcPts val="0"/>
              </a:spcBef>
              <a:spcAft>
                <a:spcPts val="800"/>
              </a:spcAft>
              <a:buClrTx/>
              <a:buSzPct val="100000"/>
              <a:buFont typeface="Arial" panose="020B0604020202020204" pitchFamily="34" charset="0"/>
              <a:buChar char="•"/>
              <a:defRPr sz="2000"/>
            </a:lvl4pPr>
            <a:lvl5pPr marL="1152000" indent="-228600">
              <a:lnSpc>
                <a:spcPct val="100000"/>
              </a:lnSpc>
              <a:spcBef>
                <a:spcPts val="0"/>
              </a:spcBef>
              <a:spcAft>
                <a:spcPts val="800"/>
              </a:spcAft>
              <a:buClrTx/>
              <a:buSzPct val="100000"/>
              <a:buFont typeface="Arial" panose="020B0604020202020204" pitchFamily="34" charset="0"/>
              <a:buChar char="•"/>
              <a:defRPr sz="2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i="1"/>
              <a:t>In vivo </a:t>
            </a:r>
            <a:r>
              <a:rPr lang="en-GB"/>
              <a:t>Models</a:t>
            </a:r>
          </a:p>
        </p:txBody>
      </p:sp>
      <p:pic>
        <p:nvPicPr>
          <p:cNvPr id="28" name="Picture 27">
            <a:extLst>
              <a:ext uri="{FF2B5EF4-FFF2-40B4-BE49-F238E27FC236}">
                <a16:creationId xmlns:a16="http://schemas.microsoft.com/office/drawing/2014/main" id="{6836D3D6-EE78-8C93-5ED2-E076894390A5}"/>
              </a:ext>
            </a:extLst>
          </p:cNvPr>
          <p:cNvPicPr>
            <a:picLocks noChangeAspect="1"/>
          </p:cNvPicPr>
          <p:nvPr/>
        </p:nvPicPr>
        <p:blipFill>
          <a:blip r:embed="rId5"/>
          <a:stretch>
            <a:fillRect/>
          </a:stretch>
        </p:blipFill>
        <p:spPr>
          <a:xfrm>
            <a:off x="6756785" y="3795850"/>
            <a:ext cx="356373" cy="313232"/>
          </a:xfrm>
          <a:prstGeom prst="rect">
            <a:avLst/>
          </a:prstGeom>
        </p:spPr>
      </p:pic>
      <p:sp>
        <p:nvSpPr>
          <p:cNvPr id="29" name="TextBox 28">
            <a:extLst>
              <a:ext uri="{FF2B5EF4-FFF2-40B4-BE49-F238E27FC236}">
                <a16:creationId xmlns:a16="http://schemas.microsoft.com/office/drawing/2014/main" id="{AA146713-3136-1571-06B9-79B3365DD212}"/>
              </a:ext>
            </a:extLst>
          </p:cNvPr>
          <p:cNvSpPr txBox="1"/>
          <p:nvPr/>
        </p:nvSpPr>
        <p:spPr>
          <a:xfrm>
            <a:off x="6756785" y="2370672"/>
            <a:ext cx="402953"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it-IT"/>
          </a:p>
        </p:txBody>
      </p:sp>
      <p:sp>
        <p:nvSpPr>
          <p:cNvPr id="30" name="TextBox 29">
            <a:extLst>
              <a:ext uri="{FF2B5EF4-FFF2-40B4-BE49-F238E27FC236}">
                <a16:creationId xmlns:a16="http://schemas.microsoft.com/office/drawing/2014/main" id="{1CF22621-ADF3-70D6-20BF-2B2221432D24}"/>
              </a:ext>
            </a:extLst>
          </p:cNvPr>
          <p:cNvSpPr txBox="1"/>
          <p:nvPr/>
        </p:nvSpPr>
        <p:spPr>
          <a:xfrm>
            <a:off x="6772668" y="1847153"/>
            <a:ext cx="401809"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it-IT"/>
          </a:p>
        </p:txBody>
      </p:sp>
      <p:pic>
        <p:nvPicPr>
          <p:cNvPr id="42" name="Graphic 41" descr="DNA with solid fill">
            <a:extLst>
              <a:ext uri="{FF2B5EF4-FFF2-40B4-BE49-F238E27FC236}">
                <a16:creationId xmlns:a16="http://schemas.microsoft.com/office/drawing/2014/main" id="{6E2A4AB2-F3FD-3628-1BEC-F8D2E9DDEF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661849">
            <a:off x="7084686" y="3026517"/>
            <a:ext cx="355450" cy="355450"/>
          </a:xfrm>
          <a:prstGeom prst="rect">
            <a:avLst/>
          </a:prstGeom>
        </p:spPr>
      </p:pic>
      <p:sp>
        <p:nvSpPr>
          <p:cNvPr id="43" name="TextBox 42">
            <a:extLst>
              <a:ext uri="{FF2B5EF4-FFF2-40B4-BE49-F238E27FC236}">
                <a16:creationId xmlns:a16="http://schemas.microsoft.com/office/drawing/2014/main" id="{64EAC9FF-5081-4D32-ED7B-628E697D2206}"/>
              </a:ext>
            </a:extLst>
          </p:cNvPr>
          <p:cNvSpPr txBox="1"/>
          <p:nvPr/>
        </p:nvSpPr>
        <p:spPr>
          <a:xfrm>
            <a:off x="7299354" y="1843431"/>
            <a:ext cx="3675369"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it-IT" dirty="0"/>
              <a:t>Serum cytokine analysis</a:t>
            </a:r>
          </a:p>
        </p:txBody>
      </p:sp>
      <p:sp>
        <p:nvSpPr>
          <p:cNvPr id="44" name="TextBox 43">
            <a:extLst>
              <a:ext uri="{FF2B5EF4-FFF2-40B4-BE49-F238E27FC236}">
                <a16:creationId xmlns:a16="http://schemas.microsoft.com/office/drawing/2014/main" id="{C303DA7D-4216-B0F5-DE92-68F04BD50BAE}"/>
              </a:ext>
            </a:extLst>
          </p:cNvPr>
          <p:cNvSpPr txBox="1"/>
          <p:nvPr/>
        </p:nvSpPr>
        <p:spPr>
          <a:xfrm>
            <a:off x="7299354" y="2360825"/>
            <a:ext cx="3682703"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it-IT" dirty="0"/>
              <a:t>Hemotology and histopathology</a:t>
            </a:r>
          </a:p>
        </p:txBody>
      </p:sp>
      <p:sp>
        <p:nvSpPr>
          <p:cNvPr id="46" name="TextBox 45">
            <a:extLst>
              <a:ext uri="{FF2B5EF4-FFF2-40B4-BE49-F238E27FC236}">
                <a16:creationId xmlns:a16="http://schemas.microsoft.com/office/drawing/2014/main" id="{B2AF3BFB-C92D-58A1-382D-BDAC1D69E8C2}"/>
              </a:ext>
            </a:extLst>
          </p:cNvPr>
          <p:cNvSpPr txBox="1"/>
          <p:nvPr/>
        </p:nvSpPr>
        <p:spPr>
          <a:xfrm>
            <a:off x="2328507" y="2858027"/>
            <a:ext cx="3682746" cy="646331"/>
          </a:xfrm>
          <a:prstGeom prst="rect">
            <a:avLst/>
          </a:prstGeom>
          <a:solidFill>
            <a:srgbClr val="055798"/>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en-GB" i="1"/>
              <a:t>In vitro </a:t>
            </a:r>
            <a:r>
              <a:rPr lang="en-GB"/>
              <a:t>complement assay using NHP serum</a:t>
            </a:r>
          </a:p>
        </p:txBody>
      </p:sp>
      <p:sp>
        <p:nvSpPr>
          <p:cNvPr id="47" name="TextBox 46">
            <a:extLst>
              <a:ext uri="{FF2B5EF4-FFF2-40B4-BE49-F238E27FC236}">
                <a16:creationId xmlns:a16="http://schemas.microsoft.com/office/drawing/2014/main" id="{9FA1BDB9-B1C9-E5CA-9C40-37DA2D4A184B}"/>
              </a:ext>
            </a:extLst>
          </p:cNvPr>
          <p:cNvSpPr txBox="1"/>
          <p:nvPr/>
        </p:nvSpPr>
        <p:spPr>
          <a:xfrm>
            <a:off x="2341463" y="3644748"/>
            <a:ext cx="3682746" cy="369448"/>
          </a:xfrm>
          <a:prstGeom prst="rect">
            <a:avLst/>
          </a:prstGeom>
          <a:solidFill>
            <a:schemeClr val="tx2">
              <a:lumMod val="90000"/>
              <a:lumOff val="10000"/>
            </a:schemeClr>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en-GB" i="1"/>
              <a:t>CCL-22</a:t>
            </a:r>
            <a:r>
              <a:rPr lang="en-GB"/>
              <a:t> gene expression</a:t>
            </a:r>
          </a:p>
        </p:txBody>
      </p:sp>
      <p:sp>
        <p:nvSpPr>
          <p:cNvPr id="48" name="TextBox 47">
            <a:extLst>
              <a:ext uri="{FF2B5EF4-FFF2-40B4-BE49-F238E27FC236}">
                <a16:creationId xmlns:a16="http://schemas.microsoft.com/office/drawing/2014/main" id="{28559F20-E47E-E0F9-33EA-79567DB39AEA}"/>
              </a:ext>
            </a:extLst>
          </p:cNvPr>
          <p:cNvSpPr txBox="1"/>
          <p:nvPr/>
        </p:nvSpPr>
        <p:spPr>
          <a:xfrm>
            <a:off x="2328507" y="2344315"/>
            <a:ext cx="3695702" cy="369332"/>
          </a:xfrm>
          <a:prstGeom prst="rect">
            <a:avLst/>
          </a:prstGeom>
          <a:solidFill>
            <a:srgbClr val="095FA2"/>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en-GB"/>
              <a:t>Human Primary PBMCs</a:t>
            </a:r>
          </a:p>
        </p:txBody>
      </p:sp>
      <p:sp>
        <p:nvSpPr>
          <p:cNvPr id="49" name="TextBox 48">
            <a:extLst>
              <a:ext uri="{FF2B5EF4-FFF2-40B4-BE49-F238E27FC236}">
                <a16:creationId xmlns:a16="http://schemas.microsoft.com/office/drawing/2014/main" id="{8C8A87B5-1F38-D379-E330-3BE84B74C72F}"/>
              </a:ext>
            </a:extLst>
          </p:cNvPr>
          <p:cNvSpPr txBox="1"/>
          <p:nvPr/>
        </p:nvSpPr>
        <p:spPr>
          <a:xfrm>
            <a:off x="2328507" y="1829188"/>
            <a:ext cx="3718115" cy="341632"/>
          </a:xfrm>
          <a:prstGeom prst="rect">
            <a:avLst/>
          </a:prstGeom>
          <a:solidFill>
            <a:srgbClr val="095FA2"/>
          </a:solidFill>
          <a:scene3d>
            <a:camera prst="orthographicFront"/>
            <a:lightRig rig="threePt" dir="t"/>
          </a:scene3d>
          <a:sp3d>
            <a:bevelT/>
          </a:sp3d>
        </p:spPr>
        <p:txBody>
          <a:bodyPr wrap="square" rtlCol="0">
            <a:spAutoFit/>
          </a:bodyPr>
          <a:lstStyle>
            <a:defPPr>
              <a:defRPr lang="en-US"/>
            </a:defPPr>
            <a:lvl1pPr algn="ctr">
              <a:lnSpc>
                <a:spcPct val="90000"/>
              </a:lnSpc>
              <a:spcAft>
                <a:spcPts val="600"/>
              </a:spcAft>
              <a:defRPr b="1">
                <a:solidFill>
                  <a:schemeClr val="bg1"/>
                </a:solidFill>
              </a:defRPr>
            </a:lvl1pPr>
          </a:lstStyle>
          <a:p>
            <a:r>
              <a:rPr lang="en-GB"/>
              <a:t>Cell line-based Assay (BJAB Assay)</a:t>
            </a:r>
          </a:p>
        </p:txBody>
      </p:sp>
      <p:grpSp>
        <p:nvGrpSpPr>
          <p:cNvPr id="56" name="Group 55">
            <a:extLst>
              <a:ext uri="{FF2B5EF4-FFF2-40B4-BE49-F238E27FC236}">
                <a16:creationId xmlns:a16="http://schemas.microsoft.com/office/drawing/2014/main" id="{7A186F91-F8F5-A34C-1862-B8BFD30E334F}"/>
              </a:ext>
            </a:extLst>
          </p:cNvPr>
          <p:cNvGrpSpPr/>
          <p:nvPr/>
        </p:nvGrpSpPr>
        <p:grpSpPr>
          <a:xfrm>
            <a:off x="1804125" y="1862678"/>
            <a:ext cx="323822" cy="290411"/>
            <a:chOff x="17698844" y="5867179"/>
            <a:chExt cx="541497" cy="489651"/>
          </a:xfrm>
        </p:grpSpPr>
        <p:sp>
          <p:nvSpPr>
            <p:cNvPr id="57" name="Freeform 34">
              <a:extLst>
                <a:ext uri="{FF2B5EF4-FFF2-40B4-BE49-F238E27FC236}">
                  <a16:creationId xmlns:a16="http://schemas.microsoft.com/office/drawing/2014/main" id="{6CACDB23-A934-4F7A-247A-E452EA45EBE7}"/>
                </a:ext>
              </a:extLst>
            </p:cNvPr>
            <p:cNvSpPr>
              <a:spLocks noChangeArrowheads="1"/>
            </p:cNvSpPr>
            <p:nvPr/>
          </p:nvSpPr>
          <p:spPr bwMode="auto">
            <a:xfrm>
              <a:off x="17698844" y="5867179"/>
              <a:ext cx="541497" cy="489651"/>
            </a:xfrm>
            <a:custGeom>
              <a:avLst/>
              <a:gdLst>
                <a:gd name="T0" fmla="*/ 827 w 828"/>
                <a:gd name="T1" fmla="*/ 315 h 750"/>
                <a:gd name="T2" fmla="*/ 827 w 828"/>
                <a:gd name="T3" fmla="*/ 315 h 750"/>
                <a:gd name="T4" fmla="*/ 827 w 828"/>
                <a:gd name="T5" fmla="*/ 315 h 750"/>
                <a:gd name="T6" fmla="*/ 827 w 828"/>
                <a:gd name="T7" fmla="*/ 315 h 750"/>
                <a:gd name="T8" fmla="*/ 827 w 828"/>
                <a:gd name="T9" fmla="*/ 315 h 750"/>
                <a:gd name="T10" fmla="*/ 827 w 828"/>
                <a:gd name="T11" fmla="*/ 315 h 750"/>
                <a:gd name="T12" fmla="*/ 414 w 828"/>
                <a:gd name="T13" fmla="*/ 0 h 750"/>
                <a:gd name="T14" fmla="*/ 0 w 828"/>
                <a:gd name="T15" fmla="*/ 315 h 750"/>
                <a:gd name="T16" fmla="*/ 0 w 828"/>
                <a:gd name="T17" fmla="*/ 315 h 750"/>
                <a:gd name="T18" fmla="*/ 0 w 828"/>
                <a:gd name="T19" fmla="*/ 433 h 750"/>
                <a:gd name="T20" fmla="*/ 0 w 828"/>
                <a:gd name="T21" fmla="*/ 433 h 750"/>
                <a:gd name="T22" fmla="*/ 0 w 828"/>
                <a:gd name="T23" fmla="*/ 453 h 750"/>
                <a:gd name="T24" fmla="*/ 0 w 828"/>
                <a:gd name="T25" fmla="*/ 453 h 750"/>
                <a:gd name="T26" fmla="*/ 0 w 828"/>
                <a:gd name="T27" fmla="*/ 453 h 750"/>
                <a:gd name="T28" fmla="*/ 414 w 828"/>
                <a:gd name="T29" fmla="*/ 749 h 750"/>
                <a:gd name="T30" fmla="*/ 827 w 828"/>
                <a:gd name="T31" fmla="*/ 453 h 750"/>
                <a:gd name="T32" fmla="*/ 827 w 828"/>
                <a:gd name="T33" fmla="*/ 453 h 750"/>
                <a:gd name="T34" fmla="*/ 827 w 828"/>
                <a:gd name="T35" fmla="*/ 453 h 750"/>
                <a:gd name="T36" fmla="*/ 827 w 828"/>
                <a:gd name="T37" fmla="*/ 433 h 750"/>
                <a:gd name="T38" fmla="*/ 827 w 828"/>
                <a:gd name="T39" fmla="*/ 433 h 750"/>
                <a:gd name="T40" fmla="*/ 827 w 828"/>
                <a:gd name="T41" fmla="*/ 315 h 750"/>
                <a:gd name="T42" fmla="*/ 414 w 828"/>
                <a:gd name="T43" fmla="*/ 709 h 750"/>
                <a:gd name="T44" fmla="*/ 414 w 828"/>
                <a:gd name="T45" fmla="*/ 709 h 750"/>
                <a:gd name="T46" fmla="*/ 39 w 828"/>
                <a:gd name="T47" fmla="*/ 453 h 750"/>
                <a:gd name="T48" fmla="*/ 39 w 828"/>
                <a:gd name="T49" fmla="*/ 453 h 750"/>
                <a:gd name="T50" fmla="*/ 414 w 828"/>
                <a:gd name="T51" fmla="*/ 630 h 750"/>
                <a:gd name="T52" fmla="*/ 788 w 828"/>
                <a:gd name="T53" fmla="*/ 453 h 750"/>
                <a:gd name="T54" fmla="*/ 414 w 828"/>
                <a:gd name="T55" fmla="*/ 709 h 750"/>
                <a:gd name="T56" fmla="*/ 788 w 828"/>
                <a:gd name="T57" fmla="*/ 315 h 750"/>
                <a:gd name="T58" fmla="*/ 788 w 828"/>
                <a:gd name="T59" fmla="*/ 315 h 750"/>
                <a:gd name="T60" fmla="*/ 414 w 828"/>
                <a:gd name="T61" fmla="*/ 591 h 750"/>
                <a:gd name="T62" fmla="*/ 39 w 828"/>
                <a:gd name="T63" fmla="*/ 315 h 750"/>
                <a:gd name="T64" fmla="*/ 39 w 828"/>
                <a:gd name="T65" fmla="*/ 295 h 750"/>
                <a:gd name="T66" fmla="*/ 39 w 828"/>
                <a:gd name="T67" fmla="*/ 295 h 750"/>
                <a:gd name="T68" fmla="*/ 414 w 828"/>
                <a:gd name="T69" fmla="*/ 39 h 750"/>
                <a:gd name="T70" fmla="*/ 788 w 828"/>
                <a:gd name="T71" fmla="*/ 31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8" h="750">
                  <a:moveTo>
                    <a:pt x="827" y="315"/>
                  </a:moveTo>
                  <a:lnTo>
                    <a:pt x="827" y="315"/>
                  </a:lnTo>
                  <a:lnTo>
                    <a:pt x="827" y="315"/>
                  </a:lnTo>
                  <a:lnTo>
                    <a:pt x="827" y="315"/>
                  </a:lnTo>
                  <a:lnTo>
                    <a:pt x="827" y="315"/>
                  </a:lnTo>
                  <a:lnTo>
                    <a:pt x="827" y="315"/>
                  </a:lnTo>
                  <a:cubicBezTo>
                    <a:pt x="827" y="138"/>
                    <a:pt x="650" y="0"/>
                    <a:pt x="414" y="0"/>
                  </a:cubicBezTo>
                  <a:cubicBezTo>
                    <a:pt x="197" y="0"/>
                    <a:pt x="0" y="138"/>
                    <a:pt x="0" y="315"/>
                  </a:cubicBezTo>
                  <a:lnTo>
                    <a:pt x="0" y="315"/>
                  </a:lnTo>
                  <a:cubicBezTo>
                    <a:pt x="0" y="433"/>
                    <a:pt x="0" y="433"/>
                    <a:pt x="0" y="433"/>
                  </a:cubicBezTo>
                  <a:lnTo>
                    <a:pt x="0" y="433"/>
                  </a:lnTo>
                  <a:cubicBezTo>
                    <a:pt x="0" y="453"/>
                    <a:pt x="0" y="453"/>
                    <a:pt x="0" y="453"/>
                  </a:cubicBezTo>
                  <a:lnTo>
                    <a:pt x="0" y="453"/>
                  </a:lnTo>
                  <a:lnTo>
                    <a:pt x="0" y="453"/>
                  </a:lnTo>
                  <a:cubicBezTo>
                    <a:pt x="20" y="630"/>
                    <a:pt x="197" y="749"/>
                    <a:pt x="414" y="749"/>
                  </a:cubicBezTo>
                  <a:cubicBezTo>
                    <a:pt x="631" y="749"/>
                    <a:pt x="827" y="630"/>
                    <a:pt x="827" y="453"/>
                  </a:cubicBezTo>
                  <a:lnTo>
                    <a:pt x="827" y="453"/>
                  </a:lnTo>
                  <a:lnTo>
                    <a:pt x="827" y="453"/>
                  </a:lnTo>
                  <a:cubicBezTo>
                    <a:pt x="827" y="433"/>
                    <a:pt x="827" y="433"/>
                    <a:pt x="827" y="433"/>
                  </a:cubicBezTo>
                  <a:lnTo>
                    <a:pt x="827" y="433"/>
                  </a:lnTo>
                  <a:lnTo>
                    <a:pt x="827" y="315"/>
                  </a:lnTo>
                  <a:close/>
                  <a:moveTo>
                    <a:pt x="414" y="709"/>
                  </a:moveTo>
                  <a:lnTo>
                    <a:pt x="414" y="709"/>
                  </a:lnTo>
                  <a:cubicBezTo>
                    <a:pt x="217" y="709"/>
                    <a:pt x="59" y="591"/>
                    <a:pt x="39" y="453"/>
                  </a:cubicBezTo>
                  <a:lnTo>
                    <a:pt x="39" y="453"/>
                  </a:lnTo>
                  <a:cubicBezTo>
                    <a:pt x="118" y="551"/>
                    <a:pt x="256" y="630"/>
                    <a:pt x="414" y="630"/>
                  </a:cubicBezTo>
                  <a:cubicBezTo>
                    <a:pt x="571" y="630"/>
                    <a:pt x="729" y="551"/>
                    <a:pt x="788" y="453"/>
                  </a:cubicBezTo>
                  <a:cubicBezTo>
                    <a:pt x="788" y="591"/>
                    <a:pt x="611" y="709"/>
                    <a:pt x="414" y="709"/>
                  </a:cubicBezTo>
                  <a:close/>
                  <a:moveTo>
                    <a:pt x="788" y="315"/>
                  </a:moveTo>
                  <a:lnTo>
                    <a:pt x="788" y="315"/>
                  </a:lnTo>
                  <a:cubicBezTo>
                    <a:pt x="788" y="453"/>
                    <a:pt x="631" y="591"/>
                    <a:pt x="414" y="591"/>
                  </a:cubicBezTo>
                  <a:cubicBezTo>
                    <a:pt x="217" y="591"/>
                    <a:pt x="59" y="472"/>
                    <a:pt x="39" y="315"/>
                  </a:cubicBezTo>
                  <a:cubicBezTo>
                    <a:pt x="39" y="295"/>
                    <a:pt x="39" y="295"/>
                    <a:pt x="39" y="295"/>
                  </a:cubicBezTo>
                  <a:lnTo>
                    <a:pt x="39" y="295"/>
                  </a:lnTo>
                  <a:cubicBezTo>
                    <a:pt x="59" y="157"/>
                    <a:pt x="217" y="39"/>
                    <a:pt x="414" y="39"/>
                  </a:cubicBezTo>
                  <a:cubicBezTo>
                    <a:pt x="631" y="39"/>
                    <a:pt x="788" y="157"/>
                    <a:pt x="788" y="315"/>
                  </a:cubicBezTo>
                  <a:close/>
                </a:path>
              </a:pathLst>
            </a:custGeom>
            <a:solidFill>
              <a:schemeClr val="bg1"/>
            </a:solidFill>
            <a:ln>
              <a:noFill/>
            </a:ln>
            <a:effectLst/>
          </p:spPr>
          <p:txBody>
            <a:bodyPr wrap="none" anchor="ctr"/>
            <a:lstStyle/>
            <a:p>
              <a:pPr defTabSz="609585"/>
              <a:endParaRPr lang="en-US" sz="3265">
                <a:latin typeface="Calibri Light" charset="0"/>
              </a:endParaRPr>
            </a:p>
          </p:txBody>
        </p:sp>
        <p:sp>
          <p:nvSpPr>
            <p:cNvPr id="58" name="Freeform 35">
              <a:extLst>
                <a:ext uri="{FF2B5EF4-FFF2-40B4-BE49-F238E27FC236}">
                  <a16:creationId xmlns:a16="http://schemas.microsoft.com/office/drawing/2014/main" id="{8327E679-33B0-BE58-FCCF-F6932D3B4304}"/>
                </a:ext>
              </a:extLst>
            </p:cNvPr>
            <p:cNvSpPr>
              <a:spLocks noChangeArrowheads="1"/>
            </p:cNvSpPr>
            <p:nvPr/>
          </p:nvSpPr>
          <p:spPr bwMode="auto">
            <a:xfrm>
              <a:off x="17739168" y="5944945"/>
              <a:ext cx="463730" cy="115212"/>
            </a:xfrm>
            <a:custGeom>
              <a:avLst/>
              <a:gdLst>
                <a:gd name="T0" fmla="*/ 20 w 711"/>
                <a:gd name="T1" fmla="*/ 158 h 178"/>
                <a:gd name="T2" fmla="*/ 20 w 711"/>
                <a:gd name="T3" fmla="*/ 158 h 178"/>
                <a:gd name="T4" fmla="*/ 20 w 711"/>
                <a:gd name="T5" fmla="*/ 177 h 178"/>
                <a:gd name="T6" fmla="*/ 40 w 711"/>
                <a:gd name="T7" fmla="*/ 177 h 178"/>
                <a:gd name="T8" fmla="*/ 40 w 711"/>
                <a:gd name="T9" fmla="*/ 177 h 178"/>
                <a:gd name="T10" fmla="*/ 355 w 711"/>
                <a:gd name="T11" fmla="*/ 39 h 178"/>
                <a:gd name="T12" fmla="*/ 670 w 711"/>
                <a:gd name="T13" fmla="*/ 177 h 178"/>
                <a:gd name="T14" fmla="*/ 710 w 711"/>
                <a:gd name="T15" fmla="*/ 177 h 178"/>
                <a:gd name="T16" fmla="*/ 710 w 711"/>
                <a:gd name="T17" fmla="*/ 158 h 178"/>
                <a:gd name="T18" fmla="*/ 355 w 711"/>
                <a:gd name="T19" fmla="*/ 0 h 178"/>
                <a:gd name="T20" fmla="*/ 20 w 711"/>
                <a:gd name="T21"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1" h="178">
                  <a:moveTo>
                    <a:pt x="20" y="158"/>
                  </a:moveTo>
                  <a:lnTo>
                    <a:pt x="20" y="158"/>
                  </a:lnTo>
                  <a:cubicBezTo>
                    <a:pt x="0" y="158"/>
                    <a:pt x="0" y="177"/>
                    <a:pt x="20" y="177"/>
                  </a:cubicBezTo>
                  <a:cubicBezTo>
                    <a:pt x="20" y="177"/>
                    <a:pt x="20" y="177"/>
                    <a:pt x="40" y="177"/>
                  </a:cubicBezTo>
                  <a:lnTo>
                    <a:pt x="40" y="177"/>
                  </a:lnTo>
                  <a:cubicBezTo>
                    <a:pt x="118" y="99"/>
                    <a:pt x="237" y="39"/>
                    <a:pt x="355" y="39"/>
                  </a:cubicBezTo>
                  <a:cubicBezTo>
                    <a:pt x="493" y="39"/>
                    <a:pt x="611" y="99"/>
                    <a:pt x="670" y="177"/>
                  </a:cubicBezTo>
                  <a:cubicBezTo>
                    <a:pt x="670" y="177"/>
                    <a:pt x="689" y="177"/>
                    <a:pt x="710" y="177"/>
                  </a:cubicBezTo>
                  <a:lnTo>
                    <a:pt x="710" y="158"/>
                  </a:lnTo>
                  <a:cubicBezTo>
                    <a:pt x="631" y="59"/>
                    <a:pt x="493" y="0"/>
                    <a:pt x="355" y="0"/>
                  </a:cubicBezTo>
                  <a:cubicBezTo>
                    <a:pt x="217" y="0"/>
                    <a:pt x="99" y="59"/>
                    <a:pt x="20" y="158"/>
                  </a:cubicBezTo>
                </a:path>
              </a:pathLst>
            </a:custGeom>
            <a:solidFill>
              <a:schemeClr val="bg1"/>
            </a:solidFill>
            <a:ln>
              <a:noFill/>
            </a:ln>
            <a:effectLst/>
          </p:spPr>
          <p:txBody>
            <a:bodyPr wrap="none" anchor="ctr"/>
            <a:lstStyle/>
            <a:p>
              <a:pPr defTabSz="609585"/>
              <a:endParaRPr lang="en-US" sz="3265">
                <a:latin typeface="Calibri Light" charset="0"/>
              </a:endParaRPr>
            </a:p>
          </p:txBody>
        </p:sp>
        <p:sp>
          <p:nvSpPr>
            <p:cNvPr id="59" name="Freeform 41">
              <a:extLst>
                <a:ext uri="{FF2B5EF4-FFF2-40B4-BE49-F238E27FC236}">
                  <a16:creationId xmlns:a16="http://schemas.microsoft.com/office/drawing/2014/main" id="{152F62A3-E4D2-E6F9-C074-7A476E9408D2}"/>
                </a:ext>
              </a:extLst>
            </p:cNvPr>
            <p:cNvSpPr>
              <a:spLocks noChangeArrowheads="1"/>
            </p:cNvSpPr>
            <p:nvPr/>
          </p:nvSpPr>
          <p:spPr bwMode="auto">
            <a:xfrm>
              <a:off x="17906226" y="6011194"/>
              <a:ext cx="233305" cy="141134"/>
            </a:xfrm>
            <a:custGeom>
              <a:avLst/>
              <a:gdLst>
                <a:gd name="T0" fmla="*/ 237 w 356"/>
                <a:gd name="T1" fmla="*/ 98 h 217"/>
                <a:gd name="T2" fmla="*/ 237 w 356"/>
                <a:gd name="T3" fmla="*/ 98 h 217"/>
                <a:gd name="T4" fmla="*/ 197 w 356"/>
                <a:gd name="T5" fmla="*/ 98 h 217"/>
                <a:gd name="T6" fmla="*/ 217 w 356"/>
                <a:gd name="T7" fmla="*/ 59 h 217"/>
                <a:gd name="T8" fmla="*/ 99 w 356"/>
                <a:gd name="T9" fmla="*/ 0 h 217"/>
                <a:gd name="T10" fmla="*/ 0 w 356"/>
                <a:gd name="T11" fmla="*/ 59 h 217"/>
                <a:gd name="T12" fmla="*/ 99 w 356"/>
                <a:gd name="T13" fmla="*/ 138 h 217"/>
                <a:gd name="T14" fmla="*/ 138 w 356"/>
                <a:gd name="T15" fmla="*/ 138 h 217"/>
                <a:gd name="T16" fmla="*/ 138 w 356"/>
                <a:gd name="T17" fmla="*/ 157 h 217"/>
                <a:gd name="T18" fmla="*/ 237 w 356"/>
                <a:gd name="T19" fmla="*/ 216 h 217"/>
                <a:gd name="T20" fmla="*/ 355 w 356"/>
                <a:gd name="T21" fmla="*/ 157 h 217"/>
                <a:gd name="T22" fmla="*/ 237 w 356"/>
                <a:gd name="T23" fmla="*/ 9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17">
                  <a:moveTo>
                    <a:pt x="237" y="98"/>
                  </a:moveTo>
                  <a:lnTo>
                    <a:pt x="237" y="98"/>
                  </a:lnTo>
                  <a:cubicBezTo>
                    <a:pt x="237" y="98"/>
                    <a:pt x="217" y="98"/>
                    <a:pt x="197" y="98"/>
                  </a:cubicBezTo>
                  <a:cubicBezTo>
                    <a:pt x="217" y="78"/>
                    <a:pt x="217" y="78"/>
                    <a:pt x="217" y="59"/>
                  </a:cubicBezTo>
                  <a:cubicBezTo>
                    <a:pt x="217" y="39"/>
                    <a:pt x="158" y="0"/>
                    <a:pt x="99" y="0"/>
                  </a:cubicBezTo>
                  <a:cubicBezTo>
                    <a:pt x="60" y="0"/>
                    <a:pt x="0" y="39"/>
                    <a:pt x="0" y="59"/>
                  </a:cubicBezTo>
                  <a:cubicBezTo>
                    <a:pt x="0" y="98"/>
                    <a:pt x="60" y="138"/>
                    <a:pt x="99" y="138"/>
                  </a:cubicBezTo>
                  <a:cubicBezTo>
                    <a:pt x="118" y="138"/>
                    <a:pt x="138" y="138"/>
                    <a:pt x="138" y="138"/>
                  </a:cubicBezTo>
                  <a:cubicBezTo>
                    <a:pt x="138" y="138"/>
                    <a:pt x="138" y="138"/>
                    <a:pt x="138" y="157"/>
                  </a:cubicBezTo>
                  <a:cubicBezTo>
                    <a:pt x="138" y="196"/>
                    <a:pt x="177" y="216"/>
                    <a:pt x="237" y="216"/>
                  </a:cubicBezTo>
                  <a:cubicBezTo>
                    <a:pt x="296" y="216"/>
                    <a:pt x="355" y="196"/>
                    <a:pt x="355" y="157"/>
                  </a:cubicBezTo>
                  <a:cubicBezTo>
                    <a:pt x="355" y="117"/>
                    <a:pt x="296" y="98"/>
                    <a:pt x="237" y="98"/>
                  </a:cubicBezTo>
                </a:path>
              </a:pathLst>
            </a:custGeom>
            <a:solidFill>
              <a:schemeClr val="bg1"/>
            </a:solidFill>
            <a:ln>
              <a:noFill/>
            </a:ln>
            <a:effectLst/>
          </p:spPr>
          <p:txBody>
            <a:bodyPr wrap="none" anchor="ctr"/>
            <a:lstStyle/>
            <a:p>
              <a:pPr defTabSz="609585"/>
              <a:endParaRPr lang="en-US" sz="3265">
                <a:latin typeface="Calibri Light" charset="0"/>
              </a:endParaRPr>
            </a:p>
          </p:txBody>
        </p:sp>
        <p:sp>
          <p:nvSpPr>
            <p:cNvPr id="60" name="Freeform 43">
              <a:extLst>
                <a:ext uri="{FF2B5EF4-FFF2-40B4-BE49-F238E27FC236}">
                  <a16:creationId xmlns:a16="http://schemas.microsoft.com/office/drawing/2014/main" id="{E821B7DF-6411-F2DC-2F15-F0817A8DAC35}"/>
                </a:ext>
              </a:extLst>
            </p:cNvPr>
            <p:cNvSpPr>
              <a:spLocks noChangeArrowheads="1"/>
            </p:cNvSpPr>
            <p:nvPr/>
          </p:nvSpPr>
          <p:spPr bwMode="auto">
            <a:xfrm>
              <a:off x="17814057" y="6112003"/>
              <a:ext cx="115212" cy="63367"/>
            </a:xfrm>
            <a:custGeom>
              <a:avLst/>
              <a:gdLst>
                <a:gd name="T0" fmla="*/ 79 w 178"/>
                <a:gd name="T1" fmla="*/ 0 h 99"/>
                <a:gd name="T2" fmla="*/ 79 w 178"/>
                <a:gd name="T3" fmla="*/ 0 h 99"/>
                <a:gd name="T4" fmla="*/ 0 w 178"/>
                <a:gd name="T5" fmla="*/ 59 h 99"/>
                <a:gd name="T6" fmla="*/ 79 w 178"/>
                <a:gd name="T7" fmla="*/ 98 h 99"/>
                <a:gd name="T8" fmla="*/ 177 w 178"/>
                <a:gd name="T9" fmla="*/ 59 h 99"/>
                <a:gd name="T10" fmla="*/ 79 w 178"/>
                <a:gd name="T11" fmla="*/ 0 h 99"/>
              </a:gdLst>
              <a:ahLst/>
              <a:cxnLst>
                <a:cxn ang="0">
                  <a:pos x="T0" y="T1"/>
                </a:cxn>
                <a:cxn ang="0">
                  <a:pos x="T2" y="T3"/>
                </a:cxn>
                <a:cxn ang="0">
                  <a:pos x="T4" y="T5"/>
                </a:cxn>
                <a:cxn ang="0">
                  <a:pos x="T6" y="T7"/>
                </a:cxn>
                <a:cxn ang="0">
                  <a:pos x="T8" y="T9"/>
                </a:cxn>
                <a:cxn ang="0">
                  <a:pos x="T10" y="T11"/>
                </a:cxn>
              </a:cxnLst>
              <a:rect l="0" t="0" r="r" b="b"/>
              <a:pathLst>
                <a:path w="178" h="99">
                  <a:moveTo>
                    <a:pt x="79" y="0"/>
                  </a:moveTo>
                  <a:lnTo>
                    <a:pt x="79" y="0"/>
                  </a:lnTo>
                  <a:cubicBezTo>
                    <a:pt x="40" y="0"/>
                    <a:pt x="0" y="20"/>
                    <a:pt x="0" y="59"/>
                  </a:cubicBezTo>
                  <a:cubicBezTo>
                    <a:pt x="0" y="79"/>
                    <a:pt x="40" y="98"/>
                    <a:pt x="79" y="98"/>
                  </a:cubicBezTo>
                  <a:cubicBezTo>
                    <a:pt x="138" y="98"/>
                    <a:pt x="177" y="79"/>
                    <a:pt x="177" y="59"/>
                  </a:cubicBezTo>
                  <a:cubicBezTo>
                    <a:pt x="177" y="20"/>
                    <a:pt x="138" y="0"/>
                    <a:pt x="79" y="0"/>
                  </a:cubicBezTo>
                </a:path>
              </a:pathLst>
            </a:custGeom>
            <a:solidFill>
              <a:schemeClr val="bg1"/>
            </a:solidFill>
            <a:ln>
              <a:noFill/>
            </a:ln>
            <a:effectLst/>
          </p:spPr>
          <p:txBody>
            <a:bodyPr wrap="none" anchor="ctr"/>
            <a:lstStyle/>
            <a:p>
              <a:pPr defTabSz="609585"/>
              <a:endParaRPr lang="en-US" sz="3265">
                <a:latin typeface="Calibri Light" charset="0"/>
              </a:endParaRPr>
            </a:p>
          </p:txBody>
        </p:sp>
      </p:grpSp>
      <p:pic>
        <p:nvPicPr>
          <p:cNvPr id="62" name="Picture 8">
            <a:extLst>
              <a:ext uri="{FF2B5EF4-FFF2-40B4-BE49-F238E27FC236}">
                <a16:creationId xmlns:a16="http://schemas.microsoft.com/office/drawing/2014/main" id="{F204CB20-D772-703D-0073-5640598533C0}"/>
              </a:ext>
            </a:extLst>
          </p:cNvPr>
          <p:cNvPicPr>
            <a:picLocks noChangeAspect="1" noChangeArrowheads="1"/>
          </p:cNvPicPr>
          <p:nvPr/>
        </p:nvPicPr>
        <p:blipFill>
          <a:blip r:embed="rId8">
            <a:biLevel thresh="25000"/>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918590" y="2408825"/>
            <a:ext cx="94937" cy="28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5C8B5F-BCC1-01A9-3A2B-1B4A3DFCF916}"/>
              </a:ext>
            </a:extLst>
          </p:cNvPr>
          <p:cNvSpPr txBox="1"/>
          <p:nvPr/>
        </p:nvSpPr>
        <p:spPr>
          <a:xfrm>
            <a:off x="7299354" y="2859308"/>
            <a:ext cx="3667964"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r>
              <a:rPr lang="it-IT"/>
              <a:t>Lymphoid organs weight</a:t>
            </a:r>
          </a:p>
        </p:txBody>
      </p:sp>
      <p:sp>
        <p:nvSpPr>
          <p:cNvPr id="11" name="TextBox 10">
            <a:extLst>
              <a:ext uri="{FF2B5EF4-FFF2-40B4-BE49-F238E27FC236}">
                <a16:creationId xmlns:a16="http://schemas.microsoft.com/office/drawing/2014/main" id="{38D189E2-AB4D-4F43-CAB2-7D981E8B1016}"/>
              </a:ext>
            </a:extLst>
          </p:cNvPr>
          <p:cNvSpPr txBox="1"/>
          <p:nvPr/>
        </p:nvSpPr>
        <p:spPr>
          <a:xfrm>
            <a:off x="6756785" y="2861215"/>
            <a:ext cx="421063"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it-IT"/>
          </a:p>
        </p:txBody>
      </p:sp>
      <p:pic>
        <p:nvPicPr>
          <p:cNvPr id="13" name="Graphic 12">
            <a:extLst>
              <a:ext uri="{FF2B5EF4-FFF2-40B4-BE49-F238E27FC236}">
                <a16:creationId xmlns:a16="http://schemas.microsoft.com/office/drawing/2014/main" id="{59274163-6CC0-9A0D-17E8-8FA947CC6D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50906" y="2371278"/>
            <a:ext cx="367030" cy="367030"/>
          </a:xfrm>
          <a:prstGeom prst="rect">
            <a:avLst/>
          </a:prstGeom>
        </p:spPr>
      </p:pic>
      <p:pic>
        <p:nvPicPr>
          <p:cNvPr id="37" name="Picture 36">
            <a:extLst>
              <a:ext uri="{FF2B5EF4-FFF2-40B4-BE49-F238E27FC236}">
                <a16:creationId xmlns:a16="http://schemas.microsoft.com/office/drawing/2014/main" id="{23C0C036-0020-B64F-27CF-0493B55456C6}"/>
              </a:ext>
            </a:extLst>
          </p:cNvPr>
          <p:cNvPicPr>
            <a:picLocks noChangeAspect="1"/>
          </p:cNvPicPr>
          <p:nvPr/>
        </p:nvPicPr>
        <p:blipFill>
          <a:blip r:embed="rId12">
            <a:extLst>
              <a:ext uri="{BEBA8EAE-BF5A-486C-A8C5-ECC9F3942E4B}">
                <a14:imgProps xmlns:a14="http://schemas.microsoft.com/office/drawing/2010/main">
                  <a14:imgLayer r:embed="rId13">
                    <a14:imgEffect>
                      <a14:artisticPhotocopy/>
                    </a14:imgEffect>
                  </a14:imgLayer>
                </a14:imgProps>
              </a:ext>
            </a:extLst>
          </a:blip>
          <a:stretch>
            <a:fillRect/>
          </a:stretch>
        </p:blipFill>
        <p:spPr>
          <a:xfrm>
            <a:off x="6852487" y="2929369"/>
            <a:ext cx="196823" cy="242755"/>
          </a:xfrm>
          <a:prstGeom prst="rect">
            <a:avLst/>
          </a:prstGeom>
        </p:spPr>
      </p:pic>
      <p:sp>
        <p:nvSpPr>
          <p:cNvPr id="50" name="TextBox 49">
            <a:extLst>
              <a:ext uri="{FF2B5EF4-FFF2-40B4-BE49-F238E27FC236}">
                <a16:creationId xmlns:a16="http://schemas.microsoft.com/office/drawing/2014/main" id="{741B1AED-E6DB-1340-A241-A10B414E43D6}"/>
              </a:ext>
            </a:extLst>
          </p:cNvPr>
          <p:cNvSpPr txBox="1"/>
          <p:nvPr/>
        </p:nvSpPr>
        <p:spPr>
          <a:xfrm>
            <a:off x="7299354" y="3338770"/>
            <a:ext cx="3660630"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pPr algn="l"/>
            <a:r>
              <a:rPr lang="it-IT" i="1"/>
              <a:t>Ex vivo </a:t>
            </a:r>
            <a:r>
              <a:rPr lang="it-IT"/>
              <a:t>complement (C3, Bb, C3a)</a:t>
            </a:r>
          </a:p>
        </p:txBody>
      </p:sp>
      <p:sp>
        <p:nvSpPr>
          <p:cNvPr id="52" name="TextBox 51">
            <a:extLst>
              <a:ext uri="{FF2B5EF4-FFF2-40B4-BE49-F238E27FC236}">
                <a16:creationId xmlns:a16="http://schemas.microsoft.com/office/drawing/2014/main" id="{9FD15577-B8EC-28E3-0CD8-4C72F1BC98B5}"/>
              </a:ext>
            </a:extLst>
          </p:cNvPr>
          <p:cNvSpPr txBox="1"/>
          <p:nvPr/>
        </p:nvSpPr>
        <p:spPr>
          <a:xfrm>
            <a:off x="6770232" y="3362946"/>
            <a:ext cx="421063" cy="369332"/>
          </a:xfrm>
          <a:prstGeom prst="rect">
            <a:avLst/>
          </a:prstGeom>
          <a:solidFill>
            <a:srgbClr val="830051"/>
          </a:solidFill>
          <a:scene3d>
            <a:camera prst="orthographicFront"/>
            <a:lightRig rig="threePt" dir="t"/>
          </a:scene3d>
          <a:sp3d>
            <a:bevelT/>
          </a:sp3d>
        </p:spPr>
        <p:txBody>
          <a:bodyPr wrap="square" rtlCol="0">
            <a:spAutoFit/>
          </a:bodyPr>
          <a:lstStyle>
            <a:defPPr>
              <a:defRPr lang="en-US"/>
            </a:defPPr>
            <a:lvl1pPr algn="ctr" defTabSz="914332">
              <a:defRPr b="1">
                <a:solidFill>
                  <a:schemeClr val="bg1"/>
                </a:solidFill>
              </a:defRPr>
            </a:lvl1pPr>
          </a:lstStyle>
          <a:p>
            <a:endParaRPr lang="it-IT"/>
          </a:p>
        </p:txBody>
      </p:sp>
      <p:pic>
        <p:nvPicPr>
          <p:cNvPr id="54" name="Picture 53">
            <a:extLst>
              <a:ext uri="{FF2B5EF4-FFF2-40B4-BE49-F238E27FC236}">
                <a16:creationId xmlns:a16="http://schemas.microsoft.com/office/drawing/2014/main" id="{3A649C64-2B3B-AC3B-3876-AD93ACD1B34A}"/>
              </a:ext>
            </a:extLst>
          </p:cNvPr>
          <p:cNvPicPr>
            <a:picLocks noChangeAspect="1"/>
          </p:cNvPicPr>
          <p:nvPr/>
        </p:nvPicPr>
        <p:blipFill>
          <a:blip r:embed="rId4"/>
          <a:stretch>
            <a:fillRect/>
          </a:stretch>
        </p:blipFill>
        <p:spPr>
          <a:xfrm>
            <a:off x="6817252" y="3404435"/>
            <a:ext cx="280356" cy="272404"/>
          </a:xfrm>
          <a:prstGeom prst="rect">
            <a:avLst/>
          </a:prstGeom>
        </p:spPr>
      </p:pic>
      <p:pic>
        <p:nvPicPr>
          <p:cNvPr id="51" name="Graphic 50" descr="Rat">
            <a:extLst>
              <a:ext uri="{FF2B5EF4-FFF2-40B4-BE49-F238E27FC236}">
                <a16:creationId xmlns:a16="http://schemas.microsoft.com/office/drawing/2014/main" id="{22526D2C-DC46-86E8-D9A3-54750013A55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81488" y="2530016"/>
            <a:ext cx="727970" cy="727970"/>
          </a:xfrm>
          <a:prstGeom prst="rect">
            <a:avLst/>
          </a:prstGeom>
        </p:spPr>
      </p:pic>
      <p:grpSp>
        <p:nvGrpSpPr>
          <p:cNvPr id="38" name="Group 37">
            <a:extLst>
              <a:ext uri="{FF2B5EF4-FFF2-40B4-BE49-F238E27FC236}">
                <a16:creationId xmlns:a16="http://schemas.microsoft.com/office/drawing/2014/main" id="{D35EB8C9-6609-CEAA-6C83-422C8EE1C764}"/>
              </a:ext>
            </a:extLst>
          </p:cNvPr>
          <p:cNvGrpSpPr/>
          <p:nvPr/>
        </p:nvGrpSpPr>
        <p:grpSpPr>
          <a:xfrm>
            <a:off x="6124390" y="1921164"/>
            <a:ext cx="572146" cy="470595"/>
            <a:chOff x="17698844" y="5867179"/>
            <a:chExt cx="541497" cy="489651"/>
          </a:xfrm>
          <a:solidFill>
            <a:srgbClr val="004F8E"/>
          </a:solidFill>
        </p:grpSpPr>
        <p:sp>
          <p:nvSpPr>
            <p:cNvPr id="39" name="Freeform 34">
              <a:extLst>
                <a:ext uri="{FF2B5EF4-FFF2-40B4-BE49-F238E27FC236}">
                  <a16:creationId xmlns:a16="http://schemas.microsoft.com/office/drawing/2014/main" id="{7F42086E-8AC4-259C-B49A-9EDFBB4DEECA}"/>
                </a:ext>
              </a:extLst>
            </p:cNvPr>
            <p:cNvSpPr>
              <a:spLocks noChangeArrowheads="1"/>
            </p:cNvSpPr>
            <p:nvPr/>
          </p:nvSpPr>
          <p:spPr bwMode="auto">
            <a:xfrm>
              <a:off x="17698844" y="5867179"/>
              <a:ext cx="541497" cy="489651"/>
            </a:xfrm>
            <a:custGeom>
              <a:avLst/>
              <a:gdLst>
                <a:gd name="T0" fmla="*/ 827 w 828"/>
                <a:gd name="T1" fmla="*/ 315 h 750"/>
                <a:gd name="T2" fmla="*/ 827 w 828"/>
                <a:gd name="T3" fmla="*/ 315 h 750"/>
                <a:gd name="T4" fmla="*/ 827 w 828"/>
                <a:gd name="T5" fmla="*/ 315 h 750"/>
                <a:gd name="T6" fmla="*/ 827 w 828"/>
                <a:gd name="T7" fmla="*/ 315 h 750"/>
                <a:gd name="T8" fmla="*/ 827 w 828"/>
                <a:gd name="T9" fmla="*/ 315 h 750"/>
                <a:gd name="T10" fmla="*/ 827 w 828"/>
                <a:gd name="T11" fmla="*/ 315 h 750"/>
                <a:gd name="T12" fmla="*/ 414 w 828"/>
                <a:gd name="T13" fmla="*/ 0 h 750"/>
                <a:gd name="T14" fmla="*/ 0 w 828"/>
                <a:gd name="T15" fmla="*/ 315 h 750"/>
                <a:gd name="T16" fmla="*/ 0 w 828"/>
                <a:gd name="T17" fmla="*/ 315 h 750"/>
                <a:gd name="T18" fmla="*/ 0 w 828"/>
                <a:gd name="T19" fmla="*/ 433 h 750"/>
                <a:gd name="T20" fmla="*/ 0 w 828"/>
                <a:gd name="T21" fmla="*/ 433 h 750"/>
                <a:gd name="T22" fmla="*/ 0 w 828"/>
                <a:gd name="T23" fmla="*/ 453 h 750"/>
                <a:gd name="T24" fmla="*/ 0 w 828"/>
                <a:gd name="T25" fmla="*/ 453 h 750"/>
                <a:gd name="T26" fmla="*/ 0 w 828"/>
                <a:gd name="T27" fmla="*/ 453 h 750"/>
                <a:gd name="T28" fmla="*/ 414 w 828"/>
                <a:gd name="T29" fmla="*/ 749 h 750"/>
                <a:gd name="T30" fmla="*/ 827 w 828"/>
                <a:gd name="T31" fmla="*/ 453 h 750"/>
                <a:gd name="T32" fmla="*/ 827 w 828"/>
                <a:gd name="T33" fmla="*/ 453 h 750"/>
                <a:gd name="T34" fmla="*/ 827 w 828"/>
                <a:gd name="T35" fmla="*/ 453 h 750"/>
                <a:gd name="T36" fmla="*/ 827 w 828"/>
                <a:gd name="T37" fmla="*/ 433 h 750"/>
                <a:gd name="T38" fmla="*/ 827 w 828"/>
                <a:gd name="T39" fmla="*/ 433 h 750"/>
                <a:gd name="T40" fmla="*/ 827 w 828"/>
                <a:gd name="T41" fmla="*/ 315 h 750"/>
                <a:gd name="T42" fmla="*/ 414 w 828"/>
                <a:gd name="T43" fmla="*/ 709 h 750"/>
                <a:gd name="T44" fmla="*/ 414 w 828"/>
                <a:gd name="T45" fmla="*/ 709 h 750"/>
                <a:gd name="T46" fmla="*/ 39 w 828"/>
                <a:gd name="T47" fmla="*/ 453 h 750"/>
                <a:gd name="T48" fmla="*/ 39 w 828"/>
                <a:gd name="T49" fmla="*/ 453 h 750"/>
                <a:gd name="T50" fmla="*/ 414 w 828"/>
                <a:gd name="T51" fmla="*/ 630 h 750"/>
                <a:gd name="T52" fmla="*/ 788 w 828"/>
                <a:gd name="T53" fmla="*/ 453 h 750"/>
                <a:gd name="T54" fmla="*/ 414 w 828"/>
                <a:gd name="T55" fmla="*/ 709 h 750"/>
                <a:gd name="T56" fmla="*/ 788 w 828"/>
                <a:gd name="T57" fmla="*/ 315 h 750"/>
                <a:gd name="T58" fmla="*/ 788 w 828"/>
                <a:gd name="T59" fmla="*/ 315 h 750"/>
                <a:gd name="T60" fmla="*/ 414 w 828"/>
                <a:gd name="T61" fmla="*/ 591 h 750"/>
                <a:gd name="T62" fmla="*/ 39 w 828"/>
                <a:gd name="T63" fmla="*/ 315 h 750"/>
                <a:gd name="T64" fmla="*/ 39 w 828"/>
                <a:gd name="T65" fmla="*/ 295 h 750"/>
                <a:gd name="T66" fmla="*/ 39 w 828"/>
                <a:gd name="T67" fmla="*/ 295 h 750"/>
                <a:gd name="T68" fmla="*/ 414 w 828"/>
                <a:gd name="T69" fmla="*/ 39 h 750"/>
                <a:gd name="T70" fmla="*/ 788 w 828"/>
                <a:gd name="T71" fmla="*/ 31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8" h="750">
                  <a:moveTo>
                    <a:pt x="827" y="315"/>
                  </a:moveTo>
                  <a:lnTo>
                    <a:pt x="827" y="315"/>
                  </a:lnTo>
                  <a:lnTo>
                    <a:pt x="827" y="315"/>
                  </a:lnTo>
                  <a:lnTo>
                    <a:pt x="827" y="315"/>
                  </a:lnTo>
                  <a:lnTo>
                    <a:pt x="827" y="315"/>
                  </a:lnTo>
                  <a:lnTo>
                    <a:pt x="827" y="315"/>
                  </a:lnTo>
                  <a:cubicBezTo>
                    <a:pt x="827" y="138"/>
                    <a:pt x="650" y="0"/>
                    <a:pt x="414" y="0"/>
                  </a:cubicBezTo>
                  <a:cubicBezTo>
                    <a:pt x="197" y="0"/>
                    <a:pt x="0" y="138"/>
                    <a:pt x="0" y="315"/>
                  </a:cubicBezTo>
                  <a:lnTo>
                    <a:pt x="0" y="315"/>
                  </a:lnTo>
                  <a:cubicBezTo>
                    <a:pt x="0" y="433"/>
                    <a:pt x="0" y="433"/>
                    <a:pt x="0" y="433"/>
                  </a:cubicBezTo>
                  <a:lnTo>
                    <a:pt x="0" y="433"/>
                  </a:lnTo>
                  <a:cubicBezTo>
                    <a:pt x="0" y="453"/>
                    <a:pt x="0" y="453"/>
                    <a:pt x="0" y="453"/>
                  </a:cubicBezTo>
                  <a:lnTo>
                    <a:pt x="0" y="453"/>
                  </a:lnTo>
                  <a:lnTo>
                    <a:pt x="0" y="453"/>
                  </a:lnTo>
                  <a:cubicBezTo>
                    <a:pt x="20" y="630"/>
                    <a:pt x="197" y="749"/>
                    <a:pt x="414" y="749"/>
                  </a:cubicBezTo>
                  <a:cubicBezTo>
                    <a:pt x="631" y="749"/>
                    <a:pt x="827" y="630"/>
                    <a:pt x="827" y="453"/>
                  </a:cubicBezTo>
                  <a:lnTo>
                    <a:pt x="827" y="453"/>
                  </a:lnTo>
                  <a:lnTo>
                    <a:pt x="827" y="453"/>
                  </a:lnTo>
                  <a:cubicBezTo>
                    <a:pt x="827" y="433"/>
                    <a:pt x="827" y="433"/>
                    <a:pt x="827" y="433"/>
                  </a:cubicBezTo>
                  <a:lnTo>
                    <a:pt x="827" y="433"/>
                  </a:lnTo>
                  <a:lnTo>
                    <a:pt x="827" y="315"/>
                  </a:lnTo>
                  <a:close/>
                  <a:moveTo>
                    <a:pt x="414" y="709"/>
                  </a:moveTo>
                  <a:lnTo>
                    <a:pt x="414" y="709"/>
                  </a:lnTo>
                  <a:cubicBezTo>
                    <a:pt x="217" y="709"/>
                    <a:pt x="59" y="591"/>
                    <a:pt x="39" y="453"/>
                  </a:cubicBezTo>
                  <a:lnTo>
                    <a:pt x="39" y="453"/>
                  </a:lnTo>
                  <a:cubicBezTo>
                    <a:pt x="118" y="551"/>
                    <a:pt x="256" y="630"/>
                    <a:pt x="414" y="630"/>
                  </a:cubicBezTo>
                  <a:cubicBezTo>
                    <a:pt x="571" y="630"/>
                    <a:pt x="729" y="551"/>
                    <a:pt x="788" y="453"/>
                  </a:cubicBezTo>
                  <a:cubicBezTo>
                    <a:pt x="788" y="591"/>
                    <a:pt x="611" y="709"/>
                    <a:pt x="414" y="709"/>
                  </a:cubicBezTo>
                  <a:close/>
                  <a:moveTo>
                    <a:pt x="788" y="315"/>
                  </a:moveTo>
                  <a:lnTo>
                    <a:pt x="788" y="315"/>
                  </a:lnTo>
                  <a:cubicBezTo>
                    <a:pt x="788" y="453"/>
                    <a:pt x="631" y="591"/>
                    <a:pt x="414" y="591"/>
                  </a:cubicBezTo>
                  <a:cubicBezTo>
                    <a:pt x="217" y="591"/>
                    <a:pt x="59" y="472"/>
                    <a:pt x="39" y="315"/>
                  </a:cubicBezTo>
                  <a:cubicBezTo>
                    <a:pt x="39" y="295"/>
                    <a:pt x="39" y="295"/>
                    <a:pt x="39" y="295"/>
                  </a:cubicBezTo>
                  <a:lnTo>
                    <a:pt x="39" y="295"/>
                  </a:lnTo>
                  <a:cubicBezTo>
                    <a:pt x="59" y="157"/>
                    <a:pt x="217" y="39"/>
                    <a:pt x="414" y="39"/>
                  </a:cubicBezTo>
                  <a:cubicBezTo>
                    <a:pt x="631" y="39"/>
                    <a:pt x="788" y="157"/>
                    <a:pt x="788" y="315"/>
                  </a:cubicBezTo>
                  <a:close/>
                </a:path>
              </a:pathLst>
            </a:custGeom>
            <a:grpFill/>
            <a:ln>
              <a:noFill/>
            </a:ln>
            <a:effectLst/>
          </p:spPr>
          <p:txBody>
            <a:bodyPr wrap="none" anchor="ctr"/>
            <a:lstStyle/>
            <a:p>
              <a:pPr defTabSz="609585"/>
              <a:endParaRPr lang="en-US" sz="3265">
                <a:latin typeface="Calibri Light" charset="0"/>
              </a:endParaRPr>
            </a:p>
          </p:txBody>
        </p:sp>
        <p:sp>
          <p:nvSpPr>
            <p:cNvPr id="40" name="Freeform 35">
              <a:extLst>
                <a:ext uri="{FF2B5EF4-FFF2-40B4-BE49-F238E27FC236}">
                  <a16:creationId xmlns:a16="http://schemas.microsoft.com/office/drawing/2014/main" id="{12616996-5C15-9172-6BA5-FE3229C95390}"/>
                </a:ext>
              </a:extLst>
            </p:cNvPr>
            <p:cNvSpPr>
              <a:spLocks noChangeArrowheads="1"/>
            </p:cNvSpPr>
            <p:nvPr/>
          </p:nvSpPr>
          <p:spPr bwMode="auto">
            <a:xfrm>
              <a:off x="17739168" y="5944945"/>
              <a:ext cx="463730" cy="115212"/>
            </a:xfrm>
            <a:custGeom>
              <a:avLst/>
              <a:gdLst>
                <a:gd name="T0" fmla="*/ 20 w 711"/>
                <a:gd name="T1" fmla="*/ 158 h 178"/>
                <a:gd name="T2" fmla="*/ 20 w 711"/>
                <a:gd name="T3" fmla="*/ 158 h 178"/>
                <a:gd name="T4" fmla="*/ 20 w 711"/>
                <a:gd name="T5" fmla="*/ 177 h 178"/>
                <a:gd name="T6" fmla="*/ 40 w 711"/>
                <a:gd name="T7" fmla="*/ 177 h 178"/>
                <a:gd name="T8" fmla="*/ 40 w 711"/>
                <a:gd name="T9" fmla="*/ 177 h 178"/>
                <a:gd name="T10" fmla="*/ 355 w 711"/>
                <a:gd name="T11" fmla="*/ 39 h 178"/>
                <a:gd name="T12" fmla="*/ 670 w 711"/>
                <a:gd name="T13" fmla="*/ 177 h 178"/>
                <a:gd name="T14" fmla="*/ 710 w 711"/>
                <a:gd name="T15" fmla="*/ 177 h 178"/>
                <a:gd name="T16" fmla="*/ 710 w 711"/>
                <a:gd name="T17" fmla="*/ 158 h 178"/>
                <a:gd name="T18" fmla="*/ 355 w 711"/>
                <a:gd name="T19" fmla="*/ 0 h 178"/>
                <a:gd name="T20" fmla="*/ 20 w 711"/>
                <a:gd name="T21" fmla="*/ 15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1" h="178">
                  <a:moveTo>
                    <a:pt x="20" y="158"/>
                  </a:moveTo>
                  <a:lnTo>
                    <a:pt x="20" y="158"/>
                  </a:lnTo>
                  <a:cubicBezTo>
                    <a:pt x="0" y="158"/>
                    <a:pt x="0" y="177"/>
                    <a:pt x="20" y="177"/>
                  </a:cubicBezTo>
                  <a:cubicBezTo>
                    <a:pt x="20" y="177"/>
                    <a:pt x="20" y="177"/>
                    <a:pt x="40" y="177"/>
                  </a:cubicBezTo>
                  <a:lnTo>
                    <a:pt x="40" y="177"/>
                  </a:lnTo>
                  <a:cubicBezTo>
                    <a:pt x="118" y="99"/>
                    <a:pt x="237" y="39"/>
                    <a:pt x="355" y="39"/>
                  </a:cubicBezTo>
                  <a:cubicBezTo>
                    <a:pt x="493" y="39"/>
                    <a:pt x="611" y="99"/>
                    <a:pt x="670" y="177"/>
                  </a:cubicBezTo>
                  <a:cubicBezTo>
                    <a:pt x="670" y="177"/>
                    <a:pt x="689" y="177"/>
                    <a:pt x="710" y="177"/>
                  </a:cubicBezTo>
                  <a:lnTo>
                    <a:pt x="710" y="158"/>
                  </a:lnTo>
                  <a:cubicBezTo>
                    <a:pt x="631" y="59"/>
                    <a:pt x="493" y="0"/>
                    <a:pt x="355" y="0"/>
                  </a:cubicBezTo>
                  <a:cubicBezTo>
                    <a:pt x="217" y="0"/>
                    <a:pt x="99" y="59"/>
                    <a:pt x="20" y="158"/>
                  </a:cubicBezTo>
                </a:path>
              </a:pathLst>
            </a:custGeom>
            <a:grpFill/>
            <a:ln>
              <a:noFill/>
            </a:ln>
            <a:effectLst/>
          </p:spPr>
          <p:txBody>
            <a:bodyPr wrap="none" anchor="ctr"/>
            <a:lstStyle/>
            <a:p>
              <a:pPr defTabSz="609585"/>
              <a:endParaRPr lang="en-US" sz="3265">
                <a:latin typeface="Calibri Light" charset="0"/>
              </a:endParaRPr>
            </a:p>
          </p:txBody>
        </p:sp>
        <p:sp>
          <p:nvSpPr>
            <p:cNvPr id="41" name="Freeform 41">
              <a:extLst>
                <a:ext uri="{FF2B5EF4-FFF2-40B4-BE49-F238E27FC236}">
                  <a16:creationId xmlns:a16="http://schemas.microsoft.com/office/drawing/2014/main" id="{8F566A4B-6398-28DE-294C-B6C072E90AEE}"/>
                </a:ext>
              </a:extLst>
            </p:cNvPr>
            <p:cNvSpPr>
              <a:spLocks noChangeArrowheads="1"/>
            </p:cNvSpPr>
            <p:nvPr/>
          </p:nvSpPr>
          <p:spPr bwMode="auto">
            <a:xfrm>
              <a:off x="17906226" y="6011194"/>
              <a:ext cx="233305" cy="141134"/>
            </a:xfrm>
            <a:custGeom>
              <a:avLst/>
              <a:gdLst>
                <a:gd name="T0" fmla="*/ 237 w 356"/>
                <a:gd name="T1" fmla="*/ 98 h 217"/>
                <a:gd name="T2" fmla="*/ 237 w 356"/>
                <a:gd name="T3" fmla="*/ 98 h 217"/>
                <a:gd name="T4" fmla="*/ 197 w 356"/>
                <a:gd name="T5" fmla="*/ 98 h 217"/>
                <a:gd name="T6" fmla="*/ 217 w 356"/>
                <a:gd name="T7" fmla="*/ 59 h 217"/>
                <a:gd name="T8" fmla="*/ 99 w 356"/>
                <a:gd name="T9" fmla="*/ 0 h 217"/>
                <a:gd name="T10" fmla="*/ 0 w 356"/>
                <a:gd name="T11" fmla="*/ 59 h 217"/>
                <a:gd name="T12" fmla="*/ 99 w 356"/>
                <a:gd name="T13" fmla="*/ 138 h 217"/>
                <a:gd name="T14" fmla="*/ 138 w 356"/>
                <a:gd name="T15" fmla="*/ 138 h 217"/>
                <a:gd name="T16" fmla="*/ 138 w 356"/>
                <a:gd name="T17" fmla="*/ 157 h 217"/>
                <a:gd name="T18" fmla="*/ 237 w 356"/>
                <a:gd name="T19" fmla="*/ 216 h 217"/>
                <a:gd name="T20" fmla="*/ 355 w 356"/>
                <a:gd name="T21" fmla="*/ 157 h 217"/>
                <a:gd name="T22" fmla="*/ 237 w 356"/>
                <a:gd name="T23" fmla="*/ 9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17">
                  <a:moveTo>
                    <a:pt x="237" y="98"/>
                  </a:moveTo>
                  <a:lnTo>
                    <a:pt x="237" y="98"/>
                  </a:lnTo>
                  <a:cubicBezTo>
                    <a:pt x="237" y="98"/>
                    <a:pt x="217" y="98"/>
                    <a:pt x="197" y="98"/>
                  </a:cubicBezTo>
                  <a:cubicBezTo>
                    <a:pt x="217" y="78"/>
                    <a:pt x="217" y="78"/>
                    <a:pt x="217" y="59"/>
                  </a:cubicBezTo>
                  <a:cubicBezTo>
                    <a:pt x="217" y="39"/>
                    <a:pt x="158" y="0"/>
                    <a:pt x="99" y="0"/>
                  </a:cubicBezTo>
                  <a:cubicBezTo>
                    <a:pt x="60" y="0"/>
                    <a:pt x="0" y="39"/>
                    <a:pt x="0" y="59"/>
                  </a:cubicBezTo>
                  <a:cubicBezTo>
                    <a:pt x="0" y="98"/>
                    <a:pt x="60" y="138"/>
                    <a:pt x="99" y="138"/>
                  </a:cubicBezTo>
                  <a:cubicBezTo>
                    <a:pt x="118" y="138"/>
                    <a:pt x="138" y="138"/>
                    <a:pt x="138" y="138"/>
                  </a:cubicBezTo>
                  <a:cubicBezTo>
                    <a:pt x="138" y="138"/>
                    <a:pt x="138" y="138"/>
                    <a:pt x="138" y="157"/>
                  </a:cubicBezTo>
                  <a:cubicBezTo>
                    <a:pt x="138" y="196"/>
                    <a:pt x="177" y="216"/>
                    <a:pt x="237" y="216"/>
                  </a:cubicBezTo>
                  <a:cubicBezTo>
                    <a:pt x="296" y="216"/>
                    <a:pt x="355" y="196"/>
                    <a:pt x="355" y="157"/>
                  </a:cubicBezTo>
                  <a:cubicBezTo>
                    <a:pt x="355" y="117"/>
                    <a:pt x="296" y="98"/>
                    <a:pt x="237" y="98"/>
                  </a:cubicBezTo>
                </a:path>
              </a:pathLst>
            </a:custGeom>
            <a:grpFill/>
            <a:ln>
              <a:noFill/>
            </a:ln>
            <a:effectLst/>
          </p:spPr>
          <p:txBody>
            <a:bodyPr wrap="none" anchor="ctr"/>
            <a:lstStyle/>
            <a:p>
              <a:pPr defTabSz="609585"/>
              <a:endParaRPr lang="en-US" sz="3265">
                <a:latin typeface="Calibri Light" charset="0"/>
              </a:endParaRPr>
            </a:p>
          </p:txBody>
        </p:sp>
        <p:sp>
          <p:nvSpPr>
            <p:cNvPr id="45" name="Freeform 43">
              <a:extLst>
                <a:ext uri="{FF2B5EF4-FFF2-40B4-BE49-F238E27FC236}">
                  <a16:creationId xmlns:a16="http://schemas.microsoft.com/office/drawing/2014/main" id="{9CFA5C52-7718-32B7-18C3-36E0EBEEE72F}"/>
                </a:ext>
              </a:extLst>
            </p:cNvPr>
            <p:cNvSpPr>
              <a:spLocks noChangeArrowheads="1"/>
            </p:cNvSpPr>
            <p:nvPr/>
          </p:nvSpPr>
          <p:spPr bwMode="auto">
            <a:xfrm>
              <a:off x="17814057" y="6112003"/>
              <a:ext cx="115212" cy="63367"/>
            </a:xfrm>
            <a:custGeom>
              <a:avLst/>
              <a:gdLst>
                <a:gd name="T0" fmla="*/ 79 w 178"/>
                <a:gd name="T1" fmla="*/ 0 h 99"/>
                <a:gd name="T2" fmla="*/ 79 w 178"/>
                <a:gd name="T3" fmla="*/ 0 h 99"/>
                <a:gd name="T4" fmla="*/ 0 w 178"/>
                <a:gd name="T5" fmla="*/ 59 h 99"/>
                <a:gd name="T6" fmla="*/ 79 w 178"/>
                <a:gd name="T7" fmla="*/ 98 h 99"/>
                <a:gd name="T8" fmla="*/ 177 w 178"/>
                <a:gd name="T9" fmla="*/ 59 h 99"/>
                <a:gd name="T10" fmla="*/ 79 w 178"/>
                <a:gd name="T11" fmla="*/ 0 h 99"/>
              </a:gdLst>
              <a:ahLst/>
              <a:cxnLst>
                <a:cxn ang="0">
                  <a:pos x="T0" y="T1"/>
                </a:cxn>
                <a:cxn ang="0">
                  <a:pos x="T2" y="T3"/>
                </a:cxn>
                <a:cxn ang="0">
                  <a:pos x="T4" y="T5"/>
                </a:cxn>
                <a:cxn ang="0">
                  <a:pos x="T6" y="T7"/>
                </a:cxn>
                <a:cxn ang="0">
                  <a:pos x="T8" y="T9"/>
                </a:cxn>
                <a:cxn ang="0">
                  <a:pos x="T10" y="T11"/>
                </a:cxn>
              </a:cxnLst>
              <a:rect l="0" t="0" r="r" b="b"/>
              <a:pathLst>
                <a:path w="178" h="99">
                  <a:moveTo>
                    <a:pt x="79" y="0"/>
                  </a:moveTo>
                  <a:lnTo>
                    <a:pt x="79" y="0"/>
                  </a:lnTo>
                  <a:cubicBezTo>
                    <a:pt x="40" y="0"/>
                    <a:pt x="0" y="20"/>
                    <a:pt x="0" y="59"/>
                  </a:cubicBezTo>
                  <a:cubicBezTo>
                    <a:pt x="0" y="79"/>
                    <a:pt x="40" y="98"/>
                    <a:pt x="79" y="98"/>
                  </a:cubicBezTo>
                  <a:cubicBezTo>
                    <a:pt x="138" y="98"/>
                    <a:pt x="177" y="79"/>
                    <a:pt x="177" y="59"/>
                  </a:cubicBezTo>
                  <a:cubicBezTo>
                    <a:pt x="177" y="20"/>
                    <a:pt x="138" y="0"/>
                    <a:pt x="79" y="0"/>
                  </a:cubicBezTo>
                </a:path>
              </a:pathLst>
            </a:custGeom>
            <a:grpFill/>
            <a:ln>
              <a:noFill/>
            </a:ln>
            <a:effectLst/>
          </p:spPr>
          <p:txBody>
            <a:bodyPr wrap="none" anchor="ctr"/>
            <a:lstStyle/>
            <a:p>
              <a:pPr defTabSz="609585"/>
              <a:endParaRPr lang="en-US" sz="3265">
                <a:latin typeface="Calibri Light" charset="0"/>
              </a:endParaRPr>
            </a:p>
          </p:txBody>
        </p:sp>
      </p:grpSp>
      <p:pic>
        <p:nvPicPr>
          <p:cNvPr id="23" name="Graphic 22" descr="DNA with solid fill">
            <a:extLst>
              <a:ext uri="{FF2B5EF4-FFF2-40B4-BE49-F238E27FC236}">
                <a16:creationId xmlns:a16="http://schemas.microsoft.com/office/drawing/2014/main" id="{22A5409E-A6C7-D738-8511-90304AC6C8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961674">
            <a:off x="1792463" y="3668889"/>
            <a:ext cx="385360" cy="385360"/>
          </a:xfrm>
          <a:prstGeom prst="rect">
            <a:avLst/>
          </a:prstGeom>
        </p:spPr>
      </p:pic>
      <p:pic>
        <p:nvPicPr>
          <p:cNvPr id="24" name="Graphic 23" descr="Test tubes">
            <a:extLst>
              <a:ext uri="{FF2B5EF4-FFF2-40B4-BE49-F238E27FC236}">
                <a16:creationId xmlns:a16="http://schemas.microsoft.com/office/drawing/2014/main" id="{A230591D-FF59-6884-014E-FD4B40163AC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23902" y="1878593"/>
            <a:ext cx="286827" cy="286827"/>
          </a:xfrm>
          <a:prstGeom prst="rect">
            <a:avLst/>
          </a:prstGeom>
        </p:spPr>
      </p:pic>
      <p:sp>
        <p:nvSpPr>
          <p:cNvPr id="25" name="TextBox 24">
            <a:extLst>
              <a:ext uri="{FF2B5EF4-FFF2-40B4-BE49-F238E27FC236}">
                <a16:creationId xmlns:a16="http://schemas.microsoft.com/office/drawing/2014/main" id="{C5921202-8956-98BB-0B89-8FAD8AC5BA53}"/>
              </a:ext>
            </a:extLst>
          </p:cNvPr>
          <p:cNvSpPr txBox="1"/>
          <p:nvPr/>
        </p:nvSpPr>
        <p:spPr>
          <a:xfrm>
            <a:off x="1873024" y="4433351"/>
            <a:ext cx="9359048" cy="1646605"/>
          </a:xfrm>
          <a:prstGeom prst="rect">
            <a:avLst/>
          </a:prstGeom>
          <a:noFill/>
        </p:spPr>
        <p:txBody>
          <a:bodyPr wrap="square" rtlCol="0">
            <a:spAutoFit/>
          </a:bodyPr>
          <a:lstStyle/>
          <a:p>
            <a:pPr algn="l">
              <a:lnSpc>
                <a:spcPct val="90000"/>
              </a:lnSpc>
              <a:spcAft>
                <a:spcPts val="600"/>
              </a:spcAft>
            </a:pPr>
            <a:r>
              <a:rPr lang="en-GB" sz="1600" b="1" dirty="0">
                <a:solidFill>
                  <a:schemeClr val="tx2"/>
                </a:solidFill>
              </a:rPr>
              <a:t> Remained challenges:</a:t>
            </a:r>
          </a:p>
          <a:p>
            <a:pPr marL="342900" indent="-342900" algn="l">
              <a:lnSpc>
                <a:spcPct val="90000"/>
              </a:lnSpc>
              <a:spcAft>
                <a:spcPts val="600"/>
              </a:spcAft>
              <a:buFont typeface="Arial" panose="020B0604020202020204" pitchFamily="34" charset="0"/>
              <a:buChar char="•"/>
            </a:pPr>
            <a:r>
              <a:rPr lang="en-GB" sz="1600" dirty="0"/>
              <a:t>BJAB assay have a lower likelihood identifying ASOs AEs associated </a:t>
            </a:r>
            <a:r>
              <a:rPr lang="en-GB" sz="1600" b="1" dirty="0"/>
              <a:t>ISRs</a:t>
            </a:r>
            <a:r>
              <a:rPr lang="en-GB" sz="1600" dirty="0"/>
              <a:t> </a:t>
            </a:r>
            <a:r>
              <a:rPr lang="fr-FR" sz="1600" dirty="0"/>
              <a:t>(</a:t>
            </a:r>
            <a:r>
              <a:rPr lang="fr-FR" sz="1600" dirty="0" err="1"/>
              <a:t>Patridge</a:t>
            </a:r>
            <a:r>
              <a:rPr lang="fr-FR" sz="1600" dirty="0"/>
              <a:t> et al. Clin </a:t>
            </a:r>
            <a:r>
              <a:rPr lang="fr-FR" sz="1600" dirty="0" err="1"/>
              <a:t>Transl</a:t>
            </a:r>
            <a:r>
              <a:rPr lang="fr-FR" sz="1600" dirty="0"/>
              <a:t> </a:t>
            </a:r>
            <a:r>
              <a:rPr lang="fr-FR" sz="1600" dirty="0" err="1"/>
              <a:t>Sci</a:t>
            </a:r>
            <a:r>
              <a:rPr lang="fr-FR" sz="1600" dirty="0"/>
              <a:t>, 2023)</a:t>
            </a:r>
            <a:endParaRPr lang="en-GB" sz="1600" dirty="0"/>
          </a:p>
          <a:p>
            <a:pPr marL="342900" indent="-342900" algn="l">
              <a:lnSpc>
                <a:spcPct val="90000"/>
              </a:lnSpc>
              <a:spcAft>
                <a:spcPts val="600"/>
              </a:spcAft>
              <a:buFont typeface="Arial" panose="020B0604020202020204" pitchFamily="34" charset="0"/>
              <a:buChar char="•"/>
            </a:pPr>
            <a:r>
              <a:rPr lang="en-GB" sz="1600" dirty="0"/>
              <a:t>No</a:t>
            </a:r>
            <a:r>
              <a:rPr lang="en-GB" sz="1600" dirty="0">
                <a:solidFill>
                  <a:schemeClr val="tx1">
                    <a:lumMod val="50000"/>
                  </a:schemeClr>
                </a:solidFill>
              </a:rPr>
              <a:t> </a:t>
            </a:r>
            <a:r>
              <a:rPr lang="en-GB" sz="1600" i="1" dirty="0">
                <a:solidFill>
                  <a:schemeClr val="tx1">
                    <a:lumMod val="50000"/>
                  </a:schemeClr>
                </a:solidFill>
              </a:rPr>
              <a:t>in vitro </a:t>
            </a:r>
            <a:r>
              <a:rPr lang="en-GB" sz="1600" dirty="0">
                <a:solidFill>
                  <a:schemeClr val="tx1">
                    <a:lumMod val="50000"/>
                  </a:schemeClr>
                </a:solidFill>
              </a:rPr>
              <a:t>models exist today that recapitulate or predict </a:t>
            </a:r>
            <a:r>
              <a:rPr lang="en-GB" sz="1600" b="1" dirty="0">
                <a:solidFill>
                  <a:schemeClr val="tx1">
                    <a:lumMod val="50000"/>
                  </a:schemeClr>
                </a:solidFill>
              </a:rPr>
              <a:t>ADA </a:t>
            </a:r>
            <a:r>
              <a:rPr lang="en-GB" sz="1600" dirty="0">
                <a:solidFill>
                  <a:schemeClr val="tx1">
                    <a:lumMod val="50000"/>
                  </a:schemeClr>
                </a:solidFill>
              </a:rPr>
              <a:t>risk in patients following ASO treatment.</a:t>
            </a:r>
            <a:r>
              <a:rPr lang="en-GB" sz="1600" dirty="0"/>
              <a:t> </a:t>
            </a:r>
          </a:p>
          <a:p>
            <a:pPr marL="342900" indent="-342900" algn="l">
              <a:lnSpc>
                <a:spcPct val="90000"/>
              </a:lnSpc>
              <a:spcAft>
                <a:spcPts val="600"/>
              </a:spcAft>
              <a:buFont typeface="Arial" panose="020B0604020202020204" pitchFamily="34" charset="0"/>
              <a:buChar char="•"/>
            </a:pPr>
            <a:r>
              <a:rPr lang="en-GB" sz="1600" dirty="0"/>
              <a:t>Unclear translation between tox species and human. </a:t>
            </a:r>
            <a:endParaRPr lang="en-GB" sz="1600" b="1" dirty="0"/>
          </a:p>
          <a:p>
            <a:pPr marL="342900" indent="-342900" algn="l">
              <a:lnSpc>
                <a:spcPct val="90000"/>
              </a:lnSpc>
              <a:spcAft>
                <a:spcPts val="600"/>
              </a:spcAft>
              <a:buFont typeface="Arial" panose="020B0604020202020204" pitchFamily="34" charset="0"/>
              <a:buChar char="•"/>
            </a:pPr>
            <a:endParaRPr lang="en-GB" sz="1000" dirty="0">
              <a:solidFill>
                <a:srgbClr val="000000"/>
              </a:solidFill>
            </a:endParaRPr>
          </a:p>
        </p:txBody>
      </p:sp>
      <p:sp>
        <p:nvSpPr>
          <p:cNvPr id="26" name="Rectangle: Rounded Corners 25">
            <a:extLst>
              <a:ext uri="{FF2B5EF4-FFF2-40B4-BE49-F238E27FC236}">
                <a16:creationId xmlns:a16="http://schemas.microsoft.com/office/drawing/2014/main" id="{8EDAF8D0-B167-71FC-9216-DCC4760FD5C7}"/>
              </a:ext>
            </a:extLst>
          </p:cNvPr>
          <p:cNvSpPr/>
          <p:nvPr/>
        </p:nvSpPr>
        <p:spPr>
          <a:xfrm>
            <a:off x="1481899" y="4449281"/>
            <a:ext cx="9868172" cy="1638273"/>
          </a:xfrm>
          <a:prstGeom prst="roundRect">
            <a:avLst/>
          </a:prstGeom>
          <a:noFill/>
          <a:ln w="508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endParaRPr lang="en-GB" err="1"/>
          </a:p>
        </p:txBody>
      </p:sp>
      <p:pic>
        <p:nvPicPr>
          <p:cNvPr id="27" name="Picture 26" descr="A group of people standing next to each other&#10;&#10;Description automatically generated">
            <a:extLst>
              <a:ext uri="{FF2B5EF4-FFF2-40B4-BE49-F238E27FC236}">
                <a16:creationId xmlns:a16="http://schemas.microsoft.com/office/drawing/2014/main" id="{87468829-BD40-F91C-5338-11C2B4D28D0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9951" y="4592847"/>
            <a:ext cx="1467522" cy="1422131"/>
          </a:xfrm>
          <a:prstGeom prst="ellipse">
            <a:avLst/>
          </a:prstGeom>
          <a:ln w="63500" cap="rnd">
            <a:solidFill>
              <a:schemeClr val="tx2">
                <a:lumMod val="90000"/>
                <a:lumOff val="10000"/>
              </a:schemeClr>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42105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EBEE45-3B23-4B5D-8818-440CE26FA593}"/>
              </a:ext>
            </a:extLst>
          </p:cNvPr>
          <p:cNvSpPr>
            <a:spLocks noGrp="1"/>
          </p:cNvSpPr>
          <p:nvPr>
            <p:ph type="sldNum" sz="quarter" idx="12"/>
          </p:nvPr>
        </p:nvSpPr>
        <p:spPr>
          <a:xfrm>
            <a:off x="0" y="6456258"/>
            <a:ext cx="407988" cy="309145"/>
          </a:xfrm>
        </p:spPr>
        <p:txBody>
          <a:bodyPr/>
          <a:lstStyle/>
          <a:p>
            <a:fld id="{F8E47D07-9D1E-4FE9-B31A-2F5863681021}" type="slidenum">
              <a:rPr lang="en-GB" smtClean="0"/>
              <a:pPr/>
              <a:t>39</a:t>
            </a:fld>
            <a:endParaRPr lang="en-GB"/>
          </a:p>
        </p:txBody>
      </p:sp>
      <p:sp>
        <p:nvSpPr>
          <p:cNvPr id="7" name="Text Placeholder 6">
            <a:extLst>
              <a:ext uri="{FF2B5EF4-FFF2-40B4-BE49-F238E27FC236}">
                <a16:creationId xmlns:a16="http://schemas.microsoft.com/office/drawing/2014/main" id="{1FC2439D-5450-1700-5979-74D4DF507D03}"/>
              </a:ext>
            </a:extLst>
          </p:cNvPr>
          <p:cNvSpPr>
            <a:spLocks noGrp="1"/>
          </p:cNvSpPr>
          <p:nvPr>
            <p:ph type="body" sz="quarter" idx="111"/>
          </p:nvPr>
        </p:nvSpPr>
        <p:spPr/>
        <p:txBody>
          <a:bodyPr/>
          <a:lstStyle/>
          <a:p>
            <a:endParaRPr lang="en-GB"/>
          </a:p>
        </p:txBody>
      </p:sp>
      <p:sp>
        <p:nvSpPr>
          <p:cNvPr id="2" name="Date Placeholder 1">
            <a:extLst>
              <a:ext uri="{FF2B5EF4-FFF2-40B4-BE49-F238E27FC236}">
                <a16:creationId xmlns:a16="http://schemas.microsoft.com/office/drawing/2014/main" id="{5F1161AE-E6F4-46F4-AB97-2E60882280D8}"/>
              </a:ext>
            </a:extLst>
          </p:cNvPr>
          <p:cNvSpPr>
            <a:spLocks noGrp="1"/>
          </p:cNvSpPr>
          <p:nvPr>
            <p:ph type="dt" sz="half" idx="10"/>
          </p:nvPr>
        </p:nvSpPr>
        <p:spPr>
          <a:xfrm>
            <a:off x="10137663" y="6456258"/>
            <a:ext cx="1279358" cy="309145"/>
          </a:xfrm>
        </p:spPr>
        <p:txBody>
          <a:bodyPr/>
          <a:lstStyle/>
          <a:p>
            <a:endParaRPr lang="en-GB"/>
          </a:p>
        </p:txBody>
      </p:sp>
      <p:pic>
        <p:nvPicPr>
          <p:cNvPr id="1026" name="Picture 2" descr="Solutions for oligonucleotide therapeutics and synthesis | Cytiva">
            <a:extLst>
              <a:ext uri="{FF2B5EF4-FFF2-40B4-BE49-F238E27FC236}">
                <a16:creationId xmlns:a16="http://schemas.microsoft.com/office/drawing/2014/main" id="{EB70772E-BBAC-4F41-9204-506C23DECE36}"/>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E1E138-C7DB-2277-137E-045CA2E942C7}"/>
              </a:ext>
            </a:extLst>
          </p:cNvPr>
          <p:cNvSpPr txBox="1"/>
          <p:nvPr/>
        </p:nvSpPr>
        <p:spPr>
          <a:xfrm>
            <a:off x="203994" y="417987"/>
            <a:ext cx="6119446" cy="646331"/>
          </a:xfrm>
          <a:prstGeom prst="rect">
            <a:avLst/>
          </a:prstGeom>
          <a:noFill/>
        </p:spPr>
        <p:txBody>
          <a:bodyPr wrap="square">
            <a:spAutoFit/>
          </a:bodyPr>
          <a:lstStyle/>
          <a:p>
            <a:r>
              <a:rPr lang="en-GB" sz="3600" b="1">
                <a:solidFill>
                  <a:schemeClr val="tx2"/>
                </a:solidFill>
              </a:rPr>
              <a:t>Acknowledgements</a:t>
            </a:r>
          </a:p>
        </p:txBody>
      </p:sp>
      <p:sp>
        <p:nvSpPr>
          <p:cNvPr id="12" name="TextBox 11">
            <a:extLst>
              <a:ext uri="{FF2B5EF4-FFF2-40B4-BE49-F238E27FC236}">
                <a16:creationId xmlns:a16="http://schemas.microsoft.com/office/drawing/2014/main" id="{29FD916D-38D6-98C9-0B7A-EA2AAF58D884}"/>
              </a:ext>
            </a:extLst>
          </p:cNvPr>
          <p:cNvSpPr txBox="1"/>
          <p:nvPr/>
        </p:nvSpPr>
        <p:spPr>
          <a:xfrm>
            <a:off x="313720" y="1059298"/>
            <a:ext cx="2916000" cy="7848302"/>
          </a:xfrm>
          <a:prstGeom prst="rect">
            <a:avLst/>
          </a:prstGeom>
          <a:noFill/>
        </p:spPr>
        <p:txBody>
          <a:bodyPr wrap="square">
            <a:spAutoFit/>
          </a:bodyPr>
          <a:lstStyle>
            <a:defPPr>
              <a:defRPr lang="en-US"/>
            </a:defPPr>
            <a:lvl1pPr>
              <a:defRPr b="1">
                <a:solidFill>
                  <a:schemeClr val="accent1"/>
                </a:solidFill>
              </a:defRPr>
            </a:lvl1pPr>
          </a:lstStyle>
          <a:p>
            <a:r>
              <a:rPr lang="en-US" altLang="en-US" dirty="0">
                <a:solidFill>
                  <a:schemeClr val="tx2"/>
                </a:solidFill>
              </a:rPr>
              <a:t>AstraZeneca-Safety Sciences </a:t>
            </a:r>
          </a:p>
          <a:p>
            <a:r>
              <a:rPr lang="en-US" altLang="en-US" b="0" dirty="0">
                <a:solidFill>
                  <a:schemeClr val="tx2"/>
                </a:solidFill>
              </a:rPr>
              <a:t>Catherine Betts</a:t>
            </a:r>
          </a:p>
          <a:p>
            <a:r>
              <a:rPr lang="en-US" altLang="en-US" b="0" dirty="0">
                <a:solidFill>
                  <a:schemeClr val="tx2"/>
                </a:solidFill>
              </a:rPr>
              <a:t>Patrik Andersson</a:t>
            </a:r>
          </a:p>
          <a:p>
            <a:r>
              <a:rPr lang="en-US" altLang="en-US" b="0" dirty="0">
                <a:solidFill>
                  <a:schemeClr val="tx2"/>
                </a:solidFill>
              </a:rPr>
              <a:t>Stephanie Bates</a:t>
            </a:r>
          </a:p>
          <a:p>
            <a:r>
              <a:rPr lang="en-US" altLang="en-US" b="0" dirty="0">
                <a:solidFill>
                  <a:schemeClr val="tx2"/>
                </a:solidFill>
              </a:rPr>
              <a:t>Simone Arienti</a:t>
            </a:r>
          </a:p>
          <a:p>
            <a:r>
              <a:rPr lang="en-US" altLang="en-US" b="0" dirty="0">
                <a:solidFill>
                  <a:schemeClr val="tx2"/>
                </a:solidFill>
              </a:rPr>
              <a:t>Katy Saide</a:t>
            </a:r>
          </a:p>
          <a:p>
            <a:r>
              <a:rPr lang="en-US" altLang="en-US" b="0" dirty="0">
                <a:solidFill>
                  <a:schemeClr val="tx2"/>
                </a:solidFill>
              </a:rPr>
              <a:t>Kelly Evans</a:t>
            </a:r>
          </a:p>
          <a:p>
            <a:r>
              <a:rPr lang="en-US" altLang="en-US" b="0" dirty="0">
                <a:solidFill>
                  <a:schemeClr val="tx2"/>
                </a:solidFill>
              </a:rPr>
              <a:t>Sebastian Prill</a:t>
            </a:r>
          </a:p>
          <a:p>
            <a:r>
              <a:rPr lang="en-US" altLang="en-US" b="0" dirty="0">
                <a:solidFill>
                  <a:schemeClr val="tx2"/>
                </a:solidFill>
              </a:rPr>
              <a:t>Paul </a:t>
            </a:r>
            <a:r>
              <a:rPr lang="en-US" altLang="en-US" b="0" dirty="0" err="1">
                <a:solidFill>
                  <a:schemeClr val="tx2"/>
                </a:solidFill>
              </a:rPr>
              <a:t>Fitzpatrik</a:t>
            </a:r>
            <a:endParaRPr lang="en-US" altLang="en-US" b="0" dirty="0">
              <a:solidFill>
                <a:schemeClr val="tx2"/>
              </a:solidFill>
            </a:endParaRPr>
          </a:p>
          <a:p>
            <a:r>
              <a:rPr lang="en-US" altLang="en-US" b="0" dirty="0">
                <a:solidFill>
                  <a:schemeClr val="tx2"/>
                </a:solidFill>
              </a:rPr>
              <a:t>Mamun Majumder</a:t>
            </a:r>
          </a:p>
          <a:p>
            <a:r>
              <a:rPr lang="en-US" altLang="en-US" b="0" dirty="0">
                <a:solidFill>
                  <a:schemeClr val="tx2"/>
                </a:solidFill>
              </a:rPr>
              <a:t>Marie Kalm</a:t>
            </a:r>
          </a:p>
          <a:p>
            <a:r>
              <a:rPr lang="en-US" altLang="en-US" b="0" dirty="0">
                <a:solidFill>
                  <a:schemeClr val="tx2"/>
                </a:solidFill>
              </a:rPr>
              <a:t>Jennifer Tan</a:t>
            </a:r>
          </a:p>
          <a:p>
            <a:r>
              <a:rPr lang="en-US" altLang="en-US" b="0" dirty="0">
                <a:solidFill>
                  <a:schemeClr val="tx2"/>
                </a:solidFill>
              </a:rPr>
              <a:t>Kim Clarke</a:t>
            </a:r>
          </a:p>
          <a:p>
            <a:r>
              <a:rPr lang="en-GB" b="0" dirty="0">
                <a:solidFill>
                  <a:schemeClr val="tx2"/>
                </a:solidFill>
              </a:rPr>
              <a:t>Laura Setyo</a:t>
            </a:r>
          </a:p>
          <a:p>
            <a:r>
              <a:rPr lang="en-GB" b="0" dirty="0">
                <a:solidFill>
                  <a:schemeClr val="tx2"/>
                </a:solidFill>
              </a:rPr>
              <a:t>Janice Pfeiff</a:t>
            </a:r>
          </a:p>
          <a:p>
            <a:r>
              <a:rPr lang="en-US" altLang="en-US" b="0" dirty="0">
                <a:solidFill>
                  <a:schemeClr val="tx2"/>
                </a:solidFill>
              </a:rPr>
              <a:t>Jorrit Hornberg </a:t>
            </a:r>
          </a:p>
          <a:p>
            <a:r>
              <a:rPr lang="en-US" altLang="en-US" b="0" dirty="0">
                <a:solidFill>
                  <a:schemeClr val="tx2"/>
                </a:solidFill>
              </a:rPr>
              <a:t>Stefan Platz</a:t>
            </a:r>
          </a:p>
          <a:p>
            <a:endParaRPr lang="en-GB" b="0" dirty="0">
              <a:solidFill>
                <a:schemeClr val="tx2"/>
              </a:solidFill>
            </a:endParaRPr>
          </a:p>
          <a:p>
            <a:endParaRPr lang="en-US" altLang="en-US" b="0" dirty="0">
              <a:solidFill>
                <a:schemeClr val="tx2"/>
              </a:solidFill>
            </a:endParaRPr>
          </a:p>
          <a:p>
            <a:endParaRPr lang="en-US" altLang="en-US" b="0" dirty="0">
              <a:solidFill>
                <a:schemeClr val="tx2"/>
              </a:solidFill>
            </a:endParaRPr>
          </a:p>
          <a:p>
            <a:endParaRPr lang="en-US" altLang="en-US" b="0" dirty="0">
              <a:solidFill>
                <a:schemeClr val="tx2"/>
              </a:solidFill>
            </a:endParaRPr>
          </a:p>
          <a:p>
            <a:endParaRPr lang="en-US" altLang="en-US" b="0" dirty="0">
              <a:solidFill>
                <a:schemeClr val="tx2"/>
              </a:solidFill>
            </a:endParaRPr>
          </a:p>
          <a:p>
            <a:endParaRPr lang="en-US" altLang="en-US" b="0" dirty="0">
              <a:solidFill>
                <a:schemeClr val="tx1"/>
              </a:solidFill>
            </a:endParaRPr>
          </a:p>
          <a:p>
            <a:endParaRPr lang="en-US" altLang="en-US" b="0" dirty="0">
              <a:solidFill>
                <a:schemeClr val="tx1"/>
              </a:solidFill>
            </a:endParaRPr>
          </a:p>
          <a:p>
            <a:endParaRPr lang="en-US" altLang="en-US" b="0" dirty="0">
              <a:solidFill>
                <a:schemeClr val="tx1"/>
              </a:solidFill>
            </a:endParaRPr>
          </a:p>
          <a:p>
            <a:endParaRPr lang="en-US" altLang="en-US" b="0" dirty="0">
              <a:solidFill>
                <a:schemeClr val="tx1"/>
              </a:solidFill>
            </a:endParaRPr>
          </a:p>
          <a:p>
            <a:endParaRPr lang="en-US" altLang="en-US" dirty="0"/>
          </a:p>
        </p:txBody>
      </p:sp>
      <p:sp>
        <p:nvSpPr>
          <p:cNvPr id="8" name="TextBox 7">
            <a:extLst>
              <a:ext uri="{FF2B5EF4-FFF2-40B4-BE49-F238E27FC236}">
                <a16:creationId xmlns:a16="http://schemas.microsoft.com/office/drawing/2014/main" id="{8F916B8B-0D4D-30ED-CF5B-2978E73E4893}"/>
              </a:ext>
            </a:extLst>
          </p:cNvPr>
          <p:cNvSpPr txBox="1"/>
          <p:nvPr/>
        </p:nvSpPr>
        <p:spPr>
          <a:xfrm>
            <a:off x="3604444" y="1116544"/>
            <a:ext cx="3303252" cy="4801314"/>
          </a:xfrm>
          <a:prstGeom prst="rect">
            <a:avLst/>
          </a:prstGeom>
          <a:noFill/>
        </p:spPr>
        <p:txBody>
          <a:bodyPr wrap="square">
            <a:spAutoFit/>
          </a:bodyPr>
          <a:lstStyle>
            <a:defPPr>
              <a:defRPr lang="en-US"/>
            </a:defPPr>
            <a:lvl1pPr>
              <a:defRPr>
                <a:solidFill>
                  <a:schemeClr val="accent1"/>
                </a:solidFill>
              </a:defRPr>
            </a:lvl1pPr>
          </a:lstStyle>
          <a:p>
            <a:r>
              <a:rPr lang="en-US" altLang="en-US" b="1" dirty="0">
                <a:solidFill>
                  <a:schemeClr val="tx2"/>
                </a:solidFill>
              </a:rPr>
              <a:t>AstraZeneca-Discovery Sciences </a:t>
            </a:r>
          </a:p>
          <a:p>
            <a:r>
              <a:rPr lang="en-GB" dirty="0">
                <a:solidFill>
                  <a:schemeClr val="tx2"/>
                </a:solidFill>
              </a:rPr>
              <a:t>Shalini Andersson </a:t>
            </a:r>
          </a:p>
          <a:p>
            <a:r>
              <a:rPr lang="en-GB" dirty="0">
                <a:solidFill>
                  <a:schemeClr val="tx2"/>
                </a:solidFill>
              </a:rPr>
              <a:t>Anders Dahlen</a:t>
            </a:r>
          </a:p>
          <a:p>
            <a:r>
              <a:rPr lang="en-GB" dirty="0">
                <a:solidFill>
                  <a:schemeClr val="tx2"/>
                </a:solidFill>
              </a:rPr>
              <a:t>Mattias Bood</a:t>
            </a:r>
          </a:p>
          <a:p>
            <a:r>
              <a:rPr lang="sv-SE" dirty="0">
                <a:solidFill>
                  <a:schemeClr val="tx2"/>
                </a:solidFill>
              </a:rPr>
              <a:t>Anders Gunnarsson</a:t>
            </a:r>
          </a:p>
          <a:p>
            <a:r>
              <a:rPr lang="sv-SE" dirty="0">
                <a:solidFill>
                  <a:schemeClr val="tx2"/>
                </a:solidFill>
              </a:rPr>
              <a:t>Tom Baladi</a:t>
            </a:r>
          </a:p>
          <a:p>
            <a:r>
              <a:rPr lang="sv-SE" dirty="0">
                <a:solidFill>
                  <a:schemeClr val="tx2"/>
                </a:solidFill>
              </a:rPr>
              <a:t>Siavash Kijani </a:t>
            </a:r>
          </a:p>
          <a:p>
            <a:r>
              <a:rPr lang="en-GB" dirty="0">
                <a:solidFill>
                  <a:schemeClr val="tx2"/>
                </a:solidFill>
              </a:rPr>
              <a:t>Annabelle </a:t>
            </a:r>
            <a:r>
              <a:rPr lang="en-GB" dirty="0" err="1">
                <a:solidFill>
                  <a:schemeClr val="tx2"/>
                </a:solidFill>
              </a:rPr>
              <a:t>Biscan</a:t>
            </a:r>
            <a:endParaRPr lang="sv-SE" dirty="0">
              <a:solidFill>
                <a:schemeClr val="tx2"/>
              </a:solidFill>
            </a:endParaRPr>
          </a:p>
          <a:p>
            <a:r>
              <a:rPr lang="sv-SE" dirty="0">
                <a:solidFill>
                  <a:schemeClr val="tx2"/>
                </a:solidFill>
              </a:rPr>
              <a:t>David Gilot</a:t>
            </a:r>
          </a:p>
          <a:p>
            <a:r>
              <a:rPr lang="sv-SE" dirty="0">
                <a:solidFill>
                  <a:schemeClr val="tx2"/>
                </a:solidFill>
              </a:rPr>
              <a:t>Krishna Sreenivasan</a:t>
            </a:r>
          </a:p>
          <a:p>
            <a:r>
              <a:rPr lang="sv-SE" dirty="0">
                <a:solidFill>
                  <a:schemeClr val="tx2"/>
                </a:solidFill>
              </a:rPr>
              <a:t>Laura Stanicek</a:t>
            </a:r>
          </a:p>
          <a:p>
            <a:r>
              <a:rPr lang="sv-SE" dirty="0">
                <a:solidFill>
                  <a:schemeClr val="tx2"/>
                </a:solidFill>
              </a:rPr>
              <a:t>Erica Backstrom</a:t>
            </a:r>
          </a:p>
          <a:p>
            <a:r>
              <a:rPr lang="sv-SE" dirty="0">
                <a:solidFill>
                  <a:schemeClr val="tx2"/>
                </a:solidFill>
              </a:rPr>
              <a:t>Mattias Bood</a:t>
            </a:r>
          </a:p>
          <a:p>
            <a:r>
              <a:rPr lang="sv-SE" dirty="0">
                <a:solidFill>
                  <a:schemeClr val="tx2"/>
                </a:solidFill>
              </a:rPr>
              <a:t>Juhi Sardana</a:t>
            </a:r>
          </a:p>
          <a:p>
            <a:endParaRPr lang="en-GB" dirty="0">
              <a:solidFill>
                <a:schemeClr val="tx2"/>
              </a:solidFill>
            </a:endParaRPr>
          </a:p>
          <a:p>
            <a:r>
              <a:rPr lang="en-GB" dirty="0">
                <a:solidFill>
                  <a:schemeClr val="tx1"/>
                </a:solidFill>
              </a:rPr>
              <a:t> </a:t>
            </a:r>
          </a:p>
          <a:p>
            <a:endParaRPr lang="en-GB" altLang="en-US" dirty="0"/>
          </a:p>
        </p:txBody>
      </p:sp>
    </p:spTree>
    <p:extLst>
      <p:ext uri="{BB962C8B-B14F-4D97-AF65-F5344CB8AC3E}">
        <p14:creationId xmlns:p14="http://schemas.microsoft.com/office/powerpoint/2010/main" val="1902568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F83202-94D2-44B2-F625-7242E45A3609}"/>
              </a:ext>
            </a:extLst>
          </p:cNvPr>
          <p:cNvSpPr/>
          <p:nvPr/>
        </p:nvSpPr>
        <p:spPr>
          <a:xfrm>
            <a:off x="-3216" y="1053599"/>
            <a:ext cx="12195216" cy="5186563"/>
          </a:xfrm>
          <a:prstGeom prst="rect">
            <a:avLst/>
          </a:prstGeom>
          <a:gradFill>
            <a:gsLst>
              <a:gs pos="0">
                <a:schemeClr val="bg1"/>
              </a:gs>
              <a:gs pos="73000">
                <a:schemeClr val="bg1"/>
              </a:gs>
              <a:gs pos="100000">
                <a:srgbClr val="DFE8EF"/>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dirty="0">
                <a:latin typeface="Avenir Book" panose="02000503020000020003" pitchFamily="2" charset="0"/>
                <a:cs typeface="Arial Narrow" panose="020B0604020202020204" pitchFamily="34" charset="0"/>
              </a:rPr>
              <a:t>So Why Do Conventional Drug Modalities Only Target Protein?</a:t>
            </a:r>
          </a:p>
        </p:txBody>
      </p:sp>
      <p:sp>
        <p:nvSpPr>
          <p:cNvPr id="5" name="Oval 4">
            <a:extLst>
              <a:ext uri="{FF2B5EF4-FFF2-40B4-BE49-F238E27FC236}">
                <a16:creationId xmlns:a16="http://schemas.microsoft.com/office/drawing/2014/main" id="{0B6B64DE-17BE-D714-6C43-8DA029241837}"/>
              </a:ext>
            </a:extLst>
          </p:cNvPr>
          <p:cNvSpPr/>
          <p:nvPr/>
        </p:nvSpPr>
        <p:spPr>
          <a:xfrm>
            <a:off x="-1342063" y="2556388"/>
            <a:ext cx="4831516" cy="3248013"/>
          </a:xfrm>
          <a:custGeom>
            <a:avLst/>
            <a:gdLst>
              <a:gd name="connsiteX0" fmla="*/ 0 w 4831516"/>
              <a:gd name="connsiteY0" fmla="*/ 1624007 h 3248013"/>
              <a:gd name="connsiteX1" fmla="*/ 2415758 w 4831516"/>
              <a:gd name="connsiteY1" fmla="*/ 0 h 3248013"/>
              <a:gd name="connsiteX2" fmla="*/ 4831516 w 4831516"/>
              <a:gd name="connsiteY2" fmla="*/ 1624007 h 3248013"/>
              <a:gd name="connsiteX3" fmla="*/ 2415758 w 4831516"/>
              <a:gd name="connsiteY3" fmla="*/ 3248014 h 3248013"/>
              <a:gd name="connsiteX4" fmla="*/ 0 w 4831516"/>
              <a:gd name="connsiteY4" fmla="*/ 1624007 h 324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516" h="3248013" fill="none" extrusionOk="0">
                <a:moveTo>
                  <a:pt x="0" y="1624007"/>
                </a:moveTo>
                <a:cubicBezTo>
                  <a:pt x="180926" y="748556"/>
                  <a:pt x="1192047" y="-227357"/>
                  <a:pt x="2415758" y="0"/>
                </a:cubicBezTo>
                <a:cubicBezTo>
                  <a:pt x="3644662" y="-16122"/>
                  <a:pt x="4771329" y="783758"/>
                  <a:pt x="4831516" y="1624007"/>
                </a:cubicBezTo>
                <a:cubicBezTo>
                  <a:pt x="4821952" y="2429719"/>
                  <a:pt x="3728128" y="3278332"/>
                  <a:pt x="2415758" y="3248014"/>
                </a:cubicBezTo>
                <a:cubicBezTo>
                  <a:pt x="1188345" y="3307790"/>
                  <a:pt x="127649" y="2551613"/>
                  <a:pt x="0" y="1624007"/>
                </a:cubicBezTo>
                <a:close/>
              </a:path>
              <a:path w="4831516" h="3248013" stroke="0" extrusionOk="0">
                <a:moveTo>
                  <a:pt x="0" y="1624007"/>
                </a:moveTo>
                <a:cubicBezTo>
                  <a:pt x="-125084" y="649938"/>
                  <a:pt x="859642" y="83294"/>
                  <a:pt x="2415758" y="0"/>
                </a:cubicBezTo>
                <a:cubicBezTo>
                  <a:pt x="3893557" y="30234"/>
                  <a:pt x="4716762" y="730742"/>
                  <a:pt x="4831516" y="1624007"/>
                </a:cubicBezTo>
                <a:cubicBezTo>
                  <a:pt x="4663947" y="2684561"/>
                  <a:pt x="3734106" y="3335554"/>
                  <a:pt x="2415758" y="3248014"/>
                </a:cubicBezTo>
                <a:cubicBezTo>
                  <a:pt x="1031996" y="3220890"/>
                  <a:pt x="116426" y="2576550"/>
                  <a:pt x="0" y="1624007"/>
                </a:cubicBezTo>
                <a:close/>
              </a:path>
            </a:pathLst>
          </a:custGeom>
          <a:gradFill flip="none" rotWithShape="1">
            <a:gsLst>
              <a:gs pos="0">
                <a:schemeClr val="bg1"/>
              </a:gs>
              <a:gs pos="64000">
                <a:schemeClr val="bg1"/>
              </a:gs>
              <a:gs pos="100000">
                <a:srgbClr val="DFE8EF"/>
              </a:gs>
            </a:gsLst>
            <a:path path="circle">
              <a:fillToRect l="50000" t="50000" r="50000" b="50000"/>
            </a:path>
            <a:tileRect/>
          </a:gradFill>
          <a:ln w="53975" cap="rnd">
            <a:solidFill>
              <a:srgbClr val="DFE8EF"/>
            </a:solidFill>
            <a:prstDash val="lgDash"/>
            <a:roun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0BBFF602-0622-58F6-1F1F-7962C41A56C6}"/>
              </a:ext>
            </a:extLst>
          </p:cNvPr>
          <p:cNvPicPr>
            <a:picLocks noChangeAspect="1"/>
          </p:cNvPicPr>
          <p:nvPr/>
        </p:nvPicPr>
        <p:blipFill rotWithShape="1">
          <a:blip r:embed="rId3"/>
          <a:srcRect r="5235" b="3325"/>
          <a:stretch/>
        </p:blipFill>
        <p:spPr>
          <a:xfrm>
            <a:off x="691152" y="2822690"/>
            <a:ext cx="392493" cy="1271647"/>
          </a:xfrm>
          <a:prstGeom prst="rect">
            <a:avLst/>
          </a:prstGeom>
        </p:spPr>
      </p:pic>
      <p:sp>
        <p:nvSpPr>
          <p:cNvPr id="16" name="Rectangle 15">
            <a:extLst>
              <a:ext uri="{FF2B5EF4-FFF2-40B4-BE49-F238E27FC236}">
                <a16:creationId xmlns:a16="http://schemas.microsoft.com/office/drawing/2014/main" id="{DAFD0210-4308-9B86-EEBE-59451ADA4CCB}"/>
              </a:ext>
            </a:extLst>
          </p:cNvPr>
          <p:cNvSpPr/>
          <p:nvPr/>
        </p:nvSpPr>
        <p:spPr>
          <a:xfrm rot="10800000">
            <a:off x="447733" y="2750671"/>
            <a:ext cx="914400" cy="735550"/>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8F518A3-3AEE-8961-093F-5B72DEB5C06F}"/>
              </a:ext>
            </a:extLst>
          </p:cNvPr>
          <p:cNvPicPr>
            <a:picLocks noChangeAspect="1"/>
          </p:cNvPicPr>
          <p:nvPr/>
        </p:nvPicPr>
        <p:blipFill rotWithShape="1">
          <a:blip r:embed="rId3"/>
          <a:srcRect t="3834" r="6239" b="3326"/>
          <a:stretch/>
        </p:blipFill>
        <p:spPr>
          <a:xfrm>
            <a:off x="695311" y="4094337"/>
            <a:ext cx="388334" cy="1221201"/>
          </a:xfrm>
          <a:prstGeom prst="rect">
            <a:avLst/>
          </a:prstGeom>
        </p:spPr>
      </p:pic>
      <p:sp>
        <p:nvSpPr>
          <p:cNvPr id="13" name="Rectangle 12">
            <a:extLst>
              <a:ext uri="{FF2B5EF4-FFF2-40B4-BE49-F238E27FC236}">
                <a16:creationId xmlns:a16="http://schemas.microsoft.com/office/drawing/2014/main" id="{D749860F-2D5B-D33A-72C9-55283DAF762C}"/>
              </a:ext>
            </a:extLst>
          </p:cNvPr>
          <p:cNvSpPr/>
          <p:nvPr/>
        </p:nvSpPr>
        <p:spPr>
          <a:xfrm>
            <a:off x="414058" y="4851902"/>
            <a:ext cx="914400" cy="651749"/>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BBBEBCB-A532-0E64-D67D-EE38869C8333}"/>
              </a:ext>
            </a:extLst>
          </p:cNvPr>
          <p:cNvPicPr>
            <a:picLocks noChangeAspect="1"/>
          </p:cNvPicPr>
          <p:nvPr/>
        </p:nvPicPr>
        <p:blipFill>
          <a:blip r:embed="rId4"/>
          <a:stretch>
            <a:fillRect/>
          </a:stretch>
        </p:blipFill>
        <p:spPr>
          <a:xfrm flipH="1">
            <a:off x="2084687" y="3476905"/>
            <a:ext cx="389524" cy="1697925"/>
          </a:xfrm>
          <a:prstGeom prst="rect">
            <a:avLst/>
          </a:prstGeom>
        </p:spPr>
      </p:pic>
      <p:pic>
        <p:nvPicPr>
          <p:cNvPr id="25" name="Picture 24">
            <a:extLst>
              <a:ext uri="{FF2B5EF4-FFF2-40B4-BE49-F238E27FC236}">
                <a16:creationId xmlns:a16="http://schemas.microsoft.com/office/drawing/2014/main" id="{1DFCC64A-8B80-6CF7-45D8-0DD2005E9179}"/>
              </a:ext>
            </a:extLst>
          </p:cNvPr>
          <p:cNvPicPr>
            <a:picLocks noChangeAspect="1"/>
          </p:cNvPicPr>
          <p:nvPr/>
        </p:nvPicPr>
        <p:blipFill>
          <a:blip r:embed="rId4"/>
          <a:stretch>
            <a:fillRect/>
          </a:stretch>
        </p:blipFill>
        <p:spPr>
          <a:xfrm flipH="1">
            <a:off x="4180834" y="3476905"/>
            <a:ext cx="389524" cy="1697925"/>
          </a:xfrm>
          <a:prstGeom prst="rect">
            <a:avLst/>
          </a:prstGeom>
        </p:spPr>
      </p:pic>
      <p:pic>
        <p:nvPicPr>
          <p:cNvPr id="26" name="Picture 25">
            <a:extLst>
              <a:ext uri="{FF2B5EF4-FFF2-40B4-BE49-F238E27FC236}">
                <a16:creationId xmlns:a16="http://schemas.microsoft.com/office/drawing/2014/main" id="{587A411C-C1F6-106E-2E4B-463F876947D6}"/>
              </a:ext>
            </a:extLst>
          </p:cNvPr>
          <p:cNvPicPr>
            <a:picLocks noChangeAspect="1"/>
          </p:cNvPicPr>
          <p:nvPr/>
        </p:nvPicPr>
        <p:blipFill>
          <a:blip r:embed="rId5"/>
          <a:stretch>
            <a:fillRect/>
          </a:stretch>
        </p:blipFill>
        <p:spPr>
          <a:xfrm>
            <a:off x="6495627" y="3537427"/>
            <a:ext cx="782243" cy="1285931"/>
          </a:xfrm>
          <a:prstGeom prst="rect">
            <a:avLst/>
          </a:prstGeom>
        </p:spPr>
      </p:pic>
      <p:pic>
        <p:nvPicPr>
          <p:cNvPr id="27" name="Picture 26">
            <a:extLst>
              <a:ext uri="{FF2B5EF4-FFF2-40B4-BE49-F238E27FC236}">
                <a16:creationId xmlns:a16="http://schemas.microsoft.com/office/drawing/2014/main" id="{03A013B0-C8D6-4B42-91FA-EFBB75CD4418}"/>
              </a:ext>
            </a:extLst>
          </p:cNvPr>
          <p:cNvPicPr>
            <a:picLocks noChangeAspect="1"/>
          </p:cNvPicPr>
          <p:nvPr/>
        </p:nvPicPr>
        <p:blipFill>
          <a:blip r:embed="rId6"/>
          <a:stretch>
            <a:fillRect/>
          </a:stretch>
        </p:blipFill>
        <p:spPr>
          <a:xfrm>
            <a:off x="8354292" y="3066596"/>
            <a:ext cx="782243" cy="822280"/>
          </a:xfrm>
          <a:prstGeom prst="rect">
            <a:avLst/>
          </a:prstGeom>
        </p:spPr>
      </p:pic>
      <p:pic>
        <p:nvPicPr>
          <p:cNvPr id="29" name="Picture 28">
            <a:extLst>
              <a:ext uri="{FF2B5EF4-FFF2-40B4-BE49-F238E27FC236}">
                <a16:creationId xmlns:a16="http://schemas.microsoft.com/office/drawing/2014/main" id="{06920CF0-C8F9-20DC-ECB7-78DD5F4B0D3F}"/>
              </a:ext>
            </a:extLst>
          </p:cNvPr>
          <p:cNvPicPr>
            <a:picLocks noChangeAspect="1"/>
          </p:cNvPicPr>
          <p:nvPr/>
        </p:nvPicPr>
        <p:blipFill>
          <a:blip r:embed="rId7"/>
          <a:stretch>
            <a:fillRect/>
          </a:stretch>
        </p:blipFill>
        <p:spPr>
          <a:xfrm>
            <a:off x="5006539" y="3007613"/>
            <a:ext cx="1059955" cy="912436"/>
          </a:xfrm>
          <a:prstGeom prst="rect">
            <a:avLst/>
          </a:prstGeom>
        </p:spPr>
      </p:pic>
      <p:cxnSp>
        <p:nvCxnSpPr>
          <p:cNvPr id="32" name="Straight Arrow Connector 31">
            <a:extLst>
              <a:ext uri="{FF2B5EF4-FFF2-40B4-BE49-F238E27FC236}">
                <a16:creationId xmlns:a16="http://schemas.microsoft.com/office/drawing/2014/main" id="{2381B14F-4D0C-3F9C-6022-FDDA3B55E706}"/>
              </a:ext>
            </a:extLst>
          </p:cNvPr>
          <p:cNvCxnSpPr>
            <a:cxnSpLocks/>
          </p:cNvCxnSpPr>
          <p:nvPr/>
        </p:nvCxnSpPr>
        <p:spPr>
          <a:xfrm>
            <a:off x="1151518" y="4247043"/>
            <a:ext cx="8815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ED3C7B-0426-EED5-C454-DFFA122F442D}"/>
              </a:ext>
            </a:extLst>
          </p:cNvPr>
          <p:cNvCxnSpPr>
            <a:cxnSpLocks/>
          </p:cNvCxnSpPr>
          <p:nvPr/>
        </p:nvCxnSpPr>
        <p:spPr>
          <a:xfrm>
            <a:off x="2474211" y="4247043"/>
            <a:ext cx="1706623"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E557CA-DEC8-E1B1-33C7-F72E64C90CF3}"/>
              </a:ext>
            </a:extLst>
          </p:cNvPr>
          <p:cNvCxnSpPr>
            <a:cxnSpLocks/>
          </p:cNvCxnSpPr>
          <p:nvPr/>
        </p:nvCxnSpPr>
        <p:spPr>
          <a:xfrm>
            <a:off x="4632704" y="4247043"/>
            <a:ext cx="1818018"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E72AEE-F6AF-651F-2B31-26AD0CA6672F}"/>
              </a:ext>
            </a:extLst>
          </p:cNvPr>
          <p:cNvCxnSpPr>
            <a:cxnSpLocks/>
          </p:cNvCxnSpPr>
          <p:nvPr/>
        </p:nvCxnSpPr>
        <p:spPr>
          <a:xfrm>
            <a:off x="7277870" y="4247043"/>
            <a:ext cx="10764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4CDE56B-36FD-3564-3FCD-00633D5326BE}"/>
              </a:ext>
            </a:extLst>
          </p:cNvPr>
          <p:cNvPicPr>
            <a:picLocks noChangeAspect="1"/>
          </p:cNvPicPr>
          <p:nvPr/>
        </p:nvPicPr>
        <p:blipFill>
          <a:blip r:embed="rId6"/>
          <a:stretch>
            <a:fillRect/>
          </a:stretch>
        </p:blipFill>
        <p:spPr>
          <a:xfrm>
            <a:off x="8631383" y="4448168"/>
            <a:ext cx="782243" cy="822280"/>
          </a:xfrm>
          <a:prstGeom prst="rect">
            <a:avLst/>
          </a:prstGeom>
        </p:spPr>
      </p:pic>
      <p:pic>
        <p:nvPicPr>
          <p:cNvPr id="53" name="Picture 52">
            <a:extLst>
              <a:ext uri="{FF2B5EF4-FFF2-40B4-BE49-F238E27FC236}">
                <a16:creationId xmlns:a16="http://schemas.microsoft.com/office/drawing/2014/main" id="{F33BF77F-31E0-B64A-E244-AFDB014E680C}"/>
              </a:ext>
            </a:extLst>
          </p:cNvPr>
          <p:cNvPicPr>
            <a:picLocks noChangeAspect="1"/>
          </p:cNvPicPr>
          <p:nvPr/>
        </p:nvPicPr>
        <p:blipFill>
          <a:blip r:embed="rId6"/>
          <a:stretch>
            <a:fillRect/>
          </a:stretch>
        </p:blipFill>
        <p:spPr>
          <a:xfrm>
            <a:off x="9528195" y="2111998"/>
            <a:ext cx="782243" cy="822280"/>
          </a:xfrm>
          <a:prstGeom prst="rect">
            <a:avLst/>
          </a:prstGeom>
        </p:spPr>
      </p:pic>
      <p:pic>
        <p:nvPicPr>
          <p:cNvPr id="54" name="Picture 53">
            <a:extLst>
              <a:ext uri="{FF2B5EF4-FFF2-40B4-BE49-F238E27FC236}">
                <a16:creationId xmlns:a16="http://schemas.microsoft.com/office/drawing/2014/main" id="{AC576529-F5DE-87C1-2B6B-A9DCC10D9E50}"/>
              </a:ext>
            </a:extLst>
          </p:cNvPr>
          <p:cNvPicPr>
            <a:picLocks noChangeAspect="1"/>
          </p:cNvPicPr>
          <p:nvPr/>
        </p:nvPicPr>
        <p:blipFill>
          <a:blip r:embed="rId6"/>
          <a:stretch>
            <a:fillRect/>
          </a:stretch>
        </p:blipFill>
        <p:spPr>
          <a:xfrm>
            <a:off x="9802476" y="3582745"/>
            <a:ext cx="782243" cy="822280"/>
          </a:xfrm>
          <a:prstGeom prst="rect">
            <a:avLst/>
          </a:prstGeom>
        </p:spPr>
      </p:pic>
      <p:sp>
        <p:nvSpPr>
          <p:cNvPr id="55" name="Rectangle 54">
            <a:extLst>
              <a:ext uri="{FF2B5EF4-FFF2-40B4-BE49-F238E27FC236}">
                <a16:creationId xmlns:a16="http://schemas.microsoft.com/office/drawing/2014/main" id="{44AD1795-D4AA-6AC0-3224-1DCAE7644C87}"/>
              </a:ext>
            </a:extLst>
          </p:cNvPr>
          <p:cNvSpPr/>
          <p:nvPr/>
        </p:nvSpPr>
        <p:spPr>
          <a:xfrm>
            <a:off x="9670319" y="3423176"/>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61C5C5C-0047-1B4F-36F8-BD8FD6DA096A}"/>
              </a:ext>
            </a:extLst>
          </p:cNvPr>
          <p:cNvSpPr/>
          <p:nvPr/>
        </p:nvSpPr>
        <p:spPr>
          <a:xfrm rot="10800000">
            <a:off x="9413626" y="1930689"/>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08B65AD3-50B8-9B4B-452D-5F9BD3F4EA8F}"/>
              </a:ext>
            </a:extLst>
          </p:cNvPr>
          <p:cNvSpPr txBox="1"/>
          <p:nvPr/>
        </p:nvSpPr>
        <p:spPr>
          <a:xfrm>
            <a:off x="1124168" y="3960679"/>
            <a:ext cx="96051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Transcription</a:t>
            </a:r>
          </a:p>
        </p:txBody>
      </p:sp>
      <p:sp>
        <p:nvSpPr>
          <p:cNvPr id="58" name="TextBox 57">
            <a:extLst>
              <a:ext uri="{FF2B5EF4-FFF2-40B4-BE49-F238E27FC236}">
                <a16:creationId xmlns:a16="http://schemas.microsoft.com/office/drawing/2014/main" id="{062C993E-E406-0D37-F56B-C61A6F681B1F}"/>
              </a:ext>
            </a:extLst>
          </p:cNvPr>
          <p:cNvSpPr txBox="1"/>
          <p:nvPr/>
        </p:nvSpPr>
        <p:spPr>
          <a:xfrm>
            <a:off x="667528" y="5330358"/>
            <a:ext cx="474810" cy="246221"/>
          </a:xfrm>
          <a:prstGeom prst="rect">
            <a:avLst/>
          </a:prstGeom>
          <a:solidFill>
            <a:srgbClr val="FFFFFF">
              <a:alpha val="50196"/>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59" name="TextBox 58">
            <a:extLst>
              <a:ext uri="{FF2B5EF4-FFF2-40B4-BE49-F238E27FC236}">
                <a16:creationId xmlns:a16="http://schemas.microsoft.com/office/drawing/2014/main" id="{1974CCCC-7509-8518-80C6-290F64C65787}"/>
              </a:ext>
            </a:extLst>
          </p:cNvPr>
          <p:cNvSpPr txBox="1"/>
          <p:nvPr/>
        </p:nvSpPr>
        <p:spPr>
          <a:xfrm>
            <a:off x="1762874" y="5148314"/>
            <a:ext cx="80823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Pre-mRNA</a:t>
            </a:r>
          </a:p>
        </p:txBody>
      </p:sp>
      <p:sp>
        <p:nvSpPr>
          <p:cNvPr id="61" name="TextBox 60">
            <a:extLst>
              <a:ext uri="{FF2B5EF4-FFF2-40B4-BE49-F238E27FC236}">
                <a16:creationId xmlns:a16="http://schemas.microsoft.com/office/drawing/2014/main" id="{73214275-CB84-1B27-21E3-6D41318D3B25}"/>
              </a:ext>
            </a:extLst>
          </p:cNvPr>
          <p:cNvSpPr txBox="1"/>
          <p:nvPr/>
        </p:nvSpPr>
        <p:spPr>
          <a:xfrm>
            <a:off x="4091704" y="5148314"/>
            <a:ext cx="567784"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mRNA</a:t>
            </a:r>
          </a:p>
        </p:txBody>
      </p:sp>
      <p:sp>
        <p:nvSpPr>
          <p:cNvPr id="62" name="TextBox 61">
            <a:extLst>
              <a:ext uri="{FF2B5EF4-FFF2-40B4-BE49-F238E27FC236}">
                <a16:creationId xmlns:a16="http://schemas.microsoft.com/office/drawing/2014/main" id="{D5ADB006-C562-B494-8BF5-4938C874C7B0}"/>
              </a:ext>
            </a:extLst>
          </p:cNvPr>
          <p:cNvSpPr txBox="1"/>
          <p:nvPr/>
        </p:nvSpPr>
        <p:spPr>
          <a:xfrm>
            <a:off x="6388376" y="4823358"/>
            <a:ext cx="90441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Polypeptide</a:t>
            </a:r>
          </a:p>
        </p:txBody>
      </p:sp>
      <p:sp>
        <p:nvSpPr>
          <p:cNvPr id="63" name="TextBox 62">
            <a:extLst>
              <a:ext uri="{FF2B5EF4-FFF2-40B4-BE49-F238E27FC236}">
                <a16:creationId xmlns:a16="http://schemas.microsoft.com/office/drawing/2014/main" id="{B63977CE-5691-C9C4-35E2-48814002D197}"/>
              </a:ext>
            </a:extLst>
          </p:cNvPr>
          <p:cNvSpPr txBox="1"/>
          <p:nvPr/>
        </p:nvSpPr>
        <p:spPr>
          <a:xfrm>
            <a:off x="8745413" y="5249061"/>
            <a:ext cx="61106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a:t>
            </a:r>
          </a:p>
        </p:txBody>
      </p:sp>
      <p:sp>
        <p:nvSpPr>
          <p:cNvPr id="19461" name="TextBox 19460">
            <a:extLst>
              <a:ext uri="{FF2B5EF4-FFF2-40B4-BE49-F238E27FC236}">
                <a16:creationId xmlns:a16="http://schemas.microsoft.com/office/drawing/2014/main" id="{2A7B806D-EAB4-87E8-4623-DADB9C28BF13}"/>
              </a:ext>
            </a:extLst>
          </p:cNvPr>
          <p:cNvSpPr txBox="1"/>
          <p:nvPr/>
        </p:nvSpPr>
        <p:spPr>
          <a:xfrm>
            <a:off x="2641219" y="3960679"/>
            <a:ext cx="65755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Splicing</a:t>
            </a:r>
          </a:p>
        </p:txBody>
      </p:sp>
      <p:sp>
        <p:nvSpPr>
          <p:cNvPr id="19463" name="TextBox 19462">
            <a:extLst>
              <a:ext uri="{FF2B5EF4-FFF2-40B4-BE49-F238E27FC236}">
                <a16:creationId xmlns:a16="http://schemas.microsoft.com/office/drawing/2014/main" id="{1DE5EE84-F3F8-8669-B41C-C7A7273261A0}"/>
              </a:ext>
            </a:extLst>
          </p:cNvPr>
          <p:cNvSpPr txBox="1"/>
          <p:nvPr/>
        </p:nvSpPr>
        <p:spPr>
          <a:xfrm>
            <a:off x="5162164" y="3960679"/>
            <a:ext cx="84029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a:t>
            </a:r>
          </a:p>
        </p:txBody>
      </p:sp>
      <p:sp>
        <p:nvSpPr>
          <p:cNvPr id="19464" name="TextBox 19463">
            <a:extLst>
              <a:ext uri="{FF2B5EF4-FFF2-40B4-BE49-F238E27FC236}">
                <a16:creationId xmlns:a16="http://schemas.microsoft.com/office/drawing/2014/main" id="{D3B108A0-351A-D693-E5E8-425A5FCD8D4A}"/>
              </a:ext>
            </a:extLst>
          </p:cNvPr>
          <p:cNvSpPr txBox="1"/>
          <p:nvPr/>
        </p:nvSpPr>
        <p:spPr>
          <a:xfrm>
            <a:off x="7449192" y="3960679"/>
            <a:ext cx="63831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Folding</a:t>
            </a:r>
          </a:p>
        </p:txBody>
      </p:sp>
      <p:cxnSp>
        <p:nvCxnSpPr>
          <p:cNvPr id="3" name="Straight Connector 2">
            <a:extLst>
              <a:ext uri="{FF2B5EF4-FFF2-40B4-BE49-F238E27FC236}">
                <a16:creationId xmlns:a16="http://schemas.microsoft.com/office/drawing/2014/main" id="{28E3AAF7-29FC-F20F-D422-BAA1E877ABCA}"/>
              </a:ext>
            </a:extLst>
          </p:cNvPr>
          <p:cNvCxnSpPr>
            <a:cxnSpLocks/>
          </p:cNvCxnSpPr>
          <p:nvPr/>
        </p:nvCxnSpPr>
        <p:spPr>
          <a:xfrm>
            <a:off x="10193597" y="1789896"/>
            <a:ext cx="0" cy="459901"/>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45ED90-B0E4-9569-5D14-F00392D4B9A5}"/>
              </a:ext>
            </a:extLst>
          </p:cNvPr>
          <p:cNvSpPr txBox="1"/>
          <p:nvPr/>
        </p:nvSpPr>
        <p:spPr>
          <a:xfrm>
            <a:off x="10001842" y="1254483"/>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Agonism &amp; Antagonism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Antibodies</a:t>
            </a:r>
          </a:p>
        </p:txBody>
      </p:sp>
      <p:sp>
        <p:nvSpPr>
          <p:cNvPr id="9" name="TextBox 8">
            <a:extLst>
              <a:ext uri="{FF2B5EF4-FFF2-40B4-BE49-F238E27FC236}">
                <a16:creationId xmlns:a16="http://schemas.microsoft.com/office/drawing/2014/main" id="{1721D57E-0CEA-2199-E166-B30641553364}"/>
              </a:ext>
            </a:extLst>
          </p:cNvPr>
          <p:cNvSpPr txBox="1"/>
          <p:nvPr/>
        </p:nvSpPr>
        <p:spPr>
          <a:xfrm>
            <a:off x="9870826" y="4795559"/>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Inhibition &amp;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Small Molecules</a:t>
            </a:r>
          </a:p>
        </p:txBody>
      </p:sp>
      <p:cxnSp>
        <p:nvCxnSpPr>
          <p:cNvPr id="11" name="Straight Connector 10">
            <a:extLst>
              <a:ext uri="{FF2B5EF4-FFF2-40B4-BE49-F238E27FC236}">
                <a16:creationId xmlns:a16="http://schemas.microsoft.com/office/drawing/2014/main" id="{B9C1F9E2-8239-5453-CDEF-D18F6640525E}"/>
              </a:ext>
            </a:extLst>
          </p:cNvPr>
          <p:cNvCxnSpPr>
            <a:cxnSpLocks/>
          </p:cNvCxnSpPr>
          <p:nvPr/>
        </p:nvCxnSpPr>
        <p:spPr>
          <a:xfrm flipV="1">
            <a:off x="10197415" y="441196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26513B-3541-D228-F910-8C18231F38B9}"/>
              </a:ext>
            </a:extLst>
          </p:cNvPr>
          <p:cNvSpPr txBox="1"/>
          <p:nvPr/>
        </p:nvSpPr>
        <p:spPr>
          <a:xfrm>
            <a:off x="8702549" y="5744480"/>
            <a:ext cx="355492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A93F5A"/>
                </a:solidFill>
                <a:effectLst/>
                <a:uLnTx/>
                <a:uFillTx/>
                <a:latin typeface="Avenir Next" panose="020B0503020202020204" pitchFamily="34" charset="0"/>
                <a:ea typeface="+mn-ea"/>
                <a:cs typeface="+mn-cs"/>
              </a:rPr>
              <a:t>Traditional Modalities: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A93F5A"/>
                </a:solidFill>
                <a:effectLst/>
                <a:uLnTx/>
                <a:uFillTx/>
                <a:latin typeface="Avenir Next" panose="020B0503020202020204" pitchFamily="34" charset="0"/>
                <a:ea typeface="+mn-ea"/>
                <a:cs typeface="+mn-cs"/>
              </a:rPr>
              <a:t>Make medicines from atoms and amino acids</a:t>
            </a:r>
          </a:p>
        </p:txBody>
      </p:sp>
    </p:spTree>
    <p:extLst>
      <p:ext uri="{BB962C8B-B14F-4D97-AF65-F5344CB8AC3E}">
        <p14:creationId xmlns:p14="http://schemas.microsoft.com/office/powerpoint/2010/main" val="2377596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7FD48E-9840-DD6E-6F51-C7EE8547A4AB}"/>
              </a:ext>
            </a:extLst>
          </p:cNvPr>
          <p:cNvSpPr>
            <a:spLocks noGrp="1"/>
          </p:cNvSpPr>
          <p:nvPr>
            <p:ph type="sldNum" sz="quarter" idx="12"/>
          </p:nvPr>
        </p:nvSpPr>
        <p:spPr/>
        <p:txBody>
          <a:bodyPr/>
          <a:lstStyle/>
          <a:p>
            <a:fld id="{F8E47D07-9D1E-4FE9-B31A-2F5863681021}" type="slidenum">
              <a:rPr lang="en-GB" smtClean="0"/>
              <a:pPr/>
              <a:t>40</a:t>
            </a:fld>
            <a:endParaRPr lang="en-GB"/>
          </a:p>
        </p:txBody>
      </p:sp>
      <p:sp>
        <p:nvSpPr>
          <p:cNvPr id="3" name="Date Placeholder 2">
            <a:extLst>
              <a:ext uri="{FF2B5EF4-FFF2-40B4-BE49-F238E27FC236}">
                <a16:creationId xmlns:a16="http://schemas.microsoft.com/office/drawing/2014/main" id="{5217D9B1-01D4-F67D-91CA-FD1BB7FA1520}"/>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1258514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76274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06710-9D01-67B5-F2BD-AF6117E51A90}"/>
              </a:ext>
            </a:extLst>
          </p:cNvPr>
          <p:cNvSpPr>
            <a:spLocks noGrp="1"/>
          </p:cNvSpPr>
          <p:nvPr>
            <p:ph type="sldNum" sz="quarter" idx="12"/>
          </p:nvPr>
        </p:nvSpPr>
        <p:spPr/>
        <p:txBody>
          <a:bodyPr/>
          <a:lstStyle/>
          <a:p>
            <a:fld id="{227D6147-8CA9-4AD8-AEEB-E653C18C822D}" type="slidenum">
              <a:rPr lang="en-GB" smtClean="0"/>
              <a:t>42</a:t>
            </a:fld>
            <a:endParaRPr lang="en-GB"/>
          </a:p>
        </p:txBody>
      </p:sp>
      <p:sp>
        <p:nvSpPr>
          <p:cNvPr id="2" name="TextBox 1">
            <a:extLst>
              <a:ext uri="{FF2B5EF4-FFF2-40B4-BE49-F238E27FC236}">
                <a16:creationId xmlns:a16="http://schemas.microsoft.com/office/drawing/2014/main" id="{9C0FABE2-91ED-5757-76B3-BE09CDE1F329}"/>
              </a:ext>
            </a:extLst>
          </p:cNvPr>
          <p:cNvSpPr txBox="1"/>
          <p:nvPr/>
        </p:nvSpPr>
        <p:spPr>
          <a:xfrm>
            <a:off x="849085" y="3944471"/>
            <a:ext cx="8687768" cy="1354217"/>
          </a:xfrm>
          <a:prstGeom prst="rect">
            <a:avLst/>
          </a:prstGeom>
          <a:noFill/>
        </p:spPr>
        <p:txBody>
          <a:bodyPr wrap="square" rtlCol="0">
            <a:spAutoFit/>
          </a:bodyPr>
          <a:lstStyle/>
          <a:p>
            <a:r>
              <a:rPr lang="en-US" sz="3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Increasing GLP-1 receptor agonists efficacy targeting miR-22, a new therapeutic approach in Obesity</a:t>
            </a:r>
            <a:br>
              <a:rPr lang="en-US" sz="32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br>
            <a:endParaRPr lang="en-US" dirty="0">
              <a:latin typeface="Barlow Semi Condensed" panose="00000506000000000000" pitchFamily="2" charset="0"/>
            </a:endParaRPr>
          </a:p>
        </p:txBody>
      </p:sp>
      <p:sp>
        <p:nvSpPr>
          <p:cNvPr id="5" name="Subtitle 2">
            <a:extLst>
              <a:ext uri="{FF2B5EF4-FFF2-40B4-BE49-F238E27FC236}">
                <a16:creationId xmlns:a16="http://schemas.microsoft.com/office/drawing/2014/main" id="{2C9FD3BB-050A-8098-B97D-E82603E5F65C}"/>
              </a:ext>
            </a:extLst>
          </p:cNvPr>
          <p:cNvSpPr>
            <a:spLocks noGrp="1"/>
          </p:cNvSpPr>
          <p:nvPr>
            <p:ph type="subTitle" idx="1"/>
          </p:nvPr>
        </p:nvSpPr>
        <p:spPr>
          <a:xfrm>
            <a:off x="945392" y="5444941"/>
            <a:ext cx="4303941" cy="911409"/>
          </a:xfrm>
        </p:spPr>
        <p:txBody>
          <a:bodyPr>
            <a:normAutofit fontScale="92500"/>
          </a:bodyPr>
          <a:lstStyle/>
          <a:p>
            <a:r>
              <a:rPr lang="en-US" sz="2000" dirty="0">
                <a:latin typeface="+mn-lt"/>
                <a:cs typeface="Helvetica" panose="020B0604020202020204" pitchFamily="34" charset="0"/>
              </a:rPr>
              <a:t>The Oligo Meeting 2024, Montreal, CA</a:t>
            </a:r>
            <a:endParaRPr lang="en-GB" sz="2000" dirty="0">
              <a:latin typeface="+mn-lt"/>
              <a:cs typeface="Helvetica" panose="020B0604020202020204" pitchFamily="34" charset="0"/>
            </a:endParaRPr>
          </a:p>
          <a:p>
            <a:r>
              <a:rPr lang="en-GB" sz="2000" dirty="0">
                <a:latin typeface="+mn-lt"/>
                <a:cs typeface="Helvetica" panose="020B0604020202020204" pitchFamily="34" charset="0"/>
              </a:rPr>
              <a:t>Riccardo Panella, PhD</a:t>
            </a:r>
          </a:p>
        </p:txBody>
      </p:sp>
      <p:pic>
        <p:nvPicPr>
          <p:cNvPr id="6" name="Picture 5">
            <a:extLst>
              <a:ext uri="{FF2B5EF4-FFF2-40B4-BE49-F238E27FC236}">
                <a16:creationId xmlns:a16="http://schemas.microsoft.com/office/drawing/2014/main" id="{493B915F-5F8B-B0D9-44C4-46B2903300CA}"/>
              </a:ext>
            </a:extLst>
          </p:cNvPr>
          <p:cNvPicPr>
            <a:picLocks noChangeAspect="1"/>
          </p:cNvPicPr>
          <p:nvPr/>
        </p:nvPicPr>
        <p:blipFill>
          <a:blip r:embed="rId2">
            <a:alphaModFix amt="71000"/>
          </a:blip>
          <a:stretch>
            <a:fillRect/>
          </a:stretch>
        </p:blipFill>
        <p:spPr>
          <a:xfrm>
            <a:off x="6509004" y="115124"/>
            <a:ext cx="5539040" cy="1146424"/>
          </a:xfrm>
          <a:prstGeom prst="rect">
            <a:avLst/>
          </a:prstGeom>
        </p:spPr>
      </p:pic>
    </p:spTree>
    <p:extLst>
      <p:ext uri="{BB962C8B-B14F-4D97-AF65-F5344CB8AC3E}">
        <p14:creationId xmlns:p14="http://schemas.microsoft.com/office/powerpoint/2010/main" val="3403023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06A0BD7-2E2A-D62A-897B-870CF092785D}"/>
              </a:ext>
            </a:extLst>
          </p:cNvPr>
          <p:cNvSpPr txBox="1">
            <a:spLocks/>
          </p:cNvSpPr>
          <p:nvPr/>
        </p:nvSpPr>
        <p:spPr>
          <a:xfrm>
            <a:off x="4993807" y="291224"/>
            <a:ext cx="2204385" cy="53269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glow>
                    <a:schemeClr val="accent5">
                      <a:satMod val="175000"/>
                      <a:alpha val="40000"/>
                    </a:schemeClr>
                  </a:glow>
                </a:effectLst>
                <a:latin typeface="+mn-lt"/>
              </a:rPr>
              <a:t>Disclosure </a:t>
            </a:r>
          </a:p>
        </p:txBody>
      </p:sp>
      <p:sp>
        <p:nvSpPr>
          <p:cNvPr id="18" name="TextBox 17">
            <a:extLst>
              <a:ext uri="{FF2B5EF4-FFF2-40B4-BE49-F238E27FC236}">
                <a16:creationId xmlns:a16="http://schemas.microsoft.com/office/drawing/2014/main" id="{CEAF99E1-0B37-051A-E8F0-A299DC48C902}"/>
              </a:ext>
            </a:extLst>
          </p:cNvPr>
          <p:cNvSpPr txBox="1"/>
          <p:nvPr/>
        </p:nvSpPr>
        <p:spPr>
          <a:xfrm>
            <a:off x="1060268" y="2153896"/>
            <a:ext cx="10171232" cy="2769989"/>
          </a:xfrm>
          <a:prstGeom prst="rect">
            <a:avLst/>
          </a:prstGeom>
          <a:noFill/>
          <a:effectLst/>
        </p:spPr>
        <p:txBody>
          <a:bodyPr wrap="square">
            <a:spAutoFit/>
          </a:bodyPr>
          <a:lstStyle/>
          <a:p>
            <a:pPr>
              <a:lnSpc>
                <a:spcPct val="200000"/>
              </a:lnSpc>
            </a:pPr>
            <a:r>
              <a:rPr lang="en-US" sz="1800" dirty="0">
                <a:effectLst/>
                <a:ea typeface="Calibri" panose="020F0502020204030204" pitchFamily="34" charset="0"/>
                <a:cs typeface="Arial" panose="020B0604020202020204" pitchFamily="34" charset="0"/>
              </a:rPr>
              <a:t>I am a founder, shareholder, member of the board of directors and CSO of Resalis Therapeutics </a:t>
            </a:r>
            <a:r>
              <a:rPr lang="en-US" sz="1800" dirty="0" err="1">
                <a:effectLst/>
                <a:ea typeface="Calibri" panose="020F0502020204030204" pitchFamily="34" charset="0"/>
                <a:cs typeface="Arial" panose="020B0604020202020204" pitchFamily="34" charset="0"/>
              </a:rPr>
              <a:t>srl</a:t>
            </a:r>
            <a:br>
              <a:rPr lang="en-US" dirty="0">
                <a:ea typeface="Calibri" panose="020F0502020204030204" pitchFamily="34" charset="0"/>
                <a:cs typeface="Arial" panose="020B0604020202020204" pitchFamily="34" charset="0"/>
              </a:rPr>
            </a:br>
            <a:br>
              <a:rPr lang="en-US" dirty="0">
                <a:ea typeface="Calibri" panose="020F0502020204030204" pitchFamily="34" charset="0"/>
                <a:cs typeface="Arial" panose="020B0604020202020204" pitchFamily="34" charset="0"/>
              </a:rPr>
            </a:br>
            <a:r>
              <a:rPr lang="en-US" sz="1800" dirty="0">
                <a:effectLst/>
                <a:ea typeface="Calibri" panose="020F0502020204030204" pitchFamily="34" charset="0"/>
                <a:cs typeface="Arial" panose="020B0604020202020204" pitchFamily="34" charset="0"/>
              </a:rPr>
              <a:t>I am an inventors of patents and patent applications related to miR-22 in cancer and metabolism, owned by Beth Israel Deaconess Medical Center-Harvard Medical School and Aalborg University and licensed to Resalis Therapeutics </a:t>
            </a:r>
            <a:r>
              <a:rPr lang="en-US" sz="1800" dirty="0" err="1">
                <a:effectLst/>
                <a:ea typeface="Calibri" panose="020F0502020204030204" pitchFamily="34" charset="0"/>
                <a:cs typeface="Arial" panose="020B0604020202020204" pitchFamily="34" charset="0"/>
              </a:rPr>
              <a:t>srl</a:t>
            </a:r>
            <a:r>
              <a:rPr lang="en-US" sz="1800" dirty="0">
                <a:effectLst/>
                <a:ea typeface="Calibri" panose="020F0502020204030204" pitchFamily="34" charset="0"/>
                <a:cs typeface="Arial" panose="020B0604020202020204" pitchFamily="34" charset="0"/>
              </a:rPr>
              <a:t>.</a:t>
            </a:r>
            <a:endParaRPr lang="en-US" sz="1800" dirty="0">
              <a:effectLs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27E1E08-B8F9-410E-A9B1-2695CCF6BE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0185904" y="73211"/>
            <a:ext cx="698843" cy="693052"/>
          </a:xfrm>
          <a:prstGeom prst="rect">
            <a:avLst/>
          </a:prstGeom>
        </p:spPr>
      </p:pic>
      <p:pic>
        <p:nvPicPr>
          <p:cNvPr id="8" name="Picture 7" descr="Et billede, der indeholder tekst, Font/skrifttype, Grafik, logo&#10;&#10;Automatisk genereret beskrivelse">
            <a:extLst>
              <a:ext uri="{FF2B5EF4-FFF2-40B4-BE49-F238E27FC236}">
                <a16:creationId xmlns:a16="http://schemas.microsoft.com/office/drawing/2014/main" id="{1053C78A-5B70-BF29-FAC4-8C0D633E1ABC}"/>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277852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D8258D-9E62-A028-43CC-E0C50595EBAC}"/>
              </a:ext>
            </a:extLst>
          </p:cNvPr>
          <p:cNvSpPr>
            <a:spLocks noGrp="1"/>
          </p:cNvSpPr>
          <p:nvPr>
            <p:ph type="title"/>
          </p:nvPr>
        </p:nvSpPr>
        <p:spPr>
          <a:xfrm>
            <a:off x="206128" y="25167"/>
            <a:ext cx="9869635" cy="965964"/>
          </a:xfrm>
        </p:spPr>
        <p:txBody>
          <a:bodyPr>
            <a:normAutofit/>
          </a:bodyPr>
          <a:lstStyle/>
          <a:p>
            <a:r>
              <a:rPr lang="it-IT" sz="2800" b="1" dirty="0">
                <a:latin typeface="+mn-lt"/>
              </a:rPr>
              <a:t>miR-22 is upregulated in people with MASH or living with obesity</a:t>
            </a:r>
          </a:p>
        </p:txBody>
      </p:sp>
      <p:sp>
        <p:nvSpPr>
          <p:cNvPr id="6" name="CasellaDiTesto 5">
            <a:extLst>
              <a:ext uri="{FF2B5EF4-FFF2-40B4-BE49-F238E27FC236}">
                <a16:creationId xmlns:a16="http://schemas.microsoft.com/office/drawing/2014/main" id="{E30B1D6B-E814-269B-BC63-3B961B228DE3}"/>
              </a:ext>
            </a:extLst>
          </p:cNvPr>
          <p:cNvSpPr txBox="1"/>
          <p:nvPr/>
        </p:nvSpPr>
        <p:spPr>
          <a:xfrm>
            <a:off x="829445" y="6413938"/>
            <a:ext cx="2877015" cy="276999"/>
          </a:xfrm>
          <a:prstGeom prst="rect">
            <a:avLst/>
          </a:prstGeom>
          <a:noFill/>
        </p:spPr>
        <p:txBody>
          <a:bodyPr wrap="square">
            <a:spAutoFit/>
          </a:bodyPr>
          <a:lstStyle/>
          <a:p>
            <a:r>
              <a:rPr lang="en-US" sz="1200" i="1" dirty="0"/>
              <a:t>Adapted from </a:t>
            </a:r>
            <a:r>
              <a:rPr lang="en-US" sz="1200" i="1" dirty="0" err="1"/>
              <a:t>Oskowitz</a:t>
            </a:r>
            <a:r>
              <a:rPr lang="en-US" sz="1200" i="1" dirty="0"/>
              <a:t> et al. PNAS, 2008</a:t>
            </a:r>
          </a:p>
        </p:txBody>
      </p:sp>
      <p:pic>
        <p:nvPicPr>
          <p:cNvPr id="7" name="Picture 10">
            <a:extLst>
              <a:ext uri="{FF2B5EF4-FFF2-40B4-BE49-F238E27FC236}">
                <a16:creationId xmlns:a16="http://schemas.microsoft.com/office/drawing/2014/main" id="{5E5552F2-E7A2-E371-40AF-51C87F63C2F7}"/>
              </a:ext>
            </a:extLst>
          </p:cNvPr>
          <p:cNvPicPr>
            <a:picLocks noChangeAspect="1"/>
          </p:cNvPicPr>
          <p:nvPr/>
        </p:nvPicPr>
        <p:blipFill rotWithShape="1">
          <a:blip r:embed="rId3"/>
          <a:srcRect t="2580"/>
          <a:stretch/>
        </p:blipFill>
        <p:spPr>
          <a:xfrm>
            <a:off x="333058" y="4134019"/>
            <a:ext cx="1633251" cy="2081806"/>
          </a:xfrm>
          <a:prstGeom prst="rect">
            <a:avLst/>
          </a:prstGeom>
        </p:spPr>
      </p:pic>
      <p:sp>
        <p:nvSpPr>
          <p:cNvPr id="15" name="CasellaDiTesto 52">
            <a:extLst>
              <a:ext uri="{FF2B5EF4-FFF2-40B4-BE49-F238E27FC236}">
                <a16:creationId xmlns:a16="http://schemas.microsoft.com/office/drawing/2014/main" id="{E7A0666E-8A4A-7F02-DE79-89843E640ED9}"/>
              </a:ext>
            </a:extLst>
          </p:cNvPr>
          <p:cNvSpPr txBox="1"/>
          <p:nvPr/>
        </p:nvSpPr>
        <p:spPr>
          <a:xfrm>
            <a:off x="8666327" y="6376645"/>
            <a:ext cx="34873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Ref: Panella et al: </a:t>
            </a:r>
            <a:r>
              <a:rPr kumimoji="0" lang="en-US" sz="1200" b="0" i="0" u="none" strike="noStrike" kern="1200" cap="none" spc="0" normalizeH="0" baseline="0" noProof="0" dirty="0">
                <a:ln>
                  <a:noFill/>
                </a:ln>
                <a:solidFill>
                  <a:prstClr val="black"/>
                </a:solidFill>
                <a:effectLst/>
                <a:uLnTx/>
                <a:uFillTx/>
                <a:ea typeface="+mn-ea"/>
                <a:cs typeface="+mn-cs"/>
              </a:rPr>
              <a:t>Int. J. Mol. Sci. 2023, 24, 12870</a:t>
            </a:r>
            <a:endParaRPr kumimoji="0" lang="it-IT" sz="1200" b="0" i="0" u="none" strike="noStrike" kern="1200" cap="none" spc="0" normalizeH="0" baseline="0" noProof="0" dirty="0">
              <a:ln>
                <a:noFill/>
              </a:ln>
              <a:solidFill>
                <a:prstClr val="black"/>
              </a:solidFill>
              <a:effectLst/>
              <a:uLnTx/>
              <a:uFillTx/>
              <a:ea typeface="+mn-ea"/>
              <a:cs typeface="+mn-cs"/>
            </a:endParaRPr>
          </a:p>
        </p:txBody>
      </p:sp>
      <p:grpSp>
        <p:nvGrpSpPr>
          <p:cNvPr id="16" name="Gruppo 15">
            <a:extLst>
              <a:ext uri="{FF2B5EF4-FFF2-40B4-BE49-F238E27FC236}">
                <a16:creationId xmlns:a16="http://schemas.microsoft.com/office/drawing/2014/main" id="{8BCA64F1-4BC5-52BE-30C6-A1B3035953DD}"/>
              </a:ext>
            </a:extLst>
          </p:cNvPr>
          <p:cNvGrpSpPr/>
          <p:nvPr/>
        </p:nvGrpSpPr>
        <p:grpSpPr>
          <a:xfrm>
            <a:off x="8316010" y="3862810"/>
            <a:ext cx="3811377" cy="2501333"/>
            <a:chOff x="4444477" y="3672406"/>
            <a:chExt cx="3811377" cy="2501333"/>
          </a:xfrm>
        </p:grpSpPr>
        <p:pic>
          <p:nvPicPr>
            <p:cNvPr id="11" name="Immagine 10">
              <a:extLst>
                <a:ext uri="{FF2B5EF4-FFF2-40B4-BE49-F238E27FC236}">
                  <a16:creationId xmlns:a16="http://schemas.microsoft.com/office/drawing/2014/main" id="{C43BDE43-C85F-C82D-1C40-969891F5B40E}"/>
                </a:ext>
              </a:extLst>
            </p:cNvPr>
            <p:cNvPicPr>
              <a:picLocks noChangeAspect="1"/>
            </p:cNvPicPr>
            <p:nvPr/>
          </p:nvPicPr>
          <p:blipFill>
            <a:blip r:embed="rId4"/>
            <a:stretch>
              <a:fillRect/>
            </a:stretch>
          </p:blipFill>
          <p:spPr>
            <a:xfrm>
              <a:off x="4585463" y="3810883"/>
              <a:ext cx="3670391" cy="2362856"/>
            </a:xfrm>
            <a:prstGeom prst="rect">
              <a:avLst/>
            </a:prstGeom>
          </p:spPr>
        </p:pic>
        <p:sp>
          <p:nvSpPr>
            <p:cNvPr id="13" name="Rettangolo 12">
              <a:extLst>
                <a:ext uri="{FF2B5EF4-FFF2-40B4-BE49-F238E27FC236}">
                  <a16:creationId xmlns:a16="http://schemas.microsoft.com/office/drawing/2014/main" id="{775C0F6E-8ED5-C363-ACE1-7ADD6CEF0F76}"/>
                </a:ext>
              </a:extLst>
            </p:cNvPr>
            <p:cNvSpPr/>
            <p:nvPr/>
          </p:nvSpPr>
          <p:spPr>
            <a:xfrm>
              <a:off x="6843047" y="3993494"/>
              <a:ext cx="1412807" cy="6019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latin typeface="Barlow Semi Condensed" panose="00000506000000000000" pitchFamily="2" charset="0"/>
              </a:endParaRPr>
            </a:p>
          </p:txBody>
        </p:sp>
        <p:sp>
          <p:nvSpPr>
            <p:cNvPr id="14" name="Rettangolo 13">
              <a:extLst>
                <a:ext uri="{FF2B5EF4-FFF2-40B4-BE49-F238E27FC236}">
                  <a16:creationId xmlns:a16="http://schemas.microsoft.com/office/drawing/2014/main" id="{4E1CF88D-264F-5E8C-12DB-124702B16960}"/>
                </a:ext>
              </a:extLst>
            </p:cNvPr>
            <p:cNvSpPr/>
            <p:nvPr/>
          </p:nvSpPr>
          <p:spPr>
            <a:xfrm>
              <a:off x="4444477" y="3790786"/>
              <a:ext cx="523160" cy="6019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latin typeface="Barlow Semi Condensed" panose="00000506000000000000" pitchFamily="2" charset="0"/>
              </a:endParaRPr>
            </a:p>
          </p:txBody>
        </p:sp>
        <p:pic>
          <p:nvPicPr>
            <p:cNvPr id="12" name="Immagine 11">
              <a:extLst>
                <a:ext uri="{FF2B5EF4-FFF2-40B4-BE49-F238E27FC236}">
                  <a16:creationId xmlns:a16="http://schemas.microsoft.com/office/drawing/2014/main" id="{3FA3B175-1FA0-5D87-DA42-73F3098813A3}"/>
                </a:ext>
              </a:extLst>
            </p:cNvPr>
            <p:cNvPicPr>
              <a:picLocks noChangeAspect="1"/>
            </p:cNvPicPr>
            <p:nvPr/>
          </p:nvPicPr>
          <p:blipFill rotWithShape="1">
            <a:blip r:embed="rId4"/>
            <a:srcRect l="64450" t="7595" b="68735"/>
            <a:stretch/>
          </p:blipFill>
          <p:spPr>
            <a:xfrm>
              <a:off x="4706057" y="3672406"/>
              <a:ext cx="1498173" cy="642175"/>
            </a:xfrm>
            <a:prstGeom prst="rect">
              <a:avLst/>
            </a:prstGeom>
          </p:spPr>
        </p:pic>
      </p:grpSp>
      <p:sp>
        <p:nvSpPr>
          <p:cNvPr id="31" name="CasellaDiTesto 30">
            <a:extLst>
              <a:ext uri="{FF2B5EF4-FFF2-40B4-BE49-F238E27FC236}">
                <a16:creationId xmlns:a16="http://schemas.microsoft.com/office/drawing/2014/main" id="{C01699D8-ED36-20EE-4F5A-D0580140922A}"/>
              </a:ext>
            </a:extLst>
          </p:cNvPr>
          <p:cNvSpPr txBox="1"/>
          <p:nvPr/>
        </p:nvSpPr>
        <p:spPr>
          <a:xfrm>
            <a:off x="594229" y="2815669"/>
            <a:ext cx="3565702" cy="1077218"/>
          </a:xfrm>
          <a:prstGeom prst="rect">
            <a:avLst/>
          </a:prstGeom>
          <a:noFill/>
        </p:spPr>
        <p:txBody>
          <a:bodyPr wrap="square">
            <a:spAutoFit/>
          </a:bodyPr>
          <a:lstStyle/>
          <a:p>
            <a:pPr marL="0" indent="0">
              <a:buFont typeface="Arial" panose="020B0604020202020204" pitchFamily="34" charset="0"/>
              <a:buNone/>
            </a:pPr>
            <a:r>
              <a:rPr lang="it-IT" sz="1600" dirty="0"/>
              <a:t>miR-22 </a:t>
            </a:r>
            <a:r>
              <a:rPr lang="it-IT" sz="1600" dirty="0" err="1"/>
              <a:t>is</a:t>
            </a:r>
            <a:r>
              <a:rPr lang="it-IT" sz="1600" dirty="0"/>
              <a:t> </a:t>
            </a:r>
            <a:r>
              <a:rPr lang="it-IT" sz="1600" dirty="0" err="1"/>
              <a:t>upregulated</a:t>
            </a:r>
            <a:r>
              <a:rPr lang="it-IT" sz="1600" dirty="0"/>
              <a:t> in </a:t>
            </a:r>
            <a:r>
              <a:rPr lang="en-US" sz="1600" dirty="0"/>
              <a:t>human abdominal subcutaneous adipose tissue samples</a:t>
            </a:r>
            <a:r>
              <a:rPr lang="it-IT" sz="1600" dirty="0"/>
              <a:t> in </a:t>
            </a:r>
            <a:r>
              <a:rPr lang="it-IT" sz="1600" dirty="0" err="1"/>
              <a:t>subjects</a:t>
            </a:r>
            <a:r>
              <a:rPr lang="it-IT" sz="1600" dirty="0"/>
              <a:t> </a:t>
            </a:r>
            <a:r>
              <a:rPr lang="it-IT" sz="1600" dirty="0" err="1"/>
              <a:t>fed</a:t>
            </a:r>
            <a:r>
              <a:rPr lang="it-IT" sz="1600" dirty="0"/>
              <a:t> with HFD and </a:t>
            </a:r>
            <a:r>
              <a:rPr lang="en-US" sz="1600" dirty="0"/>
              <a:t>is overexpressed in obese subjects</a:t>
            </a:r>
            <a:endParaRPr lang="it-IT" sz="1600" dirty="0"/>
          </a:p>
        </p:txBody>
      </p:sp>
      <p:sp>
        <p:nvSpPr>
          <p:cNvPr id="33" name="CasellaDiTesto 32">
            <a:extLst>
              <a:ext uri="{FF2B5EF4-FFF2-40B4-BE49-F238E27FC236}">
                <a16:creationId xmlns:a16="http://schemas.microsoft.com/office/drawing/2014/main" id="{658D2C64-D75E-F659-CAC4-BBA0EE11AE92}"/>
              </a:ext>
            </a:extLst>
          </p:cNvPr>
          <p:cNvSpPr txBox="1"/>
          <p:nvPr/>
        </p:nvSpPr>
        <p:spPr>
          <a:xfrm>
            <a:off x="8502323" y="2734638"/>
            <a:ext cx="3670391" cy="1077218"/>
          </a:xfrm>
          <a:prstGeom prst="rect">
            <a:avLst/>
          </a:prstGeom>
          <a:noFill/>
        </p:spPr>
        <p:txBody>
          <a:bodyPr wrap="square">
            <a:spAutoFit/>
          </a:bodyPr>
          <a:lstStyle/>
          <a:p>
            <a:pPr algn="l"/>
            <a:r>
              <a:rPr lang="en-US" sz="1600" b="0" i="0" u="none" strike="noStrike" baseline="0" dirty="0"/>
              <a:t>miR-22 level directly correlates with disease progression in </a:t>
            </a:r>
            <a:r>
              <a:rPr lang="it-IT" sz="1600" b="0" i="0" u="none" strike="noStrike" baseline="0" dirty="0"/>
              <a:t>human </a:t>
            </a:r>
            <a:r>
              <a:rPr lang="it-IT" sz="1600" b="0" i="0" u="none" strike="noStrike" baseline="0" dirty="0" err="1"/>
              <a:t>patients</a:t>
            </a:r>
            <a:r>
              <a:rPr lang="it-IT" sz="1600" b="0" i="0" u="none" strike="noStrike" baseline="0" dirty="0"/>
              <a:t>, from </a:t>
            </a:r>
            <a:r>
              <a:rPr lang="it-IT" sz="1600" b="0" i="0" u="none" strike="noStrike" baseline="0" dirty="0" err="1"/>
              <a:t>steatosis</a:t>
            </a:r>
            <a:r>
              <a:rPr lang="it-IT" sz="1600" b="0" i="0" u="none" strike="noStrike" baseline="0" dirty="0"/>
              <a:t> to </a:t>
            </a:r>
            <a:r>
              <a:rPr lang="en-US" sz="1600" b="0" i="0" u="none" strike="noStrike" baseline="0" dirty="0"/>
              <a:t>F1-F2 to F3-F4 fibrosis stage</a:t>
            </a:r>
            <a:endParaRPr lang="it-IT" sz="1600" dirty="0"/>
          </a:p>
        </p:txBody>
      </p:sp>
      <p:sp>
        <p:nvSpPr>
          <p:cNvPr id="35" name="CasellaDiTesto 34">
            <a:extLst>
              <a:ext uri="{FF2B5EF4-FFF2-40B4-BE49-F238E27FC236}">
                <a16:creationId xmlns:a16="http://schemas.microsoft.com/office/drawing/2014/main" id="{BAF84D05-D2F8-3F95-8190-720D354BC908}"/>
              </a:ext>
            </a:extLst>
          </p:cNvPr>
          <p:cNvSpPr txBox="1"/>
          <p:nvPr/>
        </p:nvSpPr>
        <p:spPr>
          <a:xfrm>
            <a:off x="355811" y="1140228"/>
            <a:ext cx="11605845"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solidFill>
                  <a:srgbClr val="000000"/>
                </a:solidFill>
              </a:rPr>
              <a:t>Elevated levels of miR-22 in human subjects could represent a physiological mechanism favoring energy and lipid accumulation. While this mechanism may be beneficial under fasting or starvation, overexpression of miR-22 could become detrimental under consumption of high-calory diet resulting in weight gain and obesity. </a:t>
            </a:r>
          </a:p>
          <a:p>
            <a:pPr marL="285750" indent="-285750" algn="l">
              <a:buFont typeface="Arial" panose="020B0604020202020204" pitchFamily="34" charset="0"/>
              <a:buChar char="•"/>
            </a:pPr>
            <a:r>
              <a:rPr lang="en-US" sz="1800" b="0" i="0" u="none" strike="noStrike" baseline="0" dirty="0">
                <a:solidFill>
                  <a:srgbClr val="000000"/>
                </a:solidFill>
              </a:rPr>
              <a:t>Our data suggest that inhibition of miR-22 function could represent a new therapeutic strategy for obesity and liver steatosis.</a:t>
            </a:r>
            <a:endParaRPr lang="it-IT" dirty="0"/>
          </a:p>
        </p:txBody>
      </p:sp>
      <p:sp>
        <p:nvSpPr>
          <p:cNvPr id="9" name="Segnaposto numero diapositiva 2">
            <a:extLst>
              <a:ext uri="{FF2B5EF4-FFF2-40B4-BE49-F238E27FC236}">
                <a16:creationId xmlns:a16="http://schemas.microsoft.com/office/drawing/2014/main" id="{6AE09456-B0CC-77C1-9C81-0AA240466021}"/>
              </a:ext>
            </a:extLst>
          </p:cNvPr>
          <p:cNvSpPr txBox="1">
            <a:spLocks/>
          </p:cNvSpPr>
          <p:nvPr/>
        </p:nvSpPr>
        <p:spPr>
          <a:xfrm>
            <a:off x="9105664" y="62239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44</a:t>
            </a:fld>
            <a:endParaRPr lang="en-GB" dirty="0"/>
          </a:p>
        </p:txBody>
      </p:sp>
      <p:pic>
        <p:nvPicPr>
          <p:cNvPr id="17" name="Immagine 16">
            <a:extLst>
              <a:ext uri="{FF2B5EF4-FFF2-40B4-BE49-F238E27FC236}">
                <a16:creationId xmlns:a16="http://schemas.microsoft.com/office/drawing/2014/main" id="{63D73D66-DEF4-2D26-B629-3B90A6C0EE87}"/>
              </a:ext>
            </a:extLst>
          </p:cNvPr>
          <p:cNvPicPr>
            <a:picLocks noChangeAspect="1"/>
          </p:cNvPicPr>
          <p:nvPr/>
        </p:nvPicPr>
        <p:blipFill>
          <a:blip r:embed="rId5"/>
          <a:stretch>
            <a:fillRect/>
          </a:stretch>
        </p:blipFill>
        <p:spPr>
          <a:xfrm>
            <a:off x="4260999" y="3745793"/>
            <a:ext cx="3253085" cy="2668145"/>
          </a:xfrm>
          <a:prstGeom prst="rect">
            <a:avLst/>
          </a:prstGeom>
        </p:spPr>
      </p:pic>
      <p:sp>
        <p:nvSpPr>
          <p:cNvPr id="21" name="CasellaDiTesto 20">
            <a:extLst>
              <a:ext uri="{FF2B5EF4-FFF2-40B4-BE49-F238E27FC236}">
                <a16:creationId xmlns:a16="http://schemas.microsoft.com/office/drawing/2014/main" id="{B3666043-2BEB-7DBD-14AA-8CE349475986}"/>
              </a:ext>
            </a:extLst>
          </p:cNvPr>
          <p:cNvSpPr txBox="1"/>
          <p:nvPr/>
        </p:nvSpPr>
        <p:spPr>
          <a:xfrm>
            <a:off x="4220228" y="2825671"/>
            <a:ext cx="3565702" cy="830997"/>
          </a:xfrm>
          <a:prstGeom prst="rect">
            <a:avLst/>
          </a:prstGeom>
          <a:noFill/>
        </p:spPr>
        <p:txBody>
          <a:bodyPr wrap="square">
            <a:spAutoFit/>
          </a:bodyPr>
          <a:lstStyle/>
          <a:p>
            <a:r>
              <a:rPr lang="en-US" sz="1600" dirty="0"/>
              <a:t>Abdominal subcutaneous fat tissue miR-22 expression correlates with metabolic and anthropometric characteristics.</a:t>
            </a:r>
            <a:endParaRPr lang="it-IT" sz="1600" dirty="0"/>
          </a:p>
        </p:txBody>
      </p:sp>
      <p:sp>
        <p:nvSpPr>
          <p:cNvPr id="28" name="CasellaDiTesto 27">
            <a:extLst>
              <a:ext uri="{FF2B5EF4-FFF2-40B4-BE49-F238E27FC236}">
                <a16:creationId xmlns:a16="http://schemas.microsoft.com/office/drawing/2014/main" id="{E295CCB7-2015-5D5B-0D2D-4979C0D2F30C}"/>
              </a:ext>
            </a:extLst>
          </p:cNvPr>
          <p:cNvSpPr txBox="1"/>
          <p:nvPr/>
        </p:nvSpPr>
        <p:spPr>
          <a:xfrm>
            <a:off x="4272261" y="6427004"/>
            <a:ext cx="3771145" cy="276999"/>
          </a:xfrm>
          <a:prstGeom prst="rect">
            <a:avLst/>
          </a:prstGeom>
          <a:noFill/>
        </p:spPr>
        <p:txBody>
          <a:bodyPr wrap="square">
            <a:spAutoFit/>
          </a:bodyPr>
          <a:lstStyle/>
          <a:p>
            <a:r>
              <a:rPr lang="it-IT" sz="1200" dirty="0">
                <a:solidFill>
                  <a:prstClr val="black"/>
                </a:solidFill>
              </a:rPr>
              <a:t>Ref: </a:t>
            </a:r>
            <a:r>
              <a:rPr lang="it-IT" sz="1200" dirty="0" err="1">
                <a:solidFill>
                  <a:prstClr val="black"/>
                </a:solidFill>
              </a:rPr>
              <a:t>Civelek</a:t>
            </a:r>
            <a:r>
              <a:rPr lang="it-IT" sz="1200" dirty="0">
                <a:solidFill>
                  <a:prstClr val="black"/>
                </a:solidFill>
              </a:rPr>
              <a:t> et al: </a:t>
            </a:r>
            <a:r>
              <a:rPr lang="it-IT" sz="1200" dirty="0" err="1">
                <a:solidFill>
                  <a:prstClr val="black"/>
                </a:solidFill>
              </a:rPr>
              <a:t>Hum</a:t>
            </a:r>
            <a:r>
              <a:rPr lang="it-IT" sz="1200" dirty="0">
                <a:solidFill>
                  <a:prstClr val="black"/>
                </a:solidFill>
              </a:rPr>
              <a:t>. Mol. Genet. 2013, 22, 3023</a:t>
            </a:r>
          </a:p>
        </p:txBody>
      </p:sp>
      <p:sp>
        <p:nvSpPr>
          <p:cNvPr id="3" name="CasellaDiTesto 2">
            <a:extLst>
              <a:ext uri="{FF2B5EF4-FFF2-40B4-BE49-F238E27FC236}">
                <a16:creationId xmlns:a16="http://schemas.microsoft.com/office/drawing/2014/main" id="{3AD1D8E3-60ED-42B0-9E52-E81445134EBA}"/>
              </a:ext>
            </a:extLst>
          </p:cNvPr>
          <p:cNvSpPr txBox="1"/>
          <p:nvPr/>
        </p:nvSpPr>
        <p:spPr>
          <a:xfrm>
            <a:off x="8105557" y="6653483"/>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4" name="Picture 9">
            <a:extLst>
              <a:ext uri="{FF2B5EF4-FFF2-40B4-BE49-F238E27FC236}">
                <a16:creationId xmlns:a16="http://schemas.microsoft.com/office/drawing/2014/main" id="{1075FD5E-3C41-9B10-AE75-53C8E34D7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4503" y="4171699"/>
            <a:ext cx="1653256" cy="2037561"/>
          </a:xfrm>
          <a:prstGeom prst="rect">
            <a:avLst/>
          </a:prstGeom>
        </p:spPr>
      </p:pic>
      <p:pic>
        <p:nvPicPr>
          <p:cNvPr id="8" name="Picture 7">
            <a:extLst>
              <a:ext uri="{FF2B5EF4-FFF2-40B4-BE49-F238E27FC236}">
                <a16:creationId xmlns:a16="http://schemas.microsoft.com/office/drawing/2014/main" id="{AE7C1343-4ADF-A4EB-DF99-842BC28A89E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pic>
        <p:nvPicPr>
          <p:cNvPr id="10" name="Picture 9" descr="Et billede, der indeholder tekst, Font/skrifttype, Grafik, logo&#10;&#10;Automatisk genereret beskrivelse">
            <a:extLst>
              <a:ext uri="{FF2B5EF4-FFF2-40B4-BE49-F238E27FC236}">
                <a16:creationId xmlns:a16="http://schemas.microsoft.com/office/drawing/2014/main" id="{B96200C3-EE1C-0C30-8447-FEBAFA331E3D}"/>
              </a:ext>
            </a:extLst>
          </p:cNvPr>
          <p:cNvPicPr>
            <a:picLocks noChangeAspect="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994300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9680A-0FBC-07D9-4A01-68F9E9361909}"/>
              </a:ext>
            </a:extLst>
          </p:cNvPr>
          <p:cNvSpPr>
            <a:spLocks noGrp="1"/>
          </p:cNvSpPr>
          <p:nvPr>
            <p:ph type="title"/>
          </p:nvPr>
        </p:nvSpPr>
        <p:spPr>
          <a:xfrm>
            <a:off x="167343" y="15622"/>
            <a:ext cx="10612561" cy="965964"/>
          </a:xfrm>
        </p:spPr>
        <p:txBody>
          <a:bodyPr>
            <a:normAutofit/>
          </a:bodyPr>
          <a:lstStyle/>
          <a:p>
            <a:r>
              <a:rPr lang="en-US" sz="2800" b="1" dirty="0">
                <a:latin typeface="+mn-lt"/>
              </a:rPr>
              <a:t>Genetic evidence for the role of miR-22 in mice</a:t>
            </a:r>
            <a:endParaRPr lang="it-IT" sz="2800" b="1" dirty="0">
              <a:latin typeface="+mn-lt"/>
            </a:endParaRPr>
          </a:p>
        </p:txBody>
      </p:sp>
      <p:graphicFrame>
        <p:nvGraphicFramePr>
          <p:cNvPr id="4" name="Table 5">
            <a:extLst>
              <a:ext uri="{FF2B5EF4-FFF2-40B4-BE49-F238E27FC236}">
                <a16:creationId xmlns:a16="http://schemas.microsoft.com/office/drawing/2014/main" id="{5C4158CB-A23C-0CCC-9374-A1CE37955BB5}"/>
              </a:ext>
            </a:extLst>
          </p:cNvPr>
          <p:cNvGraphicFramePr>
            <a:graphicFrameLocks noGrp="1"/>
          </p:cNvGraphicFramePr>
          <p:nvPr/>
        </p:nvGraphicFramePr>
        <p:xfrm>
          <a:off x="3348778" y="1843225"/>
          <a:ext cx="8540765" cy="3596640"/>
        </p:xfrm>
        <a:graphic>
          <a:graphicData uri="http://schemas.openxmlformats.org/drawingml/2006/table">
            <a:tbl>
              <a:tblPr firstRow="1" bandRow="1">
                <a:tableStyleId>{5940675A-B579-460E-94D1-54222C63F5DA}</a:tableStyleId>
              </a:tblPr>
              <a:tblGrid>
                <a:gridCol w="1532994">
                  <a:extLst>
                    <a:ext uri="{9D8B030D-6E8A-4147-A177-3AD203B41FA5}">
                      <a16:colId xmlns:a16="http://schemas.microsoft.com/office/drawing/2014/main" val="3988935903"/>
                    </a:ext>
                  </a:extLst>
                </a:gridCol>
                <a:gridCol w="1549952">
                  <a:extLst>
                    <a:ext uri="{9D8B030D-6E8A-4147-A177-3AD203B41FA5}">
                      <a16:colId xmlns:a16="http://schemas.microsoft.com/office/drawing/2014/main" val="700806425"/>
                    </a:ext>
                  </a:extLst>
                </a:gridCol>
                <a:gridCol w="1819273">
                  <a:extLst>
                    <a:ext uri="{9D8B030D-6E8A-4147-A177-3AD203B41FA5}">
                      <a16:colId xmlns:a16="http://schemas.microsoft.com/office/drawing/2014/main" val="3857324674"/>
                    </a:ext>
                  </a:extLst>
                </a:gridCol>
                <a:gridCol w="1819273">
                  <a:extLst>
                    <a:ext uri="{9D8B030D-6E8A-4147-A177-3AD203B41FA5}">
                      <a16:colId xmlns:a16="http://schemas.microsoft.com/office/drawing/2014/main" val="1820849600"/>
                    </a:ext>
                  </a:extLst>
                </a:gridCol>
                <a:gridCol w="1819273">
                  <a:extLst>
                    <a:ext uri="{9D8B030D-6E8A-4147-A177-3AD203B41FA5}">
                      <a16:colId xmlns:a16="http://schemas.microsoft.com/office/drawing/2014/main" val="1208548668"/>
                    </a:ext>
                  </a:extLst>
                </a:gridCol>
              </a:tblGrid>
              <a:tr h="504000">
                <a:tc>
                  <a:txBody>
                    <a:bodyPr/>
                    <a:lstStyle/>
                    <a:p>
                      <a:pPr algn="ctr"/>
                      <a:endParaRPr lang="en-CH"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CH"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kumimoji="0" lang="en-US" sz="1600" b="1" i="0" u="none" strike="noStrike" kern="1200" cap="none" spc="0" normalizeH="0" baseline="0" dirty="0">
                          <a:ln>
                            <a:noFill/>
                          </a:ln>
                          <a:solidFill>
                            <a:prstClr val="black"/>
                          </a:solidFill>
                          <a:effectLst/>
                          <a:uLnTx/>
                          <a:uFillTx/>
                          <a:latin typeface="+mn-lt"/>
                          <a:ea typeface="+mn-ea"/>
                          <a:cs typeface="+mn-cs"/>
                        </a:rPr>
                        <a:t>miR-22 KO</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kumimoji="0" lang="en-US" sz="1600" b="1" i="0" u="none" strike="noStrike" kern="1200" cap="none" spc="0" normalizeH="0" baseline="0" dirty="0">
                          <a:ln>
                            <a:noFill/>
                          </a:ln>
                          <a:solidFill>
                            <a:prstClr val="black"/>
                          </a:solidFill>
                          <a:effectLst/>
                          <a:uLnTx/>
                          <a:uFillTx/>
                          <a:latin typeface="+mn-lt"/>
                          <a:ea typeface="+mn-ea"/>
                          <a:cs typeface="+mn-cs"/>
                        </a:rPr>
                        <a:t>miR-22 WT</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tc>
                <a:tc>
                  <a:txBody>
                    <a:bodyPr/>
                    <a:lstStyle/>
                    <a:p>
                      <a:pPr marL="0" algn="ctr" defTabSz="914400" rtl="0" eaLnBrk="1" latinLnBrk="0" hangingPunct="1"/>
                      <a:r>
                        <a:rPr kumimoji="0" lang="en-US" sz="1600" b="1" i="0" u="none" strike="noStrike" kern="1200" cap="none" spc="0" normalizeH="0" baseline="0" dirty="0">
                          <a:ln>
                            <a:noFill/>
                          </a:ln>
                          <a:solidFill>
                            <a:prstClr val="black"/>
                          </a:solidFill>
                          <a:effectLst/>
                          <a:uLnTx/>
                          <a:uFillTx/>
                          <a:latin typeface="+mn-lt"/>
                          <a:ea typeface="+mn-ea"/>
                          <a:cs typeface="+mn-cs"/>
                        </a:rPr>
                        <a:t>miR-22 overexpressed</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2999866918"/>
                  </a:ext>
                </a:extLst>
              </a:tr>
              <a:tr h="579120">
                <a:tc rowSpan="2">
                  <a:txBody>
                    <a:bodyPr/>
                    <a:lstStyle/>
                    <a:p>
                      <a:pPr algn="ctr"/>
                      <a:r>
                        <a:rPr kumimoji="0" lang="en-US" sz="1600" b="1" i="0" u="none" strike="noStrike" kern="1200" cap="none" spc="0" normalizeH="0" baseline="0" dirty="0">
                          <a:ln>
                            <a:noFill/>
                          </a:ln>
                          <a:solidFill>
                            <a:prstClr val="black"/>
                          </a:solidFill>
                          <a:effectLst/>
                          <a:uLnTx/>
                          <a:uFillTx/>
                          <a:latin typeface="+mn-lt"/>
                          <a:ea typeface="+mn-ea"/>
                          <a:cs typeface="+mn-cs"/>
                        </a:rPr>
                        <a:t>Body weight</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ctr"/>
                      <a:r>
                        <a:rPr kumimoji="0" lang="en-US" sz="1600" b="0" i="0" u="none" strike="noStrike" kern="1200" cap="none" spc="0" normalizeH="0" baseline="0" dirty="0">
                          <a:ln>
                            <a:noFill/>
                          </a:ln>
                          <a:solidFill>
                            <a:schemeClr val="tx1"/>
                          </a:solidFill>
                          <a:effectLst/>
                          <a:uLnTx/>
                          <a:uFillTx/>
                          <a:latin typeface="+mn-lt"/>
                          <a:ea typeface="+mn-ea"/>
                          <a:cs typeface="+mn-cs"/>
                        </a:rPr>
                        <a:t>Normal diet</a:t>
                      </a:r>
                      <a:endParaRPr kumimoji="0" lang="en-CH" sz="1600" b="0" i="0" u="none" strike="noStrike" kern="1200" cap="none" spc="0" normalizeH="0" baseline="0" dirty="0">
                        <a:ln>
                          <a:noFill/>
                        </a:ln>
                        <a:solidFill>
                          <a:schemeClr val="tx1"/>
                        </a:solidFill>
                        <a:effectLst/>
                        <a:uLnTx/>
                        <a:uFillTx/>
                        <a:latin typeface="+mn-lt"/>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kumimoji="0" lang="en-US" sz="1600" b="0" i="0" u="none" strike="noStrike" kern="1200" cap="none" spc="0" normalizeH="0" baseline="0" dirty="0">
                          <a:ln>
                            <a:noFill/>
                          </a:ln>
                          <a:solidFill>
                            <a:prstClr val="black"/>
                          </a:solidFill>
                          <a:effectLst/>
                          <a:uLnTx/>
                          <a:uFillTx/>
                          <a:latin typeface="+mn-lt"/>
                          <a:ea typeface="+mn-ea"/>
                          <a:cs typeface="+mn-cs"/>
                        </a:rPr>
                        <a:t>Normal weight</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Normal weight</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Obese</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C000"/>
                    </a:solidFill>
                  </a:tcPr>
                </a:tc>
                <a:extLst>
                  <a:ext uri="{0D108BD9-81ED-4DB2-BD59-A6C34878D82A}">
                    <a16:rowId xmlns:a16="http://schemas.microsoft.com/office/drawing/2014/main" val="3794501687"/>
                  </a:ext>
                </a:extLst>
              </a:tr>
              <a:tr h="579120">
                <a:tc vMerge="1">
                  <a:txBody>
                    <a:bodyPr/>
                    <a:lstStyle/>
                    <a:p>
                      <a:endParaRPr lang="en-CH" dirty="0"/>
                    </a:p>
                  </a:txBody>
                  <a:tcPr/>
                </a:tc>
                <a:tc>
                  <a:txBody>
                    <a:bodyPr/>
                    <a:lstStyle/>
                    <a:p>
                      <a:pPr algn="ctr"/>
                      <a:r>
                        <a:rPr kumimoji="0" lang="en-US" sz="1600" b="0" i="0" u="none" strike="noStrike" kern="1200" cap="none" spc="0" normalizeH="0" baseline="0" dirty="0">
                          <a:ln>
                            <a:noFill/>
                          </a:ln>
                          <a:solidFill>
                            <a:schemeClr val="tx1"/>
                          </a:solidFill>
                          <a:effectLst/>
                          <a:uLnTx/>
                          <a:uFillTx/>
                          <a:latin typeface="+mn-lt"/>
                          <a:ea typeface="+mn-ea"/>
                          <a:cs typeface="+mn-cs"/>
                        </a:rPr>
                        <a:t>High Fat Diet</a:t>
                      </a:r>
                      <a:endParaRPr kumimoji="0" lang="en-CH" sz="1600" b="0" i="0" u="none" strike="noStrike" kern="1200" cap="none" spc="0" normalizeH="0" baseline="0" dirty="0">
                        <a:ln>
                          <a:noFill/>
                        </a:ln>
                        <a:solidFill>
                          <a:schemeClr val="tx1"/>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Normal weight</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algn="ctr"/>
                      <a:r>
                        <a:rPr kumimoji="0" lang="en-US" sz="1600" b="0" i="0" u="none" strike="noStrike" kern="1200" cap="none" spc="0" normalizeH="0" baseline="0" dirty="0">
                          <a:ln>
                            <a:noFill/>
                          </a:ln>
                          <a:solidFill>
                            <a:prstClr val="black"/>
                          </a:solidFill>
                          <a:effectLst/>
                          <a:uLnTx/>
                          <a:uFillTx/>
                          <a:latin typeface="+mn-lt"/>
                          <a:ea typeface="+mn-ea"/>
                          <a:cs typeface="+mn-cs"/>
                        </a:rPr>
                        <a:t>Obese</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Obese (&gt; 60 g)</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0000"/>
                    </a:solidFill>
                  </a:tcPr>
                </a:tc>
                <a:extLst>
                  <a:ext uri="{0D108BD9-81ED-4DB2-BD59-A6C34878D82A}">
                    <a16:rowId xmlns:a16="http://schemas.microsoft.com/office/drawing/2014/main" val="576103361"/>
                  </a:ext>
                </a:extLst>
              </a:tr>
              <a:tr h="0">
                <a:tc gridSpan="5">
                  <a:txBody>
                    <a:bodyPr/>
                    <a:lstStyle/>
                    <a:p>
                      <a:pPr algn="ctr"/>
                      <a:endParaRPr kumimoji="0" lang="en-CH" sz="800" b="1" i="0" u="none" strike="noStrike" kern="1200" cap="none" spc="0" normalizeH="0" baseline="0" dirty="0">
                        <a:ln>
                          <a:noFill/>
                        </a:ln>
                        <a:solidFill>
                          <a:prstClr val="black"/>
                        </a:solidFill>
                        <a:effectLst/>
                        <a:uLnTx/>
                        <a:uFillTx/>
                        <a:latin typeface="+mn-lt"/>
                        <a:ea typeface="+mn-ea"/>
                        <a:cs typeface="+mn-cs"/>
                      </a:endParaRPr>
                    </a:p>
                  </a:txBody>
                  <a:tcPr anchor="ctr">
                    <a:noFill/>
                  </a:tcPr>
                </a:tc>
                <a:tc hMerge="1">
                  <a:txBody>
                    <a:bodyPr/>
                    <a:lstStyle/>
                    <a:p>
                      <a:pPr algn="ctr"/>
                      <a:endParaRPr kumimoji="0" lang="en-CH" sz="1600" b="0" i="0" u="none" strike="noStrike" kern="1200" cap="none" spc="0" normalizeH="0" baseline="0" dirty="0">
                        <a:ln>
                          <a:noFill/>
                        </a:ln>
                        <a:solidFill>
                          <a:srgbClr val="00B050"/>
                        </a:solidFill>
                        <a:effectLst/>
                        <a:uLnTx/>
                        <a:uFillTx/>
                        <a:latin typeface="Barlow Semi Condensed" panose="00000506000000000000" pitchFamily="2" charset="0"/>
                        <a:ea typeface="+mn-ea"/>
                        <a:cs typeface="+mn-cs"/>
                      </a:endParaRPr>
                    </a:p>
                  </a:txBody>
                  <a:tcPr anchor="ctr">
                    <a:noFill/>
                  </a:tcPr>
                </a:tc>
                <a:tc hMerge="1">
                  <a:txBody>
                    <a:bodyPr/>
                    <a:lstStyle/>
                    <a:p>
                      <a:pPr algn="ctr"/>
                      <a:endParaRPr kumimoji="0" lang="en-CH" sz="1600" b="0" i="0" u="none" strike="noStrike" kern="1200" cap="none" spc="0" normalizeH="0" baseline="0" dirty="0">
                        <a:ln>
                          <a:noFill/>
                        </a:ln>
                        <a:solidFill>
                          <a:prstClr val="black"/>
                        </a:solidFill>
                        <a:effectLst/>
                        <a:uLnTx/>
                        <a:uFillTx/>
                        <a:latin typeface="Barlow Semi Condensed" panose="00000506000000000000" pitchFamily="2" charset="0"/>
                        <a:ea typeface="+mn-ea"/>
                        <a:cs typeface="+mn-cs"/>
                      </a:endParaRPr>
                    </a:p>
                  </a:txBody>
                  <a:tcPr anchor="c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dirty="0">
                        <a:ln>
                          <a:noFill/>
                        </a:ln>
                        <a:solidFill>
                          <a:prstClr val="black"/>
                        </a:solidFill>
                        <a:effectLst/>
                        <a:uLnTx/>
                        <a:uFillTx/>
                        <a:latin typeface="Barlow Semi Condensed" panose="00000506000000000000" pitchFamily="2" charset="0"/>
                        <a:ea typeface="+mn-ea"/>
                        <a:cs typeface="+mn-cs"/>
                      </a:endParaRPr>
                    </a:p>
                  </a:txBody>
                  <a:tcPr anchor="c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600" b="0" i="0" u="none" strike="noStrike" kern="1200" cap="none" spc="0" normalizeH="0" baseline="0" dirty="0">
                        <a:ln>
                          <a:noFill/>
                        </a:ln>
                        <a:solidFill>
                          <a:prstClr val="black"/>
                        </a:solidFill>
                        <a:effectLst/>
                        <a:uLnTx/>
                        <a:uFillTx/>
                        <a:latin typeface="Barlow Semi Condensed" panose="00000506000000000000" pitchFamily="2" charset="0"/>
                        <a:ea typeface="+mn-ea"/>
                        <a:cs typeface="+mn-cs"/>
                      </a:endParaRPr>
                    </a:p>
                  </a:txBody>
                  <a:tcPr anchor="ctr">
                    <a:noFill/>
                  </a:tcPr>
                </a:tc>
                <a:extLst>
                  <a:ext uri="{0D108BD9-81ED-4DB2-BD59-A6C34878D82A}">
                    <a16:rowId xmlns:a16="http://schemas.microsoft.com/office/drawing/2014/main" val="1279295656"/>
                  </a:ext>
                </a:extLst>
              </a:tr>
              <a:tr h="579120">
                <a:tc rowSpan="2">
                  <a:txBody>
                    <a:bodyPr/>
                    <a:lstStyle/>
                    <a:p>
                      <a:pPr algn="ctr"/>
                      <a:r>
                        <a:rPr kumimoji="0" lang="en-US" sz="1600" b="1" i="0" u="none" strike="noStrike" kern="1200" cap="none" spc="0" normalizeH="0" baseline="0" dirty="0">
                          <a:ln>
                            <a:noFill/>
                          </a:ln>
                          <a:solidFill>
                            <a:prstClr val="black"/>
                          </a:solidFill>
                          <a:effectLst/>
                          <a:uLnTx/>
                          <a:uFillTx/>
                          <a:latin typeface="+mn-lt"/>
                          <a:ea typeface="+mn-ea"/>
                          <a:cs typeface="+mn-cs"/>
                        </a:rPr>
                        <a:t>Liver steatosis</a:t>
                      </a:r>
                      <a:endParaRPr kumimoji="0" lang="en-CH" sz="1600" b="1" i="0" u="none" strike="noStrike" kern="1200" cap="none" spc="0" normalizeH="0" baseline="0" dirty="0">
                        <a:ln>
                          <a:noFill/>
                        </a:ln>
                        <a:solidFill>
                          <a:prstClr val="black"/>
                        </a:solidFill>
                        <a:effectLst/>
                        <a:uLnTx/>
                        <a:uFillTx/>
                        <a:latin typeface="+mn-lt"/>
                        <a:ea typeface="+mn-ea"/>
                        <a:cs typeface="+mn-cs"/>
                      </a:endParaRPr>
                    </a:p>
                  </a:txBody>
                  <a:tcPr anchor="ctr"/>
                </a:tc>
                <a:tc>
                  <a:txBody>
                    <a:bodyPr/>
                    <a:lstStyle/>
                    <a:p>
                      <a:pPr algn="ctr"/>
                      <a:r>
                        <a:rPr kumimoji="0" lang="en-US" sz="1600" b="0" i="0" u="none" strike="noStrike" kern="1200" cap="none" spc="0" normalizeH="0" baseline="0" dirty="0">
                          <a:ln>
                            <a:noFill/>
                          </a:ln>
                          <a:solidFill>
                            <a:schemeClr val="tx1"/>
                          </a:solidFill>
                          <a:effectLst/>
                          <a:uLnTx/>
                          <a:uFillTx/>
                          <a:latin typeface="+mn-lt"/>
                          <a:ea typeface="+mn-ea"/>
                          <a:cs typeface="+mn-cs"/>
                        </a:rPr>
                        <a:t>Normal diet</a:t>
                      </a:r>
                      <a:endParaRPr kumimoji="0" lang="en-CH" sz="1600" b="0" i="0" u="none" strike="noStrike" kern="1200" cap="none" spc="0" normalizeH="0" baseline="0" dirty="0">
                        <a:ln>
                          <a:noFill/>
                        </a:ln>
                        <a:solidFill>
                          <a:schemeClr val="tx1"/>
                        </a:solidFill>
                        <a:effectLst/>
                        <a:uLnTx/>
                        <a:uFillTx/>
                        <a:latin typeface="+mn-lt"/>
                        <a:ea typeface="+mn-ea"/>
                        <a:cs typeface="+mn-cs"/>
                      </a:endParaRPr>
                    </a:p>
                  </a:txBody>
                  <a:tcPr anchor="ctr"/>
                </a:tc>
                <a:tc>
                  <a:txBody>
                    <a:bodyPr/>
                    <a:lstStyle/>
                    <a:p>
                      <a:pPr algn="ctr"/>
                      <a:r>
                        <a:rPr kumimoji="0" lang="en-US" sz="1600" b="0" i="0" u="none" strike="noStrike" kern="1200" cap="none" spc="0" normalizeH="0" baseline="0" dirty="0">
                          <a:ln>
                            <a:noFill/>
                          </a:ln>
                          <a:solidFill>
                            <a:prstClr val="black"/>
                          </a:solidFill>
                          <a:effectLst/>
                          <a:uLnTx/>
                          <a:uFillTx/>
                          <a:latin typeface="+mn-lt"/>
                          <a:ea typeface="+mn-ea"/>
                          <a:cs typeface="+mn-cs"/>
                        </a:rPr>
                        <a:t>Not detected</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Not detected</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Grade 2-3, with inflammation foci</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C000"/>
                    </a:solidFill>
                  </a:tcPr>
                </a:tc>
                <a:extLst>
                  <a:ext uri="{0D108BD9-81ED-4DB2-BD59-A6C34878D82A}">
                    <a16:rowId xmlns:a16="http://schemas.microsoft.com/office/drawing/2014/main" val="424291866"/>
                  </a:ext>
                </a:extLst>
              </a:tr>
              <a:tr h="579120">
                <a:tc vMerge="1">
                  <a:txBody>
                    <a:bodyPr/>
                    <a:lstStyle/>
                    <a:p>
                      <a:endParaRPr lang="en-CH"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tx1"/>
                          </a:solidFill>
                          <a:effectLst/>
                          <a:uLnTx/>
                          <a:uFillTx/>
                          <a:latin typeface="+mn-lt"/>
                          <a:ea typeface="+mn-ea"/>
                          <a:cs typeface="+mn-cs"/>
                        </a:rPr>
                        <a:t>High Fat Diet</a:t>
                      </a:r>
                      <a:endParaRPr kumimoji="0" lang="en-CH" sz="1600" b="0" i="0" u="none" strike="noStrike" kern="1200" cap="none" spc="0" normalizeH="0" baseline="0" dirty="0">
                        <a:ln>
                          <a:noFill/>
                        </a:ln>
                        <a:solidFill>
                          <a:schemeClr val="tx1"/>
                        </a:solidFill>
                        <a:effectLst/>
                        <a:uLnTx/>
                        <a:uFillTx/>
                        <a:latin typeface="+mn-lt"/>
                        <a:ea typeface="+mn-ea"/>
                        <a:cs typeface="+mn-cs"/>
                      </a:endParaRPr>
                    </a:p>
                  </a:txBody>
                  <a:tcPr anchor="ctr"/>
                </a:tc>
                <a:tc>
                  <a:txBody>
                    <a:bodyPr/>
                    <a:lstStyle/>
                    <a:p>
                      <a:pPr algn="ctr"/>
                      <a:r>
                        <a:rPr kumimoji="0" lang="en-US" sz="1600" b="0" i="0" u="none" strike="noStrike" kern="1200" cap="none" spc="0" normalizeH="0" baseline="0" dirty="0">
                          <a:ln>
                            <a:noFill/>
                          </a:ln>
                          <a:solidFill>
                            <a:prstClr val="black"/>
                          </a:solidFill>
                          <a:effectLst/>
                          <a:uLnTx/>
                          <a:uFillTx/>
                          <a:latin typeface="+mn-lt"/>
                          <a:ea typeface="+mn-ea"/>
                          <a:cs typeface="+mn-cs"/>
                        </a:rPr>
                        <a:t>Minor (grade 1, few animals), no inflammation</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C6E0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Grade 2-3, some inflammation foci</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Very strong, grade 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prstClr val="black"/>
                          </a:solidFill>
                          <a:effectLst/>
                          <a:uLnTx/>
                          <a:uFillTx/>
                          <a:latin typeface="+mn-lt"/>
                          <a:ea typeface="+mn-ea"/>
                          <a:cs typeface="+mn-cs"/>
                        </a:rPr>
                        <a:t>strong inflammation</a:t>
                      </a:r>
                      <a:endParaRPr kumimoji="0" lang="en-CH" sz="1600" b="0" i="0" u="none" strike="noStrike" kern="1200" cap="none" spc="0" normalizeH="0" baseline="0" dirty="0">
                        <a:ln>
                          <a:noFill/>
                        </a:ln>
                        <a:solidFill>
                          <a:prstClr val="black"/>
                        </a:solidFill>
                        <a:effectLst/>
                        <a:uLnTx/>
                        <a:uFillTx/>
                        <a:latin typeface="+mn-lt"/>
                        <a:ea typeface="+mn-ea"/>
                        <a:cs typeface="+mn-cs"/>
                      </a:endParaRPr>
                    </a:p>
                  </a:txBody>
                  <a:tcPr anchor="ctr">
                    <a:solidFill>
                      <a:srgbClr val="FF0000"/>
                    </a:solidFill>
                  </a:tcPr>
                </a:tc>
                <a:extLst>
                  <a:ext uri="{0D108BD9-81ED-4DB2-BD59-A6C34878D82A}">
                    <a16:rowId xmlns:a16="http://schemas.microsoft.com/office/drawing/2014/main" val="1101504641"/>
                  </a:ext>
                </a:extLst>
              </a:tr>
            </a:tbl>
          </a:graphicData>
        </a:graphic>
      </p:graphicFrame>
      <p:sp>
        <p:nvSpPr>
          <p:cNvPr id="5" name="CasellaDiTesto 4">
            <a:extLst>
              <a:ext uri="{FF2B5EF4-FFF2-40B4-BE49-F238E27FC236}">
                <a16:creationId xmlns:a16="http://schemas.microsoft.com/office/drawing/2014/main" id="{0C39DC7F-3E35-BB7B-4FC0-5FA6344C8A15}"/>
              </a:ext>
            </a:extLst>
          </p:cNvPr>
          <p:cNvSpPr txBox="1"/>
          <p:nvPr/>
        </p:nvSpPr>
        <p:spPr>
          <a:xfrm>
            <a:off x="167343" y="5932302"/>
            <a:ext cx="12372392" cy="938719"/>
          </a:xfrm>
          <a:prstGeom prst="rect">
            <a:avLst/>
          </a:prstGeom>
          <a:noFill/>
        </p:spPr>
        <p:txBody>
          <a:bodyPr wrap="square">
            <a:spAutoFit/>
          </a:bodyPr>
          <a:lstStyle/>
          <a:p>
            <a:pPr algn="l"/>
            <a:r>
              <a:rPr lang="en-US" sz="1100" b="0" i="0" u="none" strike="noStrike" baseline="0" dirty="0"/>
              <a:t>Selected literature:</a:t>
            </a:r>
          </a:p>
          <a:p>
            <a:pPr marL="171450" indent="-171450" algn="l">
              <a:buFont typeface="Arial" panose="020B0604020202020204" pitchFamily="34" charset="0"/>
              <a:buChar char="•"/>
            </a:pPr>
            <a:r>
              <a:rPr lang="en-US" sz="1100" b="0" i="0" u="none" strike="noStrike" baseline="0" dirty="0"/>
              <a:t>Metabolic and energetic benefits of microRNA-22 inhibition. BMJ Open Diabetes Research and Care. </a:t>
            </a:r>
            <a:r>
              <a:rPr lang="fr-FR" sz="1100" b="0" i="0" u="none" strike="noStrike" baseline="0" dirty="0" err="1"/>
              <a:t>Thibonnier</a:t>
            </a:r>
            <a:r>
              <a:rPr lang="fr-FR" sz="1100" b="0" i="0" u="none" strike="noStrike" baseline="0" dirty="0"/>
              <a:t>, M et al., 8(1), e001478, 2020</a:t>
            </a:r>
          </a:p>
          <a:p>
            <a:pPr marL="171450" indent="-171450" algn="l">
              <a:buFont typeface="Arial" panose="020B0604020202020204" pitchFamily="34" charset="0"/>
              <a:buChar char="•"/>
            </a:pPr>
            <a:r>
              <a:rPr lang="en-US" sz="1100" b="0" i="0" u="none" strike="noStrike" baseline="0" dirty="0"/>
              <a:t>miR-22 inhibition reduces hepatic steatosis via FGF21 </a:t>
            </a:r>
            <a:r>
              <a:rPr lang="it-IT" sz="1100" b="0" i="0" u="none" strike="noStrike" baseline="0" dirty="0"/>
              <a:t>and FGFR1 </a:t>
            </a:r>
            <a:r>
              <a:rPr lang="it-IT" sz="1100" b="0" i="0" u="none" strike="noStrike" baseline="0" dirty="0" err="1"/>
              <a:t>induction</a:t>
            </a:r>
            <a:r>
              <a:rPr lang="it-IT" sz="1100" b="0" i="0" u="none" strike="noStrike" baseline="0" dirty="0"/>
              <a:t>. Hu, Y et al., </a:t>
            </a:r>
            <a:r>
              <a:rPr lang="it-IT" sz="1100" b="0" i="0" u="none" strike="noStrike" baseline="0" dirty="0" err="1"/>
              <a:t>JHep</a:t>
            </a:r>
            <a:r>
              <a:rPr lang="it-IT" sz="1100" b="0" i="0" u="none" strike="noStrike" baseline="0" dirty="0"/>
              <a:t> Reports, 2(2), 100093, 2020</a:t>
            </a:r>
          </a:p>
          <a:p>
            <a:pPr marL="171450" indent="-171450" algn="l">
              <a:buFont typeface="Arial" panose="020B0604020202020204" pitchFamily="34" charset="0"/>
              <a:buChar char="•"/>
            </a:pPr>
            <a:r>
              <a:rPr lang="en-US" sz="1100" dirty="0"/>
              <a:t>miR-22 modulates brown adipocyte thermogenesis by synergistically activating the glycolytic and mTORC1 signaling pathways. Lou, P et al., </a:t>
            </a:r>
            <a:r>
              <a:rPr lang="en-US" sz="1100" dirty="0" err="1"/>
              <a:t>Theranostics</a:t>
            </a:r>
            <a:r>
              <a:rPr lang="en-US" sz="1100" dirty="0"/>
              <a:t> </a:t>
            </a:r>
            <a:r>
              <a:rPr lang="it-IT" sz="1100" b="0" i="0" dirty="0">
                <a:effectLst/>
              </a:rPr>
              <a:t>2021; 11(8): 3607-3623.</a:t>
            </a:r>
          </a:p>
          <a:p>
            <a:pPr marL="171450" indent="-171450" algn="l">
              <a:buFont typeface="Arial" panose="020B0604020202020204" pitchFamily="34" charset="0"/>
              <a:buChar char="•"/>
            </a:pPr>
            <a:r>
              <a:rPr lang="en-US" sz="1100" dirty="0"/>
              <a:t>MircoRNA-22 is a Key Regulator of Lipid and Metabolic Homeostasis. Panella, R et al., 2023. Int. J. Mol. Sci., 24, 12870.</a:t>
            </a:r>
            <a:endParaRPr lang="it-IT" sz="1100" dirty="0"/>
          </a:p>
        </p:txBody>
      </p:sp>
      <p:pic>
        <p:nvPicPr>
          <p:cNvPr id="3" name="Picture 4" descr="IMG_3492.jpg">
            <a:extLst>
              <a:ext uri="{FF2B5EF4-FFF2-40B4-BE49-F238E27FC236}">
                <a16:creationId xmlns:a16="http://schemas.microsoft.com/office/drawing/2014/main" id="{065EF9E3-FCF0-0C93-1D85-ACC66EBC56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5971" y="2430745"/>
            <a:ext cx="2873975" cy="2744243"/>
          </a:xfrm>
          <a:prstGeom prst="rect">
            <a:avLst/>
          </a:prstGeom>
          <a:ln>
            <a:solidFill>
              <a:schemeClr val="tx1"/>
            </a:solidFill>
          </a:ln>
        </p:spPr>
      </p:pic>
      <p:sp>
        <p:nvSpPr>
          <p:cNvPr id="6" name="CasellaDiTesto 5">
            <a:extLst>
              <a:ext uri="{FF2B5EF4-FFF2-40B4-BE49-F238E27FC236}">
                <a16:creationId xmlns:a16="http://schemas.microsoft.com/office/drawing/2014/main" id="{7D1ED9DB-6756-ED41-B13E-9B1448D884A0}"/>
              </a:ext>
            </a:extLst>
          </p:cNvPr>
          <p:cNvSpPr txBox="1"/>
          <p:nvPr/>
        </p:nvSpPr>
        <p:spPr>
          <a:xfrm>
            <a:off x="967761" y="2926305"/>
            <a:ext cx="669073" cy="369332"/>
          </a:xfrm>
          <a:prstGeom prst="rect">
            <a:avLst/>
          </a:prstGeom>
          <a:noFill/>
        </p:spPr>
        <p:txBody>
          <a:bodyPr wrap="square" rtlCol="0">
            <a:spAutoFit/>
          </a:bodyPr>
          <a:lstStyle/>
          <a:p>
            <a:pPr algn="l"/>
            <a:r>
              <a:rPr lang="it-IT" dirty="0">
                <a:solidFill>
                  <a:schemeClr val="bg1"/>
                </a:solidFill>
              </a:rPr>
              <a:t>KO</a:t>
            </a:r>
          </a:p>
        </p:txBody>
      </p:sp>
      <p:sp>
        <p:nvSpPr>
          <p:cNvPr id="7" name="CasellaDiTesto 6">
            <a:extLst>
              <a:ext uri="{FF2B5EF4-FFF2-40B4-BE49-F238E27FC236}">
                <a16:creationId xmlns:a16="http://schemas.microsoft.com/office/drawing/2014/main" id="{3615F06F-1ACD-DB24-8CFD-E31C3167DFDE}"/>
              </a:ext>
            </a:extLst>
          </p:cNvPr>
          <p:cNvSpPr txBox="1"/>
          <p:nvPr/>
        </p:nvSpPr>
        <p:spPr>
          <a:xfrm>
            <a:off x="2144215" y="4871979"/>
            <a:ext cx="1081668" cy="369332"/>
          </a:xfrm>
          <a:prstGeom prst="rect">
            <a:avLst/>
          </a:prstGeom>
          <a:noFill/>
        </p:spPr>
        <p:txBody>
          <a:bodyPr wrap="square" rtlCol="0">
            <a:spAutoFit/>
          </a:bodyPr>
          <a:lstStyle/>
          <a:p>
            <a:pPr algn="l"/>
            <a:r>
              <a:rPr lang="it-IT" dirty="0" err="1">
                <a:solidFill>
                  <a:schemeClr val="bg1"/>
                </a:solidFill>
              </a:rPr>
              <a:t>overexpr</a:t>
            </a:r>
            <a:endParaRPr lang="it-IT" dirty="0">
              <a:solidFill>
                <a:schemeClr val="bg1"/>
              </a:solidFill>
            </a:endParaRPr>
          </a:p>
        </p:txBody>
      </p:sp>
      <p:sp>
        <p:nvSpPr>
          <p:cNvPr id="8" name="CasellaDiTesto 7">
            <a:extLst>
              <a:ext uri="{FF2B5EF4-FFF2-40B4-BE49-F238E27FC236}">
                <a16:creationId xmlns:a16="http://schemas.microsoft.com/office/drawing/2014/main" id="{5830922F-95E6-2A1C-EADD-D54FC29E4545}"/>
              </a:ext>
            </a:extLst>
          </p:cNvPr>
          <p:cNvSpPr txBox="1"/>
          <p:nvPr/>
        </p:nvSpPr>
        <p:spPr>
          <a:xfrm>
            <a:off x="850674" y="2037941"/>
            <a:ext cx="1767467" cy="369332"/>
          </a:xfrm>
          <a:prstGeom prst="rect">
            <a:avLst/>
          </a:prstGeom>
          <a:noFill/>
        </p:spPr>
        <p:txBody>
          <a:bodyPr wrap="square" rtlCol="0">
            <a:spAutoFit/>
          </a:bodyPr>
          <a:lstStyle/>
          <a:p>
            <a:pPr algn="l"/>
            <a:r>
              <a:rPr lang="it-IT" dirty="0"/>
              <a:t>miR-22 in mice</a:t>
            </a:r>
          </a:p>
        </p:txBody>
      </p:sp>
      <p:sp>
        <p:nvSpPr>
          <p:cNvPr id="9" name="Segnaposto numero diapositiva 2">
            <a:extLst>
              <a:ext uri="{FF2B5EF4-FFF2-40B4-BE49-F238E27FC236}">
                <a16:creationId xmlns:a16="http://schemas.microsoft.com/office/drawing/2014/main" id="{880E1266-AC60-B779-6765-41CC63AD1962}"/>
              </a:ext>
            </a:extLst>
          </p:cNvPr>
          <p:cNvSpPr>
            <a:spLocks noGrp="1"/>
          </p:cNvSpPr>
          <p:nvPr>
            <p:ph type="sldNum" sz="quarter" idx="12"/>
          </p:nvPr>
        </p:nvSpPr>
        <p:spPr>
          <a:xfrm>
            <a:off x="8610600" y="6356350"/>
            <a:ext cx="2743200" cy="365125"/>
          </a:xfrm>
        </p:spPr>
        <p:txBody>
          <a:bodyPr/>
          <a:lstStyle/>
          <a:p>
            <a:fld id="{227D6147-8CA9-4AD8-AEEB-E653C18C822D}" type="slidenum">
              <a:rPr lang="en-GB" smtClean="0">
                <a:latin typeface="+mn-lt"/>
              </a:rPr>
              <a:t>45</a:t>
            </a:fld>
            <a:endParaRPr lang="en-GB" dirty="0">
              <a:latin typeface="+mn-lt"/>
            </a:endParaRPr>
          </a:p>
        </p:txBody>
      </p:sp>
      <p:sp>
        <p:nvSpPr>
          <p:cNvPr id="10" name="CasellaDiTesto 9">
            <a:extLst>
              <a:ext uri="{FF2B5EF4-FFF2-40B4-BE49-F238E27FC236}">
                <a16:creationId xmlns:a16="http://schemas.microsoft.com/office/drawing/2014/main" id="{7A12ABD7-62B9-E19A-053B-25D98EDFD494}"/>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14" name="Picture 13">
            <a:extLst>
              <a:ext uri="{FF2B5EF4-FFF2-40B4-BE49-F238E27FC236}">
                <a16:creationId xmlns:a16="http://schemas.microsoft.com/office/drawing/2014/main" id="{D05E1C54-D5AB-E286-FC2F-2F355135D1A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0185904" y="73211"/>
            <a:ext cx="698843" cy="693052"/>
          </a:xfrm>
          <a:prstGeom prst="rect">
            <a:avLst/>
          </a:prstGeom>
        </p:spPr>
      </p:pic>
      <p:pic>
        <p:nvPicPr>
          <p:cNvPr id="15" name="Picture 14" descr="Et billede, der indeholder tekst, Font/skrifttype, Grafik, logo&#10;&#10;Automatisk genereret beskrivelse">
            <a:extLst>
              <a:ext uri="{FF2B5EF4-FFF2-40B4-BE49-F238E27FC236}">
                <a16:creationId xmlns:a16="http://schemas.microsoft.com/office/drawing/2014/main" id="{F007C304-6B38-CF40-8EF5-61F307758D56}"/>
              </a:ext>
            </a:extLst>
          </p:cNvPr>
          <p:cNvPicPr>
            <a:picLocks noChangeAspect="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83932" y="829729"/>
            <a:ext cx="882584" cy="455350"/>
          </a:xfrm>
          <a:prstGeom prst="rect">
            <a:avLst/>
          </a:prstGeom>
          <a:noFill/>
          <a:ln>
            <a:noFill/>
          </a:ln>
        </p:spPr>
      </p:pic>
    </p:spTree>
    <p:extLst>
      <p:ext uri="{BB962C8B-B14F-4D97-AF65-F5344CB8AC3E}">
        <p14:creationId xmlns:p14="http://schemas.microsoft.com/office/powerpoint/2010/main" val="943343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9680A-0FBC-07D9-4A01-68F9E9361909}"/>
              </a:ext>
            </a:extLst>
          </p:cNvPr>
          <p:cNvSpPr>
            <a:spLocks noGrp="1"/>
          </p:cNvSpPr>
          <p:nvPr>
            <p:ph type="title"/>
          </p:nvPr>
        </p:nvSpPr>
        <p:spPr>
          <a:xfrm>
            <a:off x="185557" y="23647"/>
            <a:ext cx="9728704" cy="965964"/>
          </a:xfrm>
        </p:spPr>
        <p:txBody>
          <a:bodyPr>
            <a:normAutofit/>
          </a:bodyPr>
          <a:lstStyle/>
          <a:p>
            <a:r>
              <a:rPr lang="en-US" sz="2800" b="1" dirty="0">
                <a:latin typeface="+mn-lt"/>
              </a:rPr>
              <a:t>Genetic loss of miR-22 results in profound metabolic changes</a:t>
            </a:r>
            <a:endParaRPr lang="it-IT" sz="2800" b="1" dirty="0">
              <a:latin typeface="+mn-lt"/>
            </a:endParaRPr>
          </a:p>
        </p:txBody>
      </p:sp>
      <p:sp>
        <p:nvSpPr>
          <p:cNvPr id="3" name="Segnaposto numero diapositiva 2">
            <a:extLst>
              <a:ext uri="{FF2B5EF4-FFF2-40B4-BE49-F238E27FC236}">
                <a16:creationId xmlns:a16="http://schemas.microsoft.com/office/drawing/2014/main" id="{003F6178-A2C4-770C-A9CB-D6D47113B233}"/>
              </a:ext>
            </a:extLst>
          </p:cNvPr>
          <p:cNvSpPr>
            <a:spLocks noGrp="1"/>
          </p:cNvSpPr>
          <p:nvPr>
            <p:ph type="sldNum" sz="quarter" idx="12"/>
          </p:nvPr>
        </p:nvSpPr>
        <p:spPr/>
        <p:txBody>
          <a:bodyPr/>
          <a:lstStyle/>
          <a:p>
            <a:fld id="{227D6147-8CA9-4AD8-AEEB-E653C18C822D}" type="slidenum">
              <a:rPr lang="en-GB" smtClean="0">
                <a:latin typeface="+mn-lt"/>
              </a:rPr>
              <a:t>46</a:t>
            </a:fld>
            <a:endParaRPr lang="en-GB" dirty="0">
              <a:latin typeface="+mn-lt"/>
            </a:endParaRPr>
          </a:p>
        </p:txBody>
      </p:sp>
      <p:pic>
        <p:nvPicPr>
          <p:cNvPr id="6" name="Picture 8" descr="1 - delta grams Fem Weeks Clean.pdf">
            <a:extLst>
              <a:ext uri="{FF2B5EF4-FFF2-40B4-BE49-F238E27FC236}">
                <a16:creationId xmlns:a16="http://schemas.microsoft.com/office/drawing/2014/main" id="{16F9AE41-F215-8CE9-3361-E1C8E541C8A6}"/>
              </a:ext>
            </a:extLst>
          </p:cNvPr>
          <p:cNvPicPr>
            <a:picLocks noChangeAspect="1"/>
          </p:cNvPicPr>
          <p:nvPr/>
        </p:nvPicPr>
        <p:blipFill rotWithShape="1">
          <a:blip r:embed="rId3">
            <a:extLst>
              <a:ext uri="{28A0092B-C50C-407E-A947-70E740481C1C}">
                <a14:useLocalDpi xmlns:a14="http://schemas.microsoft.com/office/drawing/2010/main" val="0"/>
              </a:ext>
            </a:extLst>
          </a:blip>
          <a:srcRect r="16735"/>
          <a:stretch/>
        </p:blipFill>
        <p:spPr>
          <a:xfrm>
            <a:off x="353449" y="3899827"/>
            <a:ext cx="1731300" cy="1553426"/>
          </a:xfrm>
          <a:prstGeom prst="rect">
            <a:avLst/>
          </a:prstGeom>
        </p:spPr>
      </p:pic>
      <p:pic>
        <p:nvPicPr>
          <p:cNvPr id="7" name="Immagine 6">
            <a:extLst>
              <a:ext uri="{FF2B5EF4-FFF2-40B4-BE49-F238E27FC236}">
                <a16:creationId xmlns:a16="http://schemas.microsoft.com/office/drawing/2014/main" id="{205EB1F3-0F65-EB97-5736-467E2F587123}"/>
              </a:ext>
            </a:extLst>
          </p:cNvPr>
          <p:cNvPicPr>
            <a:picLocks noChangeAspect="1"/>
          </p:cNvPicPr>
          <p:nvPr/>
        </p:nvPicPr>
        <p:blipFill rotWithShape="1">
          <a:blip r:embed="rId4"/>
          <a:srcRect r="3466"/>
          <a:stretch/>
        </p:blipFill>
        <p:spPr>
          <a:xfrm>
            <a:off x="6585237" y="4069205"/>
            <a:ext cx="1887651" cy="1358367"/>
          </a:xfrm>
          <a:prstGeom prst="rect">
            <a:avLst/>
          </a:prstGeom>
        </p:spPr>
      </p:pic>
      <p:grpSp>
        <p:nvGrpSpPr>
          <p:cNvPr id="9" name="Group 18">
            <a:extLst>
              <a:ext uri="{FF2B5EF4-FFF2-40B4-BE49-F238E27FC236}">
                <a16:creationId xmlns:a16="http://schemas.microsoft.com/office/drawing/2014/main" id="{AA446A4B-0920-5803-314D-4B42DD917B74}"/>
              </a:ext>
            </a:extLst>
          </p:cNvPr>
          <p:cNvGrpSpPr/>
          <p:nvPr/>
        </p:nvGrpSpPr>
        <p:grpSpPr>
          <a:xfrm>
            <a:off x="8816516" y="3638462"/>
            <a:ext cx="3016140" cy="1789408"/>
            <a:chOff x="583476" y="4337871"/>
            <a:chExt cx="3451123" cy="2144732"/>
          </a:xfrm>
        </p:grpSpPr>
        <p:pic>
          <p:nvPicPr>
            <p:cNvPr id="10" name="Picture 19" descr="UCP1 WT vs KO.jpg">
              <a:extLst>
                <a:ext uri="{FF2B5EF4-FFF2-40B4-BE49-F238E27FC236}">
                  <a16:creationId xmlns:a16="http://schemas.microsoft.com/office/drawing/2014/main" id="{75C3FED9-B89C-9F73-A96E-EECE179C649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83476" y="4656860"/>
              <a:ext cx="3451123" cy="1825743"/>
            </a:xfrm>
            <a:prstGeom prst="rect">
              <a:avLst/>
            </a:prstGeom>
          </p:spPr>
        </p:pic>
        <p:cxnSp>
          <p:nvCxnSpPr>
            <p:cNvPr id="11" name="Straight Arrow Connector 20">
              <a:extLst>
                <a:ext uri="{FF2B5EF4-FFF2-40B4-BE49-F238E27FC236}">
                  <a16:creationId xmlns:a16="http://schemas.microsoft.com/office/drawing/2014/main" id="{38718DCD-9189-97EA-0BD1-F913CC530DE7}"/>
                </a:ext>
              </a:extLst>
            </p:cNvPr>
            <p:cNvCxnSpPr/>
            <p:nvPr/>
          </p:nvCxnSpPr>
          <p:spPr>
            <a:xfrm flipV="1">
              <a:off x="2553088" y="5554869"/>
              <a:ext cx="154609" cy="18774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21">
              <a:extLst>
                <a:ext uri="{FF2B5EF4-FFF2-40B4-BE49-F238E27FC236}">
                  <a16:creationId xmlns:a16="http://schemas.microsoft.com/office/drawing/2014/main" id="{EC23F710-0CA3-C22D-C0BB-70E8C41848F8}"/>
                </a:ext>
              </a:extLst>
            </p:cNvPr>
            <p:cNvCxnSpPr/>
            <p:nvPr/>
          </p:nvCxnSpPr>
          <p:spPr>
            <a:xfrm>
              <a:off x="2553088" y="4861390"/>
              <a:ext cx="154609" cy="21019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22">
              <a:extLst>
                <a:ext uri="{FF2B5EF4-FFF2-40B4-BE49-F238E27FC236}">
                  <a16:creationId xmlns:a16="http://schemas.microsoft.com/office/drawing/2014/main" id="{9DF95D00-5FE9-2C81-6297-160A91F95088}"/>
                </a:ext>
              </a:extLst>
            </p:cNvPr>
            <p:cNvCxnSpPr/>
            <p:nvPr/>
          </p:nvCxnSpPr>
          <p:spPr>
            <a:xfrm flipV="1">
              <a:off x="3204070" y="5859669"/>
              <a:ext cx="152400" cy="11485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23">
              <a:extLst>
                <a:ext uri="{FF2B5EF4-FFF2-40B4-BE49-F238E27FC236}">
                  <a16:creationId xmlns:a16="http://schemas.microsoft.com/office/drawing/2014/main" id="{432C9559-4DAA-ED51-A602-3A5195CC22B3}"/>
                </a:ext>
              </a:extLst>
            </p:cNvPr>
            <p:cNvCxnSpPr/>
            <p:nvPr/>
          </p:nvCxnSpPr>
          <p:spPr>
            <a:xfrm flipH="1">
              <a:off x="3547165" y="5307495"/>
              <a:ext cx="149706" cy="152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24">
              <a:extLst>
                <a:ext uri="{FF2B5EF4-FFF2-40B4-BE49-F238E27FC236}">
                  <a16:creationId xmlns:a16="http://schemas.microsoft.com/office/drawing/2014/main" id="{CCDEB873-DA9D-081B-8336-1E0E026547ED}"/>
                </a:ext>
              </a:extLst>
            </p:cNvPr>
            <p:cNvCxnSpPr/>
            <p:nvPr/>
          </p:nvCxnSpPr>
          <p:spPr>
            <a:xfrm flipH="1">
              <a:off x="3431080" y="4989993"/>
              <a:ext cx="242956" cy="1631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25">
              <a:extLst>
                <a:ext uri="{FF2B5EF4-FFF2-40B4-BE49-F238E27FC236}">
                  <a16:creationId xmlns:a16="http://schemas.microsoft.com/office/drawing/2014/main" id="{72FDBFDE-3281-E1FF-B5CF-ADB2217FB45E}"/>
                </a:ext>
              </a:extLst>
            </p:cNvPr>
            <p:cNvCxnSpPr/>
            <p:nvPr/>
          </p:nvCxnSpPr>
          <p:spPr>
            <a:xfrm flipV="1">
              <a:off x="2984662" y="5501860"/>
              <a:ext cx="152400" cy="11485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26">
              <a:extLst>
                <a:ext uri="{FF2B5EF4-FFF2-40B4-BE49-F238E27FC236}">
                  <a16:creationId xmlns:a16="http://schemas.microsoft.com/office/drawing/2014/main" id="{C1C62A7D-B603-7B66-15B0-29D71B4CC0FC}"/>
                </a:ext>
              </a:extLst>
            </p:cNvPr>
            <p:cNvCxnSpPr/>
            <p:nvPr/>
          </p:nvCxnSpPr>
          <p:spPr>
            <a:xfrm flipH="1" flipV="1">
              <a:off x="2984662" y="5231294"/>
              <a:ext cx="152400" cy="15240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28">
              <a:extLst>
                <a:ext uri="{FF2B5EF4-FFF2-40B4-BE49-F238E27FC236}">
                  <a16:creationId xmlns:a16="http://schemas.microsoft.com/office/drawing/2014/main" id="{7238FCF9-1D89-6708-1B0D-EBE126933327}"/>
                </a:ext>
              </a:extLst>
            </p:cNvPr>
            <p:cNvSpPr txBox="1"/>
            <p:nvPr/>
          </p:nvSpPr>
          <p:spPr>
            <a:xfrm>
              <a:off x="1241701" y="4383541"/>
              <a:ext cx="495598" cy="368893"/>
            </a:xfrm>
            <a:prstGeom prst="rect">
              <a:avLst/>
            </a:prstGeom>
            <a:noFill/>
          </p:spPr>
          <p:txBody>
            <a:bodyPr wrap="none" rtlCol="0">
              <a:spAutoFit/>
            </a:bodyPr>
            <a:lstStyle/>
            <a:p>
              <a:r>
                <a:rPr lang="en-US" sz="1400" dirty="0"/>
                <a:t>WT</a:t>
              </a:r>
            </a:p>
          </p:txBody>
        </p:sp>
        <p:sp>
          <p:nvSpPr>
            <p:cNvPr id="19" name="TextBox 29">
              <a:extLst>
                <a:ext uri="{FF2B5EF4-FFF2-40B4-BE49-F238E27FC236}">
                  <a16:creationId xmlns:a16="http://schemas.microsoft.com/office/drawing/2014/main" id="{8D1FB07F-620F-D17F-D020-A03B388C0826}"/>
                </a:ext>
              </a:extLst>
            </p:cNvPr>
            <p:cNvSpPr txBox="1"/>
            <p:nvPr/>
          </p:nvSpPr>
          <p:spPr>
            <a:xfrm>
              <a:off x="3028457" y="4337871"/>
              <a:ext cx="443654" cy="368892"/>
            </a:xfrm>
            <a:prstGeom prst="rect">
              <a:avLst/>
            </a:prstGeom>
            <a:noFill/>
          </p:spPr>
          <p:txBody>
            <a:bodyPr wrap="none" rtlCol="0">
              <a:spAutoFit/>
            </a:bodyPr>
            <a:lstStyle/>
            <a:p>
              <a:r>
                <a:rPr lang="en-US" sz="1400" dirty="0">
                  <a:solidFill>
                    <a:srgbClr val="FF0000"/>
                  </a:solidFill>
                </a:rPr>
                <a:t>KO</a:t>
              </a:r>
            </a:p>
          </p:txBody>
        </p:sp>
      </p:grpSp>
      <p:sp>
        <p:nvSpPr>
          <p:cNvPr id="23" name="CasellaDiTesto 22">
            <a:extLst>
              <a:ext uri="{FF2B5EF4-FFF2-40B4-BE49-F238E27FC236}">
                <a16:creationId xmlns:a16="http://schemas.microsoft.com/office/drawing/2014/main" id="{85EC8B91-820D-67F7-9E6F-B800D43E07CD}"/>
              </a:ext>
            </a:extLst>
          </p:cNvPr>
          <p:cNvSpPr txBox="1"/>
          <p:nvPr/>
        </p:nvSpPr>
        <p:spPr>
          <a:xfrm>
            <a:off x="8117827" y="3687540"/>
            <a:ext cx="284931" cy="261610"/>
          </a:xfrm>
          <a:prstGeom prst="rect">
            <a:avLst/>
          </a:prstGeom>
          <a:solidFill>
            <a:schemeClr val="bg1"/>
          </a:solidFill>
        </p:spPr>
        <p:txBody>
          <a:bodyPr wrap="square" rtlCol="0">
            <a:spAutoFit/>
          </a:bodyPr>
          <a:lstStyle/>
          <a:p>
            <a:r>
              <a:rPr lang="it-IT" sz="1100" dirty="0">
                <a:solidFill>
                  <a:schemeClr val="bg1"/>
                </a:solidFill>
              </a:rPr>
              <a:t>A</a:t>
            </a:r>
          </a:p>
        </p:txBody>
      </p:sp>
      <p:pic>
        <p:nvPicPr>
          <p:cNvPr id="24" name="Picture 8" descr="1 - delta grams Fem Weeks Clean.pdf">
            <a:extLst>
              <a:ext uri="{FF2B5EF4-FFF2-40B4-BE49-F238E27FC236}">
                <a16:creationId xmlns:a16="http://schemas.microsoft.com/office/drawing/2014/main" id="{6AFFB3FB-4E07-467F-D281-3CABB45A5E34}"/>
              </a:ext>
            </a:extLst>
          </p:cNvPr>
          <p:cNvPicPr>
            <a:picLocks noChangeAspect="1"/>
          </p:cNvPicPr>
          <p:nvPr/>
        </p:nvPicPr>
        <p:blipFill rotWithShape="1">
          <a:blip r:embed="rId3">
            <a:extLst>
              <a:ext uri="{28A0092B-C50C-407E-A947-70E740481C1C}">
                <a14:useLocalDpi xmlns:a14="http://schemas.microsoft.com/office/drawing/2010/main" val="0"/>
              </a:ext>
            </a:extLst>
          </a:blip>
          <a:srcRect l="84104" t="18937" r="613" b="59134"/>
          <a:stretch/>
        </p:blipFill>
        <p:spPr>
          <a:xfrm>
            <a:off x="7863326" y="5428037"/>
            <a:ext cx="534801" cy="475839"/>
          </a:xfrm>
          <a:prstGeom prst="rect">
            <a:avLst/>
          </a:prstGeom>
          <a:solidFill>
            <a:schemeClr val="bg1"/>
          </a:solidFill>
        </p:spPr>
      </p:pic>
      <p:sp>
        <p:nvSpPr>
          <p:cNvPr id="25" name="CasellaDiTesto 24">
            <a:extLst>
              <a:ext uri="{FF2B5EF4-FFF2-40B4-BE49-F238E27FC236}">
                <a16:creationId xmlns:a16="http://schemas.microsoft.com/office/drawing/2014/main" id="{58786E37-5383-CB91-4B12-8DD2971DDA3D}"/>
              </a:ext>
            </a:extLst>
          </p:cNvPr>
          <p:cNvSpPr txBox="1"/>
          <p:nvPr/>
        </p:nvSpPr>
        <p:spPr>
          <a:xfrm>
            <a:off x="6474471" y="4045697"/>
            <a:ext cx="284931" cy="261610"/>
          </a:xfrm>
          <a:prstGeom prst="rect">
            <a:avLst/>
          </a:prstGeom>
          <a:solidFill>
            <a:schemeClr val="bg1"/>
          </a:solidFill>
        </p:spPr>
        <p:txBody>
          <a:bodyPr wrap="square" rtlCol="0">
            <a:spAutoFit/>
          </a:bodyPr>
          <a:lstStyle/>
          <a:p>
            <a:r>
              <a:rPr lang="it-IT" sz="1100" dirty="0">
                <a:solidFill>
                  <a:schemeClr val="bg1"/>
                </a:solidFill>
              </a:rPr>
              <a:t>A</a:t>
            </a:r>
          </a:p>
        </p:txBody>
      </p:sp>
      <p:sp>
        <p:nvSpPr>
          <p:cNvPr id="32" name="CasellaDiTesto 31">
            <a:extLst>
              <a:ext uri="{FF2B5EF4-FFF2-40B4-BE49-F238E27FC236}">
                <a16:creationId xmlns:a16="http://schemas.microsoft.com/office/drawing/2014/main" id="{46513FB7-5AD6-315B-8D40-2E0C64056522}"/>
              </a:ext>
            </a:extLst>
          </p:cNvPr>
          <p:cNvSpPr txBox="1"/>
          <p:nvPr/>
        </p:nvSpPr>
        <p:spPr>
          <a:xfrm>
            <a:off x="6919762" y="3604002"/>
            <a:ext cx="1640850" cy="261610"/>
          </a:xfrm>
          <a:prstGeom prst="rect">
            <a:avLst/>
          </a:prstGeom>
          <a:noFill/>
        </p:spPr>
        <p:txBody>
          <a:bodyPr wrap="square" rtlCol="0">
            <a:spAutoFit/>
          </a:bodyPr>
          <a:lstStyle/>
          <a:p>
            <a:r>
              <a:rPr lang="it-IT" sz="1100" b="1" dirty="0" err="1"/>
              <a:t>Oxygen</a:t>
            </a:r>
            <a:r>
              <a:rPr lang="it-IT" sz="1100" b="1" dirty="0"/>
              <a:t> </a:t>
            </a:r>
            <a:r>
              <a:rPr lang="it-IT" sz="1100" b="1" dirty="0" err="1"/>
              <a:t>consumption</a:t>
            </a:r>
            <a:endParaRPr lang="it-IT" sz="1100" b="1" dirty="0"/>
          </a:p>
        </p:txBody>
      </p:sp>
      <p:pic>
        <p:nvPicPr>
          <p:cNvPr id="33" name="Picture 8" descr="1 - delta grams Fem Weeks Clean.pdf">
            <a:extLst>
              <a:ext uri="{FF2B5EF4-FFF2-40B4-BE49-F238E27FC236}">
                <a16:creationId xmlns:a16="http://schemas.microsoft.com/office/drawing/2014/main" id="{88C0F5D0-E0B8-85F6-12A9-274AB1A767E9}"/>
              </a:ext>
            </a:extLst>
          </p:cNvPr>
          <p:cNvPicPr>
            <a:picLocks noChangeAspect="1"/>
          </p:cNvPicPr>
          <p:nvPr/>
        </p:nvPicPr>
        <p:blipFill rotWithShape="1">
          <a:blip r:embed="rId3">
            <a:extLst>
              <a:ext uri="{28A0092B-C50C-407E-A947-70E740481C1C}">
                <a14:useLocalDpi xmlns:a14="http://schemas.microsoft.com/office/drawing/2010/main" val="0"/>
              </a:ext>
            </a:extLst>
          </a:blip>
          <a:srcRect l="84104" t="18937" r="613" b="59134"/>
          <a:stretch/>
        </p:blipFill>
        <p:spPr>
          <a:xfrm>
            <a:off x="744386" y="4200452"/>
            <a:ext cx="445070" cy="396001"/>
          </a:xfrm>
          <a:prstGeom prst="rect">
            <a:avLst/>
          </a:prstGeom>
          <a:solidFill>
            <a:schemeClr val="bg1"/>
          </a:solidFill>
        </p:spPr>
      </p:pic>
      <p:sp>
        <p:nvSpPr>
          <p:cNvPr id="34" name="CasellaDiTesto 33">
            <a:extLst>
              <a:ext uri="{FF2B5EF4-FFF2-40B4-BE49-F238E27FC236}">
                <a16:creationId xmlns:a16="http://schemas.microsoft.com/office/drawing/2014/main" id="{3A69325F-8DC9-ACAF-B801-7BF2D924BC28}"/>
              </a:ext>
            </a:extLst>
          </p:cNvPr>
          <p:cNvSpPr txBox="1"/>
          <p:nvPr/>
        </p:nvSpPr>
        <p:spPr>
          <a:xfrm>
            <a:off x="732561" y="3880714"/>
            <a:ext cx="1163239" cy="261610"/>
          </a:xfrm>
          <a:prstGeom prst="rect">
            <a:avLst/>
          </a:prstGeom>
          <a:solidFill>
            <a:schemeClr val="bg1"/>
          </a:solidFill>
        </p:spPr>
        <p:txBody>
          <a:bodyPr wrap="square" rtlCol="0">
            <a:spAutoFit/>
          </a:bodyPr>
          <a:lstStyle/>
          <a:p>
            <a:r>
              <a:rPr lang="it-IT" sz="1100" dirty="0">
                <a:solidFill>
                  <a:schemeClr val="bg1"/>
                </a:solidFill>
              </a:rPr>
              <a:t>A</a:t>
            </a:r>
          </a:p>
        </p:txBody>
      </p:sp>
      <p:sp>
        <p:nvSpPr>
          <p:cNvPr id="35" name="CasellaDiTesto 34">
            <a:extLst>
              <a:ext uri="{FF2B5EF4-FFF2-40B4-BE49-F238E27FC236}">
                <a16:creationId xmlns:a16="http://schemas.microsoft.com/office/drawing/2014/main" id="{66632471-1D95-E929-46DA-34F24AD27C21}"/>
              </a:ext>
            </a:extLst>
          </p:cNvPr>
          <p:cNvSpPr txBox="1"/>
          <p:nvPr/>
        </p:nvSpPr>
        <p:spPr>
          <a:xfrm>
            <a:off x="717832" y="3577011"/>
            <a:ext cx="1521823" cy="261610"/>
          </a:xfrm>
          <a:prstGeom prst="rect">
            <a:avLst/>
          </a:prstGeom>
          <a:noFill/>
        </p:spPr>
        <p:txBody>
          <a:bodyPr wrap="square" rtlCol="0">
            <a:spAutoFit/>
          </a:bodyPr>
          <a:lstStyle/>
          <a:p>
            <a:r>
              <a:rPr lang="it-IT" sz="1100" b="1" dirty="0"/>
              <a:t>Weight gain on HFD</a:t>
            </a:r>
          </a:p>
        </p:txBody>
      </p:sp>
      <p:sp>
        <p:nvSpPr>
          <p:cNvPr id="38" name="Rettangolo 37">
            <a:extLst>
              <a:ext uri="{FF2B5EF4-FFF2-40B4-BE49-F238E27FC236}">
                <a16:creationId xmlns:a16="http://schemas.microsoft.com/office/drawing/2014/main" id="{BD8616FC-14F3-8A6E-444D-44E4974DBACE}"/>
              </a:ext>
            </a:extLst>
          </p:cNvPr>
          <p:cNvSpPr/>
          <p:nvPr/>
        </p:nvSpPr>
        <p:spPr>
          <a:xfrm>
            <a:off x="10353217" y="3955191"/>
            <a:ext cx="1479440" cy="1472675"/>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39" name="Picture 8" descr="1 - delta grams Fem Weeks Clean.pdf">
            <a:extLst>
              <a:ext uri="{FF2B5EF4-FFF2-40B4-BE49-F238E27FC236}">
                <a16:creationId xmlns:a16="http://schemas.microsoft.com/office/drawing/2014/main" id="{D065DA5C-300F-D1DA-C8D5-F0547C9CB7E7}"/>
              </a:ext>
            </a:extLst>
          </p:cNvPr>
          <p:cNvPicPr>
            <a:picLocks noChangeAspect="1"/>
          </p:cNvPicPr>
          <p:nvPr/>
        </p:nvPicPr>
        <p:blipFill rotWithShape="1">
          <a:blip r:embed="rId3">
            <a:extLst>
              <a:ext uri="{28A0092B-C50C-407E-A947-70E740481C1C}">
                <a14:useLocalDpi xmlns:a14="http://schemas.microsoft.com/office/drawing/2010/main" val="0"/>
              </a:ext>
            </a:extLst>
          </a:blip>
          <a:srcRect l="84104" t="18937" r="613" b="59134"/>
          <a:stretch/>
        </p:blipFill>
        <p:spPr>
          <a:xfrm>
            <a:off x="11341064" y="5523531"/>
            <a:ext cx="534801" cy="475839"/>
          </a:xfrm>
          <a:prstGeom prst="rect">
            <a:avLst/>
          </a:prstGeom>
          <a:solidFill>
            <a:schemeClr val="bg1"/>
          </a:solidFill>
        </p:spPr>
      </p:pic>
      <p:sp>
        <p:nvSpPr>
          <p:cNvPr id="42" name="Rettangolo 41">
            <a:extLst>
              <a:ext uri="{FF2B5EF4-FFF2-40B4-BE49-F238E27FC236}">
                <a16:creationId xmlns:a16="http://schemas.microsoft.com/office/drawing/2014/main" id="{6EE3C432-E648-9ADC-E029-D2FB69ABBBC6}"/>
              </a:ext>
            </a:extLst>
          </p:cNvPr>
          <p:cNvSpPr/>
          <p:nvPr/>
        </p:nvSpPr>
        <p:spPr>
          <a:xfrm>
            <a:off x="8814014" y="3944992"/>
            <a:ext cx="1479440" cy="1472675"/>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Rettangolo 6">
            <a:extLst>
              <a:ext uri="{FF2B5EF4-FFF2-40B4-BE49-F238E27FC236}">
                <a16:creationId xmlns:a16="http://schemas.microsoft.com/office/drawing/2014/main" id="{A4F4FF96-ADB3-1B84-3F06-273E5E10E034}"/>
              </a:ext>
            </a:extLst>
          </p:cNvPr>
          <p:cNvSpPr/>
          <p:nvPr/>
        </p:nvSpPr>
        <p:spPr>
          <a:xfrm>
            <a:off x="720037" y="1705573"/>
            <a:ext cx="3700211" cy="1815882"/>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t>Reduced lipid biosynthesis</a:t>
            </a:r>
          </a:p>
          <a:p>
            <a:pPr marL="285750" indent="-285750">
              <a:buFont typeface="Arial" panose="020B0604020202020204" pitchFamily="34" charset="0"/>
              <a:buChar char="•"/>
            </a:pPr>
            <a:r>
              <a:rPr lang="it-IT" sz="1600" dirty="0"/>
              <a:t>KO models </a:t>
            </a:r>
            <a:r>
              <a:rPr lang="it-IT" sz="1600" dirty="0" err="1"/>
              <a:t>maintain</a:t>
            </a:r>
            <a:r>
              <a:rPr lang="it-IT" sz="1600" dirty="0"/>
              <a:t> </a:t>
            </a:r>
            <a:r>
              <a:rPr lang="it-IT" sz="1600" dirty="0" err="1"/>
              <a:t>their</a:t>
            </a:r>
            <a:r>
              <a:rPr lang="it-IT" sz="1600" dirty="0"/>
              <a:t> body weight on HFD with no </a:t>
            </a:r>
            <a:r>
              <a:rPr lang="it-IT" sz="1600" dirty="0" err="1"/>
              <a:t>change</a:t>
            </a:r>
            <a:r>
              <a:rPr lang="it-IT" sz="1600" dirty="0"/>
              <a:t> on food </a:t>
            </a:r>
            <a:r>
              <a:rPr lang="it-IT" sz="1600" dirty="0" err="1"/>
              <a:t>consumption</a:t>
            </a:r>
            <a:endParaRPr lang="it-IT" sz="1600" dirty="0"/>
          </a:p>
          <a:p>
            <a:pPr marL="285750" indent="-285750">
              <a:buFont typeface="Arial" panose="020B0604020202020204" pitchFamily="34" charset="0"/>
              <a:buChar char="•"/>
            </a:pPr>
            <a:r>
              <a:rPr lang="en-US" sz="1600" dirty="0"/>
              <a:t>Echo MRI revealed that miR-22 genetic ablation is affecting fat mass deposition </a:t>
            </a:r>
            <a:endParaRPr lang="en-US" sz="1600" b="1" dirty="0"/>
          </a:p>
        </p:txBody>
      </p:sp>
      <p:sp>
        <p:nvSpPr>
          <p:cNvPr id="44" name="Rettangolo 11">
            <a:extLst>
              <a:ext uri="{FF2B5EF4-FFF2-40B4-BE49-F238E27FC236}">
                <a16:creationId xmlns:a16="http://schemas.microsoft.com/office/drawing/2014/main" id="{23B6B8C0-5E96-A01B-96BD-ACBD9168F987}"/>
              </a:ext>
            </a:extLst>
          </p:cNvPr>
          <p:cNvSpPr/>
          <p:nvPr/>
        </p:nvSpPr>
        <p:spPr>
          <a:xfrm>
            <a:off x="4726614" y="1668690"/>
            <a:ext cx="3671513" cy="1815882"/>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t>Increased energy expenditure via BAT activation</a:t>
            </a:r>
          </a:p>
          <a:p>
            <a:pPr marL="285750" indent="-285750">
              <a:buFont typeface="Arial" panose="020B0604020202020204" pitchFamily="34" charset="0"/>
              <a:buChar char="•"/>
            </a:pPr>
            <a:r>
              <a:rPr lang="en-US" sz="1600" dirty="0"/>
              <a:t>Thermal pictures of WT and KO after 8 weeks on HFD, increase signal in the intrascapular area where BAT is located </a:t>
            </a:r>
            <a:r>
              <a:rPr lang="it-IT" sz="1600" dirty="0" err="1"/>
              <a:t>while</a:t>
            </a:r>
            <a:r>
              <a:rPr lang="it-IT" sz="1600" dirty="0"/>
              <a:t> </a:t>
            </a:r>
            <a:r>
              <a:rPr lang="it-IT" sz="1600" dirty="0" err="1"/>
              <a:t>Oxigen</a:t>
            </a:r>
            <a:r>
              <a:rPr lang="it-IT" sz="1600" dirty="0"/>
              <a:t> </a:t>
            </a:r>
            <a:r>
              <a:rPr lang="it-IT" sz="1600" dirty="0" err="1"/>
              <a:t>consumption</a:t>
            </a:r>
            <a:r>
              <a:rPr lang="it-IT" sz="1600" dirty="0"/>
              <a:t> </a:t>
            </a:r>
            <a:r>
              <a:rPr lang="it-IT" sz="1600" dirty="0" err="1"/>
              <a:t>increased</a:t>
            </a:r>
            <a:endParaRPr lang="it-IT" sz="1600" dirty="0"/>
          </a:p>
        </p:txBody>
      </p:sp>
      <p:sp>
        <p:nvSpPr>
          <p:cNvPr id="45" name="Rettangolo 12">
            <a:extLst>
              <a:ext uri="{FF2B5EF4-FFF2-40B4-BE49-F238E27FC236}">
                <a16:creationId xmlns:a16="http://schemas.microsoft.com/office/drawing/2014/main" id="{DC04F833-20C9-1049-57AE-3D3587E425DA}"/>
              </a:ext>
            </a:extLst>
          </p:cNvPr>
          <p:cNvSpPr/>
          <p:nvPr/>
        </p:nvSpPr>
        <p:spPr>
          <a:xfrm>
            <a:off x="8910873" y="1619947"/>
            <a:ext cx="3524250" cy="1323439"/>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t>Increased transformation of White Adipose Tissue into Brown Adipose Tissue</a:t>
            </a:r>
          </a:p>
          <a:p>
            <a:pPr marL="285750" indent="-285750">
              <a:buFont typeface="Arial" panose="020B0604020202020204" pitchFamily="34" charset="0"/>
              <a:buChar char="•"/>
            </a:pPr>
            <a:r>
              <a:rPr lang="en-US" sz="1600" dirty="0"/>
              <a:t>Increased BAT and show sign of </a:t>
            </a:r>
            <a:r>
              <a:rPr lang="en-US" sz="1600" dirty="0" err="1"/>
              <a:t>brownization</a:t>
            </a:r>
            <a:r>
              <a:rPr lang="en-US" sz="1600" dirty="0"/>
              <a:t> of WAT</a:t>
            </a:r>
            <a:endParaRPr lang="it-IT" sz="1600" dirty="0"/>
          </a:p>
        </p:txBody>
      </p:sp>
      <p:sp>
        <p:nvSpPr>
          <p:cNvPr id="46" name="CasellaDiTesto 52">
            <a:extLst>
              <a:ext uri="{FF2B5EF4-FFF2-40B4-BE49-F238E27FC236}">
                <a16:creationId xmlns:a16="http://schemas.microsoft.com/office/drawing/2014/main" id="{203FC528-8128-4806-E40B-C5AA7E5BE4CE}"/>
              </a:ext>
            </a:extLst>
          </p:cNvPr>
          <p:cNvSpPr txBox="1"/>
          <p:nvPr/>
        </p:nvSpPr>
        <p:spPr>
          <a:xfrm>
            <a:off x="353449" y="6525408"/>
            <a:ext cx="67179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ea typeface="+mn-ea"/>
                <a:cs typeface="+mn-cs"/>
              </a:rPr>
              <a:t>Ref: Panella et al: </a:t>
            </a:r>
            <a:r>
              <a:rPr kumimoji="0" lang="en-US" sz="1400" b="0" i="0" u="none" strike="noStrike" kern="1200" cap="none" spc="0" normalizeH="0" baseline="0" noProof="0" dirty="0">
                <a:ln>
                  <a:noFill/>
                </a:ln>
                <a:solidFill>
                  <a:prstClr val="black"/>
                </a:solidFill>
                <a:effectLst/>
                <a:uLnTx/>
                <a:uFillTx/>
                <a:ea typeface="+mn-ea"/>
                <a:cs typeface="+mn-cs"/>
              </a:rPr>
              <a:t>Int. J. Mol. Sci. 2023, 24, 12870. https://doi.org/10.3390/ijms241612870</a:t>
            </a:r>
            <a:endParaRPr kumimoji="0" lang="it-IT" sz="1400" b="0" i="0" u="none" strike="noStrike" kern="1200" cap="none" spc="0" normalizeH="0" baseline="0" noProof="0" dirty="0">
              <a:ln>
                <a:noFill/>
              </a:ln>
              <a:solidFill>
                <a:prstClr val="black"/>
              </a:solidFill>
              <a:effectLst/>
              <a:uLnTx/>
              <a:uFillTx/>
              <a:ea typeface="+mn-ea"/>
              <a:cs typeface="+mn-cs"/>
            </a:endParaRPr>
          </a:p>
        </p:txBody>
      </p:sp>
      <p:grpSp>
        <p:nvGrpSpPr>
          <p:cNvPr id="8" name="Group 30">
            <a:extLst>
              <a:ext uri="{FF2B5EF4-FFF2-40B4-BE49-F238E27FC236}">
                <a16:creationId xmlns:a16="http://schemas.microsoft.com/office/drawing/2014/main" id="{4ED9FAC3-F23A-B2DD-C62A-3B5C4A8BF8B8}"/>
              </a:ext>
            </a:extLst>
          </p:cNvPr>
          <p:cNvGrpSpPr/>
          <p:nvPr/>
        </p:nvGrpSpPr>
        <p:grpSpPr>
          <a:xfrm>
            <a:off x="4886616" y="3747854"/>
            <a:ext cx="1753174" cy="1866950"/>
            <a:chOff x="637050" y="378807"/>
            <a:chExt cx="2735358" cy="2743534"/>
          </a:xfrm>
        </p:grpSpPr>
        <p:grpSp>
          <p:nvGrpSpPr>
            <p:cNvPr id="20" name="Group 3">
              <a:extLst>
                <a:ext uri="{FF2B5EF4-FFF2-40B4-BE49-F238E27FC236}">
                  <a16:creationId xmlns:a16="http://schemas.microsoft.com/office/drawing/2014/main" id="{54AAB877-649A-F9C8-AC00-801AE15687FE}"/>
                </a:ext>
              </a:extLst>
            </p:cNvPr>
            <p:cNvGrpSpPr/>
            <p:nvPr/>
          </p:nvGrpSpPr>
          <p:grpSpPr>
            <a:xfrm>
              <a:off x="718060" y="378807"/>
              <a:ext cx="2585601" cy="2485470"/>
              <a:chOff x="4919674" y="5837442"/>
              <a:chExt cx="1766983" cy="1532851"/>
            </a:xfrm>
          </p:grpSpPr>
          <p:pic>
            <p:nvPicPr>
              <p:cNvPr id="48" name="Picture 4" descr="Themal camera mice.jpg">
                <a:extLst>
                  <a:ext uri="{FF2B5EF4-FFF2-40B4-BE49-F238E27FC236}">
                    <a16:creationId xmlns:a16="http://schemas.microsoft.com/office/drawing/2014/main" id="{43A3F446-4A7C-1642-D806-878871219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674" y="6065218"/>
                <a:ext cx="1766983" cy="1305075"/>
              </a:xfrm>
              <a:prstGeom prst="rect">
                <a:avLst/>
              </a:prstGeom>
              <a:ln>
                <a:noFill/>
              </a:ln>
            </p:spPr>
          </p:pic>
          <p:sp>
            <p:nvSpPr>
              <p:cNvPr id="49" name="TextBox 5">
                <a:extLst>
                  <a:ext uri="{FF2B5EF4-FFF2-40B4-BE49-F238E27FC236}">
                    <a16:creationId xmlns:a16="http://schemas.microsoft.com/office/drawing/2014/main" id="{B545D2DB-93D7-BE6D-9077-1B084372F92D}"/>
                  </a:ext>
                </a:extLst>
              </p:cNvPr>
              <p:cNvSpPr txBox="1"/>
              <p:nvPr/>
            </p:nvSpPr>
            <p:spPr>
              <a:xfrm>
                <a:off x="5113438" y="5837443"/>
                <a:ext cx="502849" cy="306829"/>
              </a:xfrm>
              <a:prstGeom prst="rect">
                <a:avLst/>
              </a:prstGeom>
              <a:noFill/>
              <a:ln>
                <a:noFill/>
              </a:ln>
            </p:spPr>
            <p:txBody>
              <a:bodyPr wrap="none" rtlCol="0">
                <a:spAutoFit/>
              </a:bodyPr>
              <a:lstStyle/>
              <a:p>
                <a:r>
                  <a:rPr lang="en-US" sz="1600" b="1" dirty="0"/>
                  <a:t>WT</a:t>
                </a:r>
              </a:p>
            </p:txBody>
          </p:sp>
          <p:sp>
            <p:nvSpPr>
              <p:cNvPr id="50" name="TextBox 6">
                <a:extLst>
                  <a:ext uri="{FF2B5EF4-FFF2-40B4-BE49-F238E27FC236}">
                    <a16:creationId xmlns:a16="http://schemas.microsoft.com/office/drawing/2014/main" id="{728C205E-F6AD-5EC9-B635-B16045E5949F}"/>
                  </a:ext>
                </a:extLst>
              </p:cNvPr>
              <p:cNvSpPr txBox="1"/>
              <p:nvPr/>
            </p:nvSpPr>
            <p:spPr>
              <a:xfrm>
                <a:off x="5817214" y="5837442"/>
                <a:ext cx="455605" cy="306829"/>
              </a:xfrm>
              <a:prstGeom prst="rect">
                <a:avLst/>
              </a:prstGeom>
              <a:noFill/>
              <a:ln>
                <a:noFill/>
              </a:ln>
            </p:spPr>
            <p:txBody>
              <a:bodyPr wrap="none" rtlCol="0">
                <a:spAutoFit/>
              </a:bodyPr>
              <a:lstStyle/>
              <a:p>
                <a:r>
                  <a:rPr lang="en-US" sz="1600" b="1" dirty="0"/>
                  <a:t>KO</a:t>
                </a:r>
              </a:p>
            </p:txBody>
          </p:sp>
        </p:grpSp>
        <p:sp>
          <p:nvSpPr>
            <p:cNvPr id="21" name="Rectangle 24">
              <a:extLst>
                <a:ext uri="{FF2B5EF4-FFF2-40B4-BE49-F238E27FC236}">
                  <a16:creationId xmlns:a16="http://schemas.microsoft.com/office/drawing/2014/main" id="{97B03C76-E1F4-A022-98D4-B69587B3A6FD}"/>
                </a:ext>
              </a:extLst>
            </p:cNvPr>
            <p:cNvSpPr/>
            <p:nvPr/>
          </p:nvSpPr>
          <p:spPr>
            <a:xfrm>
              <a:off x="637050" y="414130"/>
              <a:ext cx="2735358" cy="270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25">
              <a:extLst>
                <a:ext uri="{FF2B5EF4-FFF2-40B4-BE49-F238E27FC236}">
                  <a16:creationId xmlns:a16="http://schemas.microsoft.com/office/drawing/2014/main" id="{C5897E4D-51EA-5554-F7D0-DE68519E8345}"/>
                </a:ext>
              </a:extLst>
            </p:cNvPr>
            <p:cNvSpPr txBox="1"/>
            <p:nvPr/>
          </p:nvSpPr>
          <p:spPr>
            <a:xfrm>
              <a:off x="643970" y="389593"/>
              <a:ext cx="495711" cy="542743"/>
            </a:xfrm>
            <a:prstGeom prst="rect">
              <a:avLst/>
            </a:prstGeom>
            <a:noFill/>
            <a:ln>
              <a:noFill/>
            </a:ln>
          </p:spPr>
          <p:txBody>
            <a:bodyPr wrap="none" rtlCol="0">
              <a:spAutoFit/>
            </a:bodyPr>
            <a:lstStyle/>
            <a:p>
              <a:r>
                <a:rPr lang="da-DK" dirty="0"/>
                <a:t>A</a:t>
              </a:r>
              <a:endParaRPr lang="en-US" dirty="0"/>
            </a:p>
          </p:txBody>
        </p:sp>
      </p:grpSp>
      <p:sp>
        <p:nvSpPr>
          <p:cNvPr id="55" name="Rettangolo 54">
            <a:extLst>
              <a:ext uri="{FF2B5EF4-FFF2-40B4-BE49-F238E27FC236}">
                <a16:creationId xmlns:a16="http://schemas.microsoft.com/office/drawing/2014/main" id="{9F8D8124-5A1E-91F9-8453-D7A7C8116DDE}"/>
              </a:ext>
            </a:extLst>
          </p:cNvPr>
          <p:cNvSpPr/>
          <p:nvPr/>
        </p:nvSpPr>
        <p:spPr>
          <a:xfrm>
            <a:off x="5583213" y="4002272"/>
            <a:ext cx="673341" cy="142529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56" name="Rettangolo 55">
            <a:extLst>
              <a:ext uri="{FF2B5EF4-FFF2-40B4-BE49-F238E27FC236}">
                <a16:creationId xmlns:a16="http://schemas.microsoft.com/office/drawing/2014/main" id="{14B0B573-FE31-B681-B29F-E2768722BE2E}"/>
              </a:ext>
            </a:extLst>
          </p:cNvPr>
          <p:cNvSpPr/>
          <p:nvPr/>
        </p:nvSpPr>
        <p:spPr>
          <a:xfrm>
            <a:off x="4550520" y="3644967"/>
            <a:ext cx="2385439" cy="35599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54" name="Rectangle 96">
            <a:extLst>
              <a:ext uri="{FF2B5EF4-FFF2-40B4-BE49-F238E27FC236}">
                <a16:creationId xmlns:a16="http://schemas.microsoft.com/office/drawing/2014/main" id="{6DAFE55B-076A-D0F6-17BD-8852A47697D9}"/>
              </a:ext>
            </a:extLst>
          </p:cNvPr>
          <p:cNvSpPr>
            <a:spLocks noChangeArrowheads="1"/>
          </p:cNvSpPr>
          <p:nvPr/>
        </p:nvSpPr>
        <p:spPr bwMode="auto">
          <a:xfrm>
            <a:off x="5131591" y="3796586"/>
            <a:ext cx="19396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000000"/>
                </a:solidFill>
                <a:effectLst/>
                <a:latin typeface="+mn-lt"/>
              </a:rPr>
              <a:t>WT</a:t>
            </a:r>
            <a:endParaRPr kumimoji="0" lang="it-IT" altLang="it-IT" sz="1800" b="0" i="0" u="none" strike="noStrike" cap="none" normalizeH="0" baseline="0" dirty="0">
              <a:ln>
                <a:noFill/>
              </a:ln>
              <a:solidFill>
                <a:schemeClr val="tx1"/>
              </a:solidFill>
              <a:effectLst/>
              <a:latin typeface="+mn-lt"/>
            </a:endParaRPr>
          </a:p>
        </p:txBody>
      </p:sp>
      <p:sp>
        <p:nvSpPr>
          <p:cNvPr id="53" name="Rectangle 96">
            <a:extLst>
              <a:ext uri="{FF2B5EF4-FFF2-40B4-BE49-F238E27FC236}">
                <a16:creationId xmlns:a16="http://schemas.microsoft.com/office/drawing/2014/main" id="{F5EFC1F5-A1D6-9F56-1E07-CC6AD807BE5B}"/>
              </a:ext>
            </a:extLst>
          </p:cNvPr>
          <p:cNvSpPr>
            <a:spLocks noChangeArrowheads="1"/>
          </p:cNvSpPr>
          <p:nvPr/>
        </p:nvSpPr>
        <p:spPr bwMode="auto">
          <a:xfrm>
            <a:off x="5819344" y="3793434"/>
            <a:ext cx="166712" cy="169277"/>
          </a:xfrm>
          <a:prstGeom prst="rect">
            <a:avLst/>
          </a:prstGeom>
          <a:solidFill>
            <a:schemeClr val="bg1"/>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FF0000"/>
                </a:solidFill>
                <a:effectLst/>
                <a:latin typeface="+mn-lt"/>
              </a:rPr>
              <a:t>KO</a:t>
            </a:r>
            <a:endParaRPr kumimoji="0" lang="it-IT" altLang="it-IT" sz="1800" b="0" i="0" u="none" strike="noStrike" cap="none" normalizeH="0" baseline="0" dirty="0">
              <a:ln>
                <a:noFill/>
              </a:ln>
              <a:solidFill>
                <a:srgbClr val="FF0000"/>
              </a:solidFill>
              <a:effectLst/>
              <a:latin typeface="+mn-lt"/>
            </a:endParaRPr>
          </a:p>
        </p:txBody>
      </p:sp>
      <p:sp>
        <p:nvSpPr>
          <p:cNvPr id="59" name="CasellaDiTesto 58">
            <a:extLst>
              <a:ext uri="{FF2B5EF4-FFF2-40B4-BE49-F238E27FC236}">
                <a16:creationId xmlns:a16="http://schemas.microsoft.com/office/drawing/2014/main" id="{BA39F149-CE36-C576-617E-89A735076352}"/>
              </a:ext>
            </a:extLst>
          </p:cNvPr>
          <p:cNvSpPr txBox="1"/>
          <p:nvPr/>
        </p:nvSpPr>
        <p:spPr>
          <a:xfrm>
            <a:off x="2529307" y="3563461"/>
            <a:ext cx="1832289" cy="261610"/>
          </a:xfrm>
          <a:prstGeom prst="rect">
            <a:avLst/>
          </a:prstGeom>
          <a:noFill/>
        </p:spPr>
        <p:txBody>
          <a:bodyPr wrap="square" rtlCol="0">
            <a:spAutoFit/>
          </a:bodyPr>
          <a:lstStyle/>
          <a:p>
            <a:r>
              <a:rPr lang="it-IT" sz="1100" b="1" dirty="0"/>
              <a:t>Body </a:t>
            </a:r>
            <a:r>
              <a:rPr lang="it-IT" sz="1100" b="1" dirty="0" err="1"/>
              <a:t>composition</a:t>
            </a:r>
            <a:r>
              <a:rPr lang="it-IT" sz="1100" b="1" dirty="0"/>
              <a:t> on HFD</a:t>
            </a:r>
          </a:p>
        </p:txBody>
      </p:sp>
      <p:grpSp>
        <p:nvGrpSpPr>
          <p:cNvPr id="132" name="Gruppo 131">
            <a:extLst>
              <a:ext uri="{FF2B5EF4-FFF2-40B4-BE49-F238E27FC236}">
                <a16:creationId xmlns:a16="http://schemas.microsoft.com/office/drawing/2014/main" id="{72697C4A-8E11-B470-6C8D-96B3E4E2FDD6}"/>
              </a:ext>
            </a:extLst>
          </p:cNvPr>
          <p:cNvGrpSpPr/>
          <p:nvPr/>
        </p:nvGrpSpPr>
        <p:grpSpPr>
          <a:xfrm>
            <a:off x="2202392" y="3891312"/>
            <a:ext cx="2142664" cy="1984927"/>
            <a:chOff x="2035717" y="4403538"/>
            <a:chExt cx="1934915" cy="1685678"/>
          </a:xfrm>
        </p:grpSpPr>
        <p:sp>
          <p:nvSpPr>
            <p:cNvPr id="5" name="Freeform 88">
              <a:extLst>
                <a:ext uri="{FF2B5EF4-FFF2-40B4-BE49-F238E27FC236}">
                  <a16:creationId xmlns:a16="http://schemas.microsoft.com/office/drawing/2014/main" id="{2E1D6F53-E1D2-798F-C5A5-81DE257F9EDB}"/>
                </a:ext>
              </a:extLst>
            </p:cNvPr>
            <p:cNvSpPr>
              <a:spLocks/>
            </p:cNvSpPr>
            <p:nvPr/>
          </p:nvSpPr>
          <p:spPr bwMode="auto">
            <a:xfrm>
              <a:off x="3548403" y="4550280"/>
              <a:ext cx="203189" cy="107266"/>
            </a:xfrm>
            <a:custGeom>
              <a:avLst/>
              <a:gdLst>
                <a:gd name="T0" fmla="*/ 0 w 384"/>
                <a:gd name="T1" fmla="*/ 414 h 414"/>
                <a:gd name="T2" fmla="*/ 0 w 384"/>
                <a:gd name="T3" fmla="*/ 414 h 414"/>
                <a:gd name="T4" fmla="*/ 0 w 384"/>
                <a:gd name="T5" fmla="*/ 0 h 414"/>
                <a:gd name="T6" fmla="*/ 384 w 384"/>
                <a:gd name="T7" fmla="*/ 0 h 414"/>
                <a:gd name="T8" fmla="*/ 384 w 384"/>
                <a:gd name="T9" fmla="*/ 414 h 414"/>
              </a:gdLst>
              <a:ahLst/>
              <a:cxnLst>
                <a:cxn ang="0">
                  <a:pos x="T0" y="T1"/>
                </a:cxn>
                <a:cxn ang="0">
                  <a:pos x="T2" y="T3"/>
                </a:cxn>
                <a:cxn ang="0">
                  <a:pos x="T4" y="T5"/>
                </a:cxn>
                <a:cxn ang="0">
                  <a:pos x="T6" y="T7"/>
                </a:cxn>
                <a:cxn ang="0">
                  <a:pos x="T8" y="T9"/>
                </a:cxn>
              </a:cxnLst>
              <a:rect l="0" t="0" r="r" b="b"/>
              <a:pathLst>
                <a:path w="384" h="414">
                  <a:moveTo>
                    <a:pt x="0" y="414"/>
                  </a:moveTo>
                  <a:lnTo>
                    <a:pt x="0" y="414"/>
                  </a:lnTo>
                  <a:lnTo>
                    <a:pt x="0" y="0"/>
                  </a:lnTo>
                  <a:lnTo>
                    <a:pt x="384" y="0"/>
                  </a:lnTo>
                  <a:lnTo>
                    <a:pt x="384" y="414"/>
                  </a:lnTo>
                </a:path>
              </a:pathLst>
            </a:custGeom>
            <a:solidFill>
              <a:schemeClr val="accent2">
                <a:lumMod val="20000"/>
                <a:lumOff val="80000"/>
              </a:schemeClr>
            </a:solidFill>
            <a:ln w="142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800"/>
            </a:p>
          </p:txBody>
        </p:sp>
        <p:sp>
          <p:nvSpPr>
            <p:cNvPr id="26" name="Freeform 84">
              <a:extLst>
                <a:ext uri="{FF2B5EF4-FFF2-40B4-BE49-F238E27FC236}">
                  <a16:creationId xmlns:a16="http://schemas.microsoft.com/office/drawing/2014/main" id="{AFCC49A9-FF83-040B-DAFB-29CBFEA8A830}"/>
                </a:ext>
              </a:extLst>
            </p:cNvPr>
            <p:cNvSpPr>
              <a:spLocks/>
            </p:cNvSpPr>
            <p:nvPr/>
          </p:nvSpPr>
          <p:spPr bwMode="auto">
            <a:xfrm>
              <a:off x="3247122" y="4514879"/>
              <a:ext cx="201576" cy="332013"/>
            </a:xfrm>
            <a:custGeom>
              <a:avLst/>
              <a:gdLst>
                <a:gd name="T0" fmla="*/ 0 w 383"/>
                <a:gd name="T1" fmla="*/ 1282 h 1282"/>
                <a:gd name="T2" fmla="*/ 0 w 383"/>
                <a:gd name="T3" fmla="*/ 1282 h 1282"/>
                <a:gd name="T4" fmla="*/ 0 w 383"/>
                <a:gd name="T5" fmla="*/ 0 h 1282"/>
                <a:gd name="T6" fmla="*/ 383 w 383"/>
                <a:gd name="T7" fmla="*/ 0 h 1282"/>
                <a:gd name="T8" fmla="*/ 383 w 383"/>
                <a:gd name="T9" fmla="*/ 1282 h 1282"/>
              </a:gdLst>
              <a:ahLst/>
              <a:cxnLst>
                <a:cxn ang="0">
                  <a:pos x="T0" y="T1"/>
                </a:cxn>
                <a:cxn ang="0">
                  <a:pos x="T2" y="T3"/>
                </a:cxn>
                <a:cxn ang="0">
                  <a:pos x="T4" y="T5"/>
                </a:cxn>
                <a:cxn ang="0">
                  <a:pos x="T6" y="T7"/>
                </a:cxn>
                <a:cxn ang="0">
                  <a:pos x="T8" y="T9"/>
                </a:cxn>
              </a:cxnLst>
              <a:rect l="0" t="0" r="r" b="b"/>
              <a:pathLst>
                <a:path w="383" h="1282">
                  <a:moveTo>
                    <a:pt x="0" y="1282"/>
                  </a:moveTo>
                  <a:lnTo>
                    <a:pt x="0" y="1282"/>
                  </a:lnTo>
                  <a:lnTo>
                    <a:pt x="0" y="0"/>
                  </a:lnTo>
                  <a:lnTo>
                    <a:pt x="383" y="0"/>
                  </a:lnTo>
                  <a:lnTo>
                    <a:pt x="383" y="1282"/>
                  </a:lnTo>
                </a:path>
              </a:pathLst>
            </a:custGeom>
            <a:solidFill>
              <a:schemeClr val="accent2">
                <a:lumMod val="20000"/>
                <a:lumOff val="80000"/>
              </a:schemeClr>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800"/>
            </a:p>
          </p:txBody>
        </p:sp>
        <p:sp>
          <p:nvSpPr>
            <p:cNvPr id="27" name="Freeform 83">
              <a:extLst>
                <a:ext uri="{FF2B5EF4-FFF2-40B4-BE49-F238E27FC236}">
                  <a16:creationId xmlns:a16="http://schemas.microsoft.com/office/drawing/2014/main" id="{A0A7BB4C-3732-388C-93A8-712FDCFDB936}"/>
                </a:ext>
              </a:extLst>
            </p:cNvPr>
            <p:cNvSpPr>
              <a:spLocks/>
            </p:cNvSpPr>
            <p:nvPr/>
          </p:nvSpPr>
          <p:spPr bwMode="auto">
            <a:xfrm>
              <a:off x="2437116" y="4542101"/>
              <a:ext cx="203189" cy="105806"/>
            </a:xfrm>
            <a:custGeom>
              <a:avLst/>
              <a:gdLst>
                <a:gd name="T0" fmla="*/ 0 w 384"/>
                <a:gd name="T1" fmla="*/ 409 h 409"/>
                <a:gd name="T2" fmla="*/ 0 w 384"/>
                <a:gd name="T3" fmla="*/ 409 h 409"/>
                <a:gd name="T4" fmla="*/ 0 w 384"/>
                <a:gd name="T5" fmla="*/ 0 h 409"/>
                <a:gd name="T6" fmla="*/ 384 w 384"/>
                <a:gd name="T7" fmla="*/ 0 h 409"/>
                <a:gd name="T8" fmla="*/ 384 w 384"/>
                <a:gd name="T9" fmla="*/ 409 h 409"/>
              </a:gdLst>
              <a:ahLst/>
              <a:cxnLst>
                <a:cxn ang="0">
                  <a:pos x="T0" y="T1"/>
                </a:cxn>
                <a:cxn ang="0">
                  <a:pos x="T2" y="T3"/>
                </a:cxn>
                <a:cxn ang="0">
                  <a:pos x="T4" y="T5"/>
                </a:cxn>
                <a:cxn ang="0">
                  <a:pos x="T6" y="T7"/>
                </a:cxn>
                <a:cxn ang="0">
                  <a:pos x="T8" y="T9"/>
                </a:cxn>
              </a:cxnLst>
              <a:rect l="0" t="0" r="r" b="b"/>
              <a:pathLst>
                <a:path w="384" h="409">
                  <a:moveTo>
                    <a:pt x="0" y="409"/>
                  </a:moveTo>
                  <a:lnTo>
                    <a:pt x="0" y="409"/>
                  </a:lnTo>
                  <a:lnTo>
                    <a:pt x="0" y="0"/>
                  </a:lnTo>
                  <a:lnTo>
                    <a:pt x="384" y="0"/>
                  </a:lnTo>
                  <a:lnTo>
                    <a:pt x="384" y="409"/>
                  </a:lnTo>
                </a:path>
              </a:pathLst>
            </a:custGeom>
            <a:solidFill>
              <a:schemeClr val="accent2">
                <a:lumMod val="40000"/>
                <a:lumOff val="60000"/>
              </a:schemeClr>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800"/>
            </a:p>
          </p:txBody>
        </p:sp>
        <p:sp>
          <p:nvSpPr>
            <p:cNvPr id="94" name="Freeform 11">
              <a:extLst>
                <a:ext uri="{FF2B5EF4-FFF2-40B4-BE49-F238E27FC236}">
                  <a16:creationId xmlns:a16="http://schemas.microsoft.com/office/drawing/2014/main" id="{93DB745D-6D09-83B9-405F-A6D4F8FB714B}"/>
                </a:ext>
              </a:extLst>
            </p:cNvPr>
            <p:cNvSpPr>
              <a:spLocks/>
            </p:cNvSpPr>
            <p:nvPr/>
          </p:nvSpPr>
          <p:spPr bwMode="auto">
            <a:xfrm>
              <a:off x="3550147" y="4659441"/>
              <a:ext cx="201448" cy="781500"/>
            </a:xfrm>
            <a:custGeom>
              <a:avLst/>
              <a:gdLst>
                <a:gd name="T0" fmla="*/ 0 w 383"/>
                <a:gd name="T1" fmla="*/ 1503 h 1503"/>
                <a:gd name="T2" fmla="*/ 0 w 383"/>
                <a:gd name="T3" fmla="*/ 1503 h 1503"/>
                <a:gd name="T4" fmla="*/ 0 w 383"/>
                <a:gd name="T5" fmla="*/ 0 h 1503"/>
                <a:gd name="T6" fmla="*/ 383 w 383"/>
                <a:gd name="T7" fmla="*/ 0 h 1503"/>
                <a:gd name="T8" fmla="*/ 383 w 383"/>
                <a:gd name="T9" fmla="*/ 1503 h 1503"/>
              </a:gdLst>
              <a:ahLst/>
              <a:cxnLst>
                <a:cxn ang="0">
                  <a:pos x="T0" y="T1"/>
                </a:cxn>
                <a:cxn ang="0">
                  <a:pos x="T2" y="T3"/>
                </a:cxn>
                <a:cxn ang="0">
                  <a:pos x="T4" y="T5"/>
                </a:cxn>
                <a:cxn ang="0">
                  <a:pos x="T6" y="T7"/>
                </a:cxn>
                <a:cxn ang="0">
                  <a:pos x="T8" y="T9"/>
                </a:cxn>
              </a:cxnLst>
              <a:rect l="0" t="0" r="r" b="b"/>
              <a:pathLst>
                <a:path w="383" h="1503">
                  <a:moveTo>
                    <a:pt x="0" y="1503"/>
                  </a:moveTo>
                  <a:lnTo>
                    <a:pt x="0" y="1503"/>
                  </a:lnTo>
                  <a:lnTo>
                    <a:pt x="0" y="0"/>
                  </a:lnTo>
                  <a:lnTo>
                    <a:pt x="383" y="0"/>
                  </a:lnTo>
                  <a:lnTo>
                    <a:pt x="383" y="1503"/>
                  </a:lnTo>
                </a:path>
              </a:pathLst>
            </a:custGeom>
            <a:solidFill>
              <a:schemeClr val="accent1">
                <a:lumMod val="20000"/>
                <a:lumOff val="80000"/>
              </a:schemeClr>
            </a:solidFill>
            <a:ln w="142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1600"/>
            </a:p>
          </p:txBody>
        </p:sp>
        <p:sp>
          <p:nvSpPr>
            <p:cNvPr id="89" name="Freeform 6">
              <a:extLst>
                <a:ext uri="{FF2B5EF4-FFF2-40B4-BE49-F238E27FC236}">
                  <a16:creationId xmlns:a16="http://schemas.microsoft.com/office/drawing/2014/main" id="{32A6A892-B682-2622-3A85-A95DB0C9E721}"/>
                </a:ext>
              </a:extLst>
            </p:cNvPr>
            <p:cNvSpPr>
              <a:spLocks/>
            </p:cNvSpPr>
            <p:nvPr/>
          </p:nvSpPr>
          <p:spPr bwMode="auto">
            <a:xfrm>
              <a:off x="2438884" y="4650247"/>
              <a:ext cx="201448" cy="790694"/>
            </a:xfrm>
            <a:custGeom>
              <a:avLst/>
              <a:gdLst>
                <a:gd name="T0" fmla="*/ 0 w 383"/>
                <a:gd name="T1" fmla="*/ 1522 h 1522"/>
                <a:gd name="T2" fmla="*/ 0 w 383"/>
                <a:gd name="T3" fmla="*/ 1522 h 1522"/>
                <a:gd name="T4" fmla="*/ 0 w 383"/>
                <a:gd name="T5" fmla="*/ 0 h 1522"/>
                <a:gd name="T6" fmla="*/ 383 w 383"/>
                <a:gd name="T7" fmla="*/ 0 h 1522"/>
                <a:gd name="T8" fmla="*/ 383 w 383"/>
                <a:gd name="T9" fmla="*/ 1522 h 1522"/>
              </a:gdLst>
              <a:ahLst/>
              <a:cxnLst>
                <a:cxn ang="0">
                  <a:pos x="T0" y="T1"/>
                </a:cxn>
                <a:cxn ang="0">
                  <a:pos x="T2" y="T3"/>
                </a:cxn>
                <a:cxn ang="0">
                  <a:pos x="T4" y="T5"/>
                </a:cxn>
                <a:cxn ang="0">
                  <a:pos x="T6" y="T7"/>
                </a:cxn>
                <a:cxn ang="0">
                  <a:pos x="T8" y="T9"/>
                </a:cxn>
              </a:cxnLst>
              <a:rect l="0" t="0" r="r" b="b"/>
              <a:pathLst>
                <a:path w="383" h="1522">
                  <a:moveTo>
                    <a:pt x="0" y="1522"/>
                  </a:moveTo>
                  <a:lnTo>
                    <a:pt x="0" y="1522"/>
                  </a:lnTo>
                  <a:lnTo>
                    <a:pt x="0" y="0"/>
                  </a:lnTo>
                  <a:lnTo>
                    <a:pt x="383" y="0"/>
                  </a:lnTo>
                  <a:lnTo>
                    <a:pt x="383" y="1522"/>
                  </a:lnTo>
                </a:path>
              </a:pathLst>
            </a:custGeom>
            <a:solidFill>
              <a:schemeClr val="accent1">
                <a:lumMod val="20000"/>
                <a:lumOff val="80000"/>
              </a:schemeClr>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1600"/>
            </a:p>
          </p:txBody>
        </p:sp>
        <p:sp>
          <p:nvSpPr>
            <p:cNvPr id="91" name="Freeform 5">
              <a:extLst>
                <a:ext uri="{FF2B5EF4-FFF2-40B4-BE49-F238E27FC236}">
                  <a16:creationId xmlns:a16="http://schemas.microsoft.com/office/drawing/2014/main" id="{4A24FD76-9882-503E-3DBC-5AC90784235A}"/>
                </a:ext>
              </a:extLst>
            </p:cNvPr>
            <p:cNvSpPr>
              <a:spLocks noEditPoints="1"/>
            </p:cNvSpPr>
            <p:nvPr/>
          </p:nvSpPr>
          <p:spPr bwMode="auto">
            <a:xfrm>
              <a:off x="2336509" y="5440941"/>
              <a:ext cx="1505903" cy="0"/>
            </a:xfrm>
            <a:custGeom>
              <a:avLst/>
              <a:gdLst>
                <a:gd name="T0" fmla="*/ 13 w 2854"/>
                <a:gd name="T1" fmla="*/ 65 w 2854"/>
                <a:gd name="T2" fmla="*/ 116 w 2854"/>
                <a:gd name="T3" fmla="*/ 168 w 2854"/>
                <a:gd name="T4" fmla="*/ 220 w 2854"/>
                <a:gd name="T5" fmla="*/ 271 w 2854"/>
                <a:gd name="T6" fmla="*/ 323 w 2854"/>
                <a:gd name="T7" fmla="*/ 375 w 2854"/>
                <a:gd name="T8" fmla="*/ 426 w 2854"/>
                <a:gd name="T9" fmla="*/ 478 w 2854"/>
                <a:gd name="T10" fmla="*/ 530 w 2854"/>
                <a:gd name="T11" fmla="*/ 581 w 2854"/>
                <a:gd name="T12" fmla="*/ 633 w 2854"/>
                <a:gd name="T13" fmla="*/ 685 w 2854"/>
                <a:gd name="T14" fmla="*/ 736 w 2854"/>
                <a:gd name="T15" fmla="*/ 788 w 2854"/>
                <a:gd name="T16" fmla="*/ 840 w 2854"/>
                <a:gd name="T17" fmla="*/ 891 w 2854"/>
                <a:gd name="T18" fmla="*/ 943 w 2854"/>
                <a:gd name="T19" fmla="*/ 995 w 2854"/>
                <a:gd name="T20" fmla="*/ 1046 w 2854"/>
                <a:gd name="T21" fmla="*/ 1098 w 2854"/>
                <a:gd name="T22" fmla="*/ 1149 w 2854"/>
                <a:gd name="T23" fmla="*/ 1201 w 2854"/>
                <a:gd name="T24" fmla="*/ 1253 w 2854"/>
                <a:gd name="T25" fmla="*/ 1304 w 2854"/>
                <a:gd name="T26" fmla="*/ 1356 w 2854"/>
                <a:gd name="T27" fmla="*/ 1408 w 2854"/>
                <a:gd name="T28" fmla="*/ 1459 w 2854"/>
                <a:gd name="T29" fmla="*/ 1511 w 2854"/>
                <a:gd name="T30" fmla="*/ 1563 w 2854"/>
                <a:gd name="T31" fmla="*/ 1614 w 2854"/>
                <a:gd name="T32" fmla="*/ 1666 w 2854"/>
                <a:gd name="T33" fmla="*/ 1718 w 2854"/>
                <a:gd name="T34" fmla="*/ 1769 w 2854"/>
                <a:gd name="T35" fmla="*/ 1821 w 2854"/>
                <a:gd name="T36" fmla="*/ 1873 w 2854"/>
                <a:gd name="T37" fmla="*/ 1924 w 2854"/>
                <a:gd name="T38" fmla="*/ 1976 w 2854"/>
                <a:gd name="T39" fmla="*/ 2028 w 2854"/>
                <a:gd name="T40" fmla="*/ 2079 w 2854"/>
                <a:gd name="T41" fmla="*/ 2131 w 2854"/>
                <a:gd name="T42" fmla="*/ 2183 w 2854"/>
                <a:gd name="T43" fmla="*/ 2234 w 2854"/>
                <a:gd name="T44" fmla="*/ 2286 w 2854"/>
                <a:gd name="T45" fmla="*/ 2338 w 2854"/>
                <a:gd name="T46" fmla="*/ 2389 w 2854"/>
                <a:gd name="T47" fmla="*/ 2441 w 2854"/>
                <a:gd name="T48" fmla="*/ 2492 w 2854"/>
                <a:gd name="T49" fmla="*/ 2544 w 2854"/>
                <a:gd name="T50" fmla="*/ 2596 w 2854"/>
                <a:gd name="T51" fmla="*/ 2647 w 2854"/>
                <a:gd name="T52" fmla="*/ 2699 w 2854"/>
                <a:gd name="T53" fmla="*/ 2751 w 2854"/>
                <a:gd name="T54" fmla="*/ 2802 w 2854"/>
                <a:gd name="T55" fmla="*/ 2854 w 285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 ang="0">
                  <a:pos x="T53" y="0"/>
                </a:cxn>
                <a:cxn ang="0">
                  <a:pos x="T54" y="0"/>
                </a:cxn>
                <a:cxn ang="0">
                  <a:pos x="T55" y="0"/>
                </a:cxn>
              </a:cxnLst>
              <a:rect l="0" t="0" r="r" b="b"/>
              <a:pathLst>
                <a:path w="2854">
                  <a:moveTo>
                    <a:pt x="0" y="0"/>
                  </a:moveTo>
                  <a:lnTo>
                    <a:pt x="0" y="0"/>
                  </a:lnTo>
                  <a:lnTo>
                    <a:pt x="13" y="0"/>
                  </a:lnTo>
                  <a:moveTo>
                    <a:pt x="51" y="0"/>
                  </a:moveTo>
                  <a:lnTo>
                    <a:pt x="51" y="0"/>
                  </a:lnTo>
                  <a:lnTo>
                    <a:pt x="65" y="0"/>
                  </a:lnTo>
                  <a:moveTo>
                    <a:pt x="103" y="0"/>
                  </a:moveTo>
                  <a:lnTo>
                    <a:pt x="103" y="0"/>
                  </a:lnTo>
                  <a:lnTo>
                    <a:pt x="116" y="0"/>
                  </a:lnTo>
                  <a:moveTo>
                    <a:pt x="155" y="0"/>
                  </a:moveTo>
                  <a:lnTo>
                    <a:pt x="155" y="0"/>
                  </a:lnTo>
                  <a:lnTo>
                    <a:pt x="168" y="0"/>
                  </a:lnTo>
                  <a:moveTo>
                    <a:pt x="206" y="0"/>
                  </a:moveTo>
                  <a:lnTo>
                    <a:pt x="206" y="0"/>
                  </a:lnTo>
                  <a:lnTo>
                    <a:pt x="220" y="0"/>
                  </a:lnTo>
                  <a:moveTo>
                    <a:pt x="258" y="0"/>
                  </a:moveTo>
                  <a:lnTo>
                    <a:pt x="258" y="0"/>
                  </a:lnTo>
                  <a:lnTo>
                    <a:pt x="271" y="0"/>
                  </a:lnTo>
                  <a:moveTo>
                    <a:pt x="310" y="0"/>
                  </a:moveTo>
                  <a:lnTo>
                    <a:pt x="310" y="0"/>
                  </a:lnTo>
                  <a:lnTo>
                    <a:pt x="323" y="0"/>
                  </a:lnTo>
                  <a:moveTo>
                    <a:pt x="361" y="0"/>
                  </a:moveTo>
                  <a:lnTo>
                    <a:pt x="361" y="0"/>
                  </a:lnTo>
                  <a:lnTo>
                    <a:pt x="375" y="0"/>
                  </a:lnTo>
                  <a:moveTo>
                    <a:pt x="413" y="0"/>
                  </a:moveTo>
                  <a:lnTo>
                    <a:pt x="413" y="0"/>
                  </a:lnTo>
                  <a:lnTo>
                    <a:pt x="426" y="0"/>
                  </a:lnTo>
                  <a:moveTo>
                    <a:pt x="465" y="0"/>
                  </a:moveTo>
                  <a:lnTo>
                    <a:pt x="465" y="0"/>
                  </a:lnTo>
                  <a:lnTo>
                    <a:pt x="478" y="0"/>
                  </a:lnTo>
                  <a:moveTo>
                    <a:pt x="516" y="0"/>
                  </a:moveTo>
                  <a:lnTo>
                    <a:pt x="516" y="0"/>
                  </a:lnTo>
                  <a:lnTo>
                    <a:pt x="530" y="0"/>
                  </a:lnTo>
                  <a:moveTo>
                    <a:pt x="568" y="0"/>
                  </a:moveTo>
                  <a:lnTo>
                    <a:pt x="568" y="0"/>
                  </a:lnTo>
                  <a:lnTo>
                    <a:pt x="581" y="0"/>
                  </a:lnTo>
                  <a:moveTo>
                    <a:pt x="620" y="0"/>
                  </a:moveTo>
                  <a:lnTo>
                    <a:pt x="620" y="0"/>
                  </a:lnTo>
                  <a:lnTo>
                    <a:pt x="633" y="0"/>
                  </a:lnTo>
                  <a:moveTo>
                    <a:pt x="671" y="0"/>
                  </a:moveTo>
                  <a:lnTo>
                    <a:pt x="671" y="0"/>
                  </a:lnTo>
                  <a:lnTo>
                    <a:pt x="685" y="0"/>
                  </a:lnTo>
                  <a:moveTo>
                    <a:pt x="723" y="0"/>
                  </a:moveTo>
                  <a:lnTo>
                    <a:pt x="723" y="0"/>
                  </a:lnTo>
                  <a:lnTo>
                    <a:pt x="736" y="0"/>
                  </a:lnTo>
                  <a:moveTo>
                    <a:pt x="775" y="0"/>
                  </a:moveTo>
                  <a:lnTo>
                    <a:pt x="775" y="0"/>
                  </a:lnTo>
                  <a:lnTo>
                    <a:pt x="788" y="0"/>
                  </a:lnTo>
                  <a:moveTo>
                    <a:pt x="826" y="0"/>
                  </a:moveTo>
                  <a:lnTo>
                    <a:pt x="826" y="0"/>
                  </a:lnTo>
                  <a:lnTo>
                    <a:pt x="840" y="0"/>
                  </a:lnTo>
                  <a:moveTo>
                    <a:pt x="878" y="0"/>
                  </a:moveTo>
                  <a:lnTo>
                    <a:pt x="878" y="0"/>
                  </a:lnTo>
                  <a:lnTo>
                    <a:pt x="891" y="0"/>
                  </a:lnTo>
                  <a:moveTo>
                    <a:pt x="930" y="0"/>
                  </a:moveTo>
                  <a:lnTo>
                    <a:pt x="930" y="0"/>
                  </a:lnTo>
                  <a:lnTo>
                    <a:pt x="943" y="0"/>
                  </a:lnTo>
                  <a:moveTo>
                    <a:pt x="981" y="0"/>
                  </a:moveTo>
                  <a:lnTo>
                    <a:pt x="981" y="0"/>
                  </a:lnTo>
                  <a:lnTo>
                    <a:pt x="995" y="0"/>
                  </a:lnTo>
                  <a:moveTo>
                    <a:pt x="1033" y="0"/>
                  </a:moveTo>
                  <a:lnTo>
                    <a:pt x="1033" y="0"/>
                  </a:lnTo>
                  <a:lnTo>
                    <a:pt x="1046" y="0"/>
                  </a:lnTo>
                  <a:moveTo>
                    <a:pt x="1085" y="0"/>
                  </a:moveTo>
                  <a:lnTo>
                    <a:pt x="1085" y="0"/>
                  </a:lnTo>
                  <a:lnTo>
                    <a:pt x="1098" y="0"/>
                  </a:lnTo>
                  <a:moveTo>
                    <a:pt x="1136" y="0"/>
                  </a:moveTo>
                  <a:lnTo>
                    <a:pt x="1136" y="0"/>
                  </a:lnTo>
                  <a:lnTo>
                    <a:pt x="1149" y="0"/>
                  </a:lnTo>
                  <a:moveTo>
                    <a:pt x="1188" y="0"/>
                  </a:moveTo>
                  <a:lnTo>
                    <a:pt x="1188" y="0"/>
                  </a:lnTo>
                  <a:lnTo>
                    <a:pt x="1201" y="0"/>
                  </a:lnTo>
                  <a:moveTo>
                    <a:pt x="1239" y="0"/>
                  </a:moveTo>
                  <a:lnTo>
                    <a:pt x="1239" y="0"/>
                  </a:lnTo>
                  <a:lnTo>
                    <a:pt x="1253" y="0"/>
                  </a:lnTo>
                  <a:moveTo>
                    <a:pt x="1291" y="0"/>
                  </a:moveTo>
                  <a:lnTo>
                    <a:pt x="1291" y="0"/>
                  </a:lnTo>
                  <a:lnTo>
                    <a:pt x="1304" y="0"/>
                  </a:lnTo>
                  <a:moveTo>
                    <a:pt x="1343" y="0"/>
                  </a:moveTo>
                  <a:lnTo>
                    <a:pt x="1343" y="0"/>
                  </a:lnTo>
                  <a:lnTo>
                    <a:pt x="1356" y="0"/>
                  </a:lnTo>
                  <a:moveTo>
                    <a:pt x="1394" y="0"/>
                  </a:moveTo>
                  <a:lnTo>
                    <a:pt x="1394" y="0"/>
                  </a:lnTo>
                  <a:lnTo>
                    <a:pt x="1408" y="0"/>
                  </a:lnTo>
                  <a:moveTo>
                    <a:pt x="1446" y="0"/>
                  </a:moveTo>
                  <a:lnTo>
                    <a:pt x="1446" y="0"/>
                  </a:lnTo>
                  <a:lnTo>
                    <a:pt x="1459" y="0"/>
                  </a:lnTo>
                  <a:moveTo>
                    <a:pt x="1498" y="0"/>
                  </a:moveTo>
                  <a:lnTo>
                    <a:pt x="1498" y="0"/>
                  </a:lnTo>
                  <a:lnTo>
                    <a:pt x="1511" y="0"/>
                  </a:lnTo>
                  <a:moveTo>
                    <a:pt x="1549" y="0"/>
                  </a:moveTo>
                  <a:lnTo>
                    <a:pt x="1549" y="0"/>
                  </a:lnTo>
                  <a:lnTo>
                    <a:pt x="1563" y="0"/>
                  </a:lnTo>
                  <a:moveTo>
                    <a:pt x="1601" y="0"/>
                  </a:moveTo>
                  <a:lnTo>
                    <a:pt x="1601" y="0"/>
                  </a:lnTo>
                  <a:lnTo>
                    <a:pt x="1614" y="0"/>
                  </a:lnTo>
                  <a:moveTo>
                    <a:pt x="1653" y="0"/>
                  </a:moveTo>
                  <a:lnTo>
                    <a:pt x="1653" y="0"/>
                  </a:lnTo>
                  <a:lnTo>
                    <a:pt x="1666" y="0"/>
                  </a:lnTo>
                  <a:moveTo>
                    <a:pt x="1704" y="0"/>
                  </a:moveTo>
                  <a:lnTo>
                    <a:pt x="1704" y="0"/>
                  </a:lnTo>
                  <a:lnTo>
                    <a:pt x="1718" y="0"/>
                  </a:lnTo>
                  <a:moveTo>
                    <a:pt x="1756" y="0"/>
                  </a:moveTo>
                  <a:lnTo>
                    <a:pt x="1756" y="0"/>
                  </a:lnTo>
                  <a:lnTo>
                    <a:pt x="1769" y="0"/>
                  </a:lnTo>
                  <a:moveTo>
                    <a:pt x="1808" y="0"/>
                  </a:moveTo>
                  <a:lnTo>
                    <a:pt x="1808" y="0"/>
                  </a:lnTo>
                  <a:lnTo>
                    <a:pt x="1821" y="0"/>
                  </a:lnTo>
                  <a:moveTo>
                    <a:pt x="1859" y="0"/>
                  </a:moveTo>
                  <a:lnTo>
                    <a:pt x="1859" y="0"/>
                  </a:lnTo>
                  <a:lnTo>
                    <a:pt x="1873" y="0"/>
                  </a:lnTo>
                  <a:moveTo>
                    <a:pt x="1911" y="0"/>
                  </a:moveTo>
                  <a:lnTo>
                    <a:pt x="1911" y="0"/>
                  </a:lnTo>
                  <a:lnTo>
                    <a:pt x="1924" y="0"/>
                  </a:lnTo>
                  <a:moveTo>
                    <a:pt x="1963" y="0"/>
                  </a:moveTo>
                  <a:lnTo>
                    <a:pt x="1963" y="0"/>
                  </a:lnTo>
                  <a:lnTo>
                    <a:pt x="1976" y="0"/>
                  </a:lnTo>
                  <a:moveTo>
                    <a:pt x="2014" y="0"/>
                  </a:moveTo>
                  <a:lnTo>
                    <a:pt x="2014" y="0"/>
                  </a:lnTo>
                  <a:lnTo>
                    <a:pt x="2028" y="0"/>
                  </a:lnTo>
                  <a:moveTo>
                    <a:pt x="2066" y="0"/>
                  </a:moveTo>
                  <a:lnTo>
                    <a:pt x="2066" y="0"/>
                  </a:lnTo>
                  <a:lnTo>
                    <a:pt x="2079" y="0"/>
                  </a:lnTo>
                  <a:moveTo>
                    <a:pt x="2118" y="0"/>
                  </a:moveTo>
                  <a:lnTo>
                    <a:pt x="2118" y="0"/>
                  </a:lnTo>
                  <a:lnTo>
                    <a:pt x="2131" y="0"/>
                  </a:lnTo>
                  <a:moveTo>
                    <a:pt x="2169" y="0"/>
                  </a:moveTo>
                  <a:lnTo>
                    <a:pt x="2169" y="0"/>
                  </a:lnTo>
                  <a:lnTo>
                    <a:pt x="2183" y="0"/>
                  </a:lnTo>
                  <a:moveTo>
                    <a:pt x="2221" y="0"/>
                  </a:moveTo>
                  <a:lnTo>
                    <a:pt x="2221" y="0"/>
                  </a:lnTo>
                  <a:lnTo>
                    <a:pt x="2234" y="0"/>
                  </a:lnTo>
                  <a:moveTo>
                    <a:pt x="2273" y="0"/>
                  </a:moveTo>
                  <a:lnTo>
                    <a:pt x="2273" y="0"/>
                  </a:lnTo>
                  <a:lnTo>
                    <a:pt x="2286" y="0"/>
                  </a:lnTo>
                  <a:moveTo>
                    <a:pt x="2324" y="0"/>
                  </a:moveTo>
                  <a:lnTo>
                    <a:pt x="2324" y="0"/>
                  </a:lnTo>
                  <a:lnTo>
                    <a:pt x="2338" y="0"/>
                  </a:lnTo>
                  <a:moveTo>
                    <a:pt x="2376" y="0"/>
                  </a:moveTo>
                  <a:lnTo>
                    <a:pt x="2376" y="0"/>
                  </a:lnTo>
                  <a:lnTo>
                    <a:pt x="2389" y="0"/>
                  </a:lnTo>
                  <a:moveTo>
                    <a:pt x="2428" y="0"/>
                  </a:moveTo>
                  <a:lnTo>
                    <a:pt x="2428" y="0"/>
                  </a:lnTo>
                  <a:lnTo>
                    <a:pt x="2441" y="0"/>
                  </a:lnTo>
                  <a:moveTo>
                    <a:pt x="2479" y="0"/>
                  </a:moveTo>
                  <a:lnTo>
                    <a:pt x="2479" y="0"/>
                  </a:lnTo>
                  <a:lnTo>
                    <a:pt x="2492" y="0"/>
                  </a:lnTo>
                  <a:moveTo>
                    <a:pt x="2531" y="0"/>
                  </a:moveTo>
                  <a:lnTo>
                    <a:pt x="2531" y="0"/>
                  </a:lnTo>
                  <a:lnTo>
                    <a:pt x="2544" y="0"/>
                  </a:lnTo>
                  <a:moveTo>
                    <a:pt x="2582" y="0"/>
                  </a:moveTo>
                  <a:lnTo>
                    <a:pt x="2582" y="0"/>
                  </a:lnTo>
                  <a:lnTo>
                    <a:pt x="2596" y="0"/>
                  </a:lnTo>
                  <a:moveTo>
                    <a:pt x="2634" y="0"/>
                  </a:moveTo>
                  <a:lnTo>
                    <a:pt x="2634" y="0"/>
                  </a:lnTo>
                  <a:lnTo>
                    <a:pt x="2647" y="0"/>
                  </a:lnTo>
                  <a:moveTo>
                    <a:pt x="2686" y="0"/>
                  </a:moveTo>
                  <a:lnTo>
                    <a:pt x="2686" y="0"/>
                  </a:lnTo>
                  <a:lnTo>
                    <a:pt x="2699" y="0"/>
                  </a:lnTo>
                  <a:moveTo>
                    <a:pt x="2737" y="0"/>
                  </a:moveTo>
                  <a:lnTo>
                    <a:pt x="2737" y="0"/>
                  </a:lnTo>
                  <a:lnTo>
                    <a:pt x="2751" y="0"/>
                  </a:lnTo>
                  <a:moveTo>
                    <a:pt x="2789" y="0"/>
                  </a:moveTo>
                  <a:lnTo>
                    <a:pt x="2789" y="0"/>
                  </a:lnTo>
                  <a:lnTo>
                    <a:pt x="2802" y="0"/>
                  </a:lnTo>
                  <a:moveTo>
                    <a:pt x="2841" y="0"/>
                  </a:moveTo>
                  <a:lnTo>
                    <a:pt x="2841" y="0"/>
                  </a:lnTo>
                  <a:lnTo>
                    <a:pt x="2854" y="0"/>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2" name="Freeform 7">
              <a:extLst>
                <a:ext uri="{FF2B5EF4-FFF2-40B4-BE49-F238E27FC236}">
                  <a16:creationId xmlns:a16="http://schemas.microsoft.com/office/drawing/2014/main" id="{40068163-B7B7-7AF4-6A3C-DF0BDF4B4303}"/>
                </a:ext>
              </a:extLst>
            </p:cNvPr>
            <p:cNvSpPr>
              <a:spLocks/>
            </p:cNvSpPr>
            <p:nvPr/>
          </p:nvSpPr>
          <p:spPr bwMode="auto">
            <a:xfrm>
              <a:off x="3246325" y="4838726"/>
              <a:ext cx="201448" cy="602215"/>
            </a:xfrm>
            <a:custGeom>
              <a:avLst/>
              <a:gdLst>
                <a:gd name="T0" fmla="*/ 0 w 383"/>
                <a:gd name="T1" fmla="*/ 1159 h 1159"/>
                <a:gd name="T2" fmla="*/ 0 w 383"/>
                <a:gd name="T3" fmla="*/ 1159 h 1159"/>
                <a:gd name="T4" fmla="*/ 0 w 383"/>
                <a:gd name="T5" fmla="*/ 0 h 1159"/>
                <a:gd name="T6" fmla="*/ 383 w 383"/>
                <a:gd name="T7" fmla="*/ 0 h 1159"/>
                <a:gd name="T8" fmla="*/ 383 w 383"/>
                <a:gd name="T9" fmla="*/ 1159 h 1159"/>
              </a:gdLst>
              <a:ahLst/>
              <a:cxnLst>
                <a:cxn ang="0">
                  <a:pos x="T0" y="T1"/>
                </a:cxn>
                <a:cxn ang="0">
                  <a:pos x="T2" y="T3"/>
                </a:cxn>
                <a:cxn ang="0">
                  <a:pos x="T4" y="T5"/>
                </a:cxn>
                <a:cxn ang="0">
                  <a:pos x="T6" y="T7"/>
                </a:cxn>
                <a:cxn ang="0">
                  <a:pos x="T8" y="T9"/>
                </a:cxn>
              </a:cxnLst>
              <a:rect l="0" t="0" r="r" b="b"/>
              <a:pathLst>
                <a:path w="383" h="1159">
                  <a:moveTo>
                    <a:pt x="0" y="1159"/>
                  </a:moveTo>
                  <a:lnTo>
                    <a:pt x="0" y="1159"/>
                  </a:lnTo>
                  <a:lnTo>
                    <a:pt x="0" y="0"/>
                  </a:lnTo>
                  <a:lnTo>
                    <a:pt x="383" y="0"/>
                  </a:lnTo>
                  <a:lnTo>
                    <a:pt x="383" y="1159"/>
                  </a:lnTo>
                </a:path>
              </a:pathLst>
            </a:custGeom>
            <a:solidFill>
              <a:schemeClr val="accent1">
                <a:lumMod val="20000"/>
                <a:lumOff val="80000"/>
              </a:schemeClr>
            </a:solid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1600"/>
            </a:p>
          </p:txBody>
        </p:sp>
        <p:sp>
          <p:nvSpPr>
            <p:cNvPr id="93" name="Freeform 8">
              <a:extLst>
                <a:ext uri="{FF2B5EF4-FFF2-40B4-BE49-F238E27FC236}">
                  <a16:creationId xmlns:a16="http://schemas.microsoft.com/office/drawing/2014/main" id="{D3A970E9-0467-B92C-7239-3047C0623DD8}"/>
                </a:ext>
              </a:extLst>
            </p:cNvPr>
            <p:cNvSpPr>
              <a:spLocks noEditPoints="1"/>
            </p:cNvSpPr>
            <p:nvPr/>
          </p:nvSpPr>
          <p:spPr bwMode="auto">
            <a:xfrm>
              <a:off x="3295861" y="4762109"/>
              <a:ext cx="102375" cy="137912"/>
            </a:xfrm>
            <a:custGeom>
              <a:avLst/>
              <a:gdLst>
                <a:gd name="T0" fmla="*/ 96 w 192"/>
                <a:gd name="T1" fmla="*/ 0 h 266"/>
                <a:gd name="T2" fmla="*/ 96 w 192"/>
                <a:gd name="T3" fmla="*/ 0 h 266"/>
                <a:gd name="T4" fmla="*/ 96 w 192"/>
                <a:gd name="T5" fmla="*/ 132 h 266"/>
                <a:gd name="T6" fmla="*/ 0 w 192"/>
                <a:gd name="T7" fmla="*/ 0 h 266"/>
                <a:gd name="T8" fmla="*/ 0 w 192"/>
                <a:gd name="T9" fmla="*/ 0 h 266"/>
                <a:gd name="T10" fmla="*/ 192 w 192"/>
                <a:gd name="T11" fmla="*/ 0 h 266"/>
                <a:gd name="T12" fmla="*/ 96 w 192"/>
                <a:gd name="T13" fmla="*/ 266 h 266"/>
                <a:gd name="T14" fmla="*/ 96 w 192"/>
                <a:gd name="T15" fmla="*/ 266 h 266"/>
                <a:gd name="T16" fmla="*/ 96 w 192"/>
                <a:gd name="T17" fmla="*/ 132 h 266"/>
                <a:gd name="T18" fmla="*/ 0 w 192"/>
                <a:gd name="T19" fmla="*/ 266 h 266"/>
                <a:gd name="T20" fmla="*/ 0 w 192"/>
                <a:gd name="T21" fmla="*/ 266 h 266"/>
                <a:gd name="T22" fmla="*/ 192 w 192"/>
                <a:gd name="T23"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266">
                  <a:moveTo>
                    <a:pt x="96" y="0"/>
                  </a:moveTo>
                  <a:lnTo>
                    <a:pt x="96" y="0"/>
                  </a:lnTo>
                  <a:lnTo>
                    <a:pt x="96" y="132"/>
                  </a:lnTo>
                  <a:moveTo>
                    <a:pt x="0" y="0"/>
                  </a:moveTo>
                  <a:lnTo>
                    <a:pt x="0" y="0"/>
                  </a:lnTo>
                  <a:lnTo>
                    <a:pt x="192" y="0"/>
                  </a:lnTo>
                  <a:moveTo>
                    <a:pt x="96" y="266"/>
                  </a:moveTo>
                  <a:lnTo>
                    <a:pt x="96" y="266"/>
                  </a:lnTo>
                  <a:lnTo>
                    <a:pt x="96" y="132"/>
                  </a:lnTo>
                  <a:moveTo>
                    <a:pt x="0" y="266"/>
                  </a:moveTo>
                  <a:lnTo>
                    <a:pt x="0" y="266"/>
                  </a:lnTo>
                  <a:lnTo>
                    <a:pt x="192" y="266"/>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5" name="Freeform 12">
              <a:extLst>
                <a:ext uri="{FF2B5EF4-FFF2-40B4-BE49-F238E27FC236}">
                  <a16:creationId xmlns:a16="http://schemas.microsoft.com/office/drawing/2014/main" id="{AFB175E4-D9C0-6556-0EA3-E6253B7807CC}"/>
                </a:ext>
              </a:extLst>
            </p:cNvPr>
            <p:cNvSpPr>
              <a:spLocks noEditPoints="1"/>
            </p:cNvSpPr>
            <p:nvPr/>
          </p:nvSpPr>
          <p:spPr bwMode="auto">
            <a:xfrm>
              <a:off x="3599684" y="4618068"/>
              <a:ext cx="100724" cy="68956"/>
            </a:xfrm>
            <a:custGeom>
              <a:avLst/>
              <a:gdLst>
                <a:gd name="T0" fmla="*/ 96 w 192"/>
                <a:gd name="T1" fmla="*/ 0 h 131"/>
                <a:gd name="T2" fmla="*/ 96 w 192"/>
                <a:gd name="T3" fmla="*/ 0 h 131"/>
                <a:gd name="T4" fmla="*/ 96 w 192"/>
                <a:gd name="T5" fmla="*/ 66 h 131"/>
                <a:gd name="T6" fmla="*/ 0 w 192"/>
                <a:gd name="T7" fmla="*/ 0 h 131"/>
                <a:gd name="T8" fmla="*/ 0 w 192"/>
                <a:gd name="T9" fmla="*/ 0 h 131"/>
                <a:gd name="T10" fmla="*/ 192 w 192"/>
                <a:gd name="T11" fmla="*/ 0 h 131"/>
                <a:gd name="T12" fmla="*/ 96 w 192"/>
                <a:gd name="T13" fmla="*/ 131 h 131"/>
                <a:gd name="T14" fmla="*/ 96 w 192"/>
                <a:gd name="T15" fmla="*/ 131 h 131"/>
                <a:gd name="T16" fmla="*/ 96 w 192"/>
                <a:gd name="T17" fmla="*/ 66 h 131"/>
                <a:gd name="T18" fmla="*/ 0 w 192"/>
                <a:gd name="T19" fmla="*/ 131 h 131"/>
                <a:gd name="T20" fmla="*/ 0 w 192"/>
                <a:gd name="T21" fmla="*/ 131 h 131"/>
                <a:gd name="T22" fmla="*/ 192 w 192"/>
                <a:gd name="T2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31">
                  <a:moveTo>
                    <a:pt x="96" y="0"/>
                  </a:moveTo>
                  <a:lnTo>
                    <a:pt x="96" y="0"/>
                  </a:lnTo>
                  <a:lnTo>
                    <a:pt x="96" y="66"/>
                  </a:lnTo>
                  <a:moveTo>
                    <a:pt x="0" y="0"/>
                  </a:moveTo>
                  <a:lnTo>
                    <a:pt x="0" y="0"/>
                  </a:lnTo>
                  <a:lnTo>
                    <a:pt x="192" y="0"/>
                  </a:lnTo>
                  <a:moveTo>
                    <a:pt x="96" y="131"/>
                  </a:moveTo>
                  <a:lnTo>
                    <a:pt x="96" y="131"/>
                  </a:lnTo>
                  <a:lnTo>
                    <a:pt x="96" y="66"/>
                  </a:lnTo>
                  <a:moveTo>
                    <a:pt x="0" y="131"/>
                  </a:moveTo>
                  <a:lnTo>
                    <a:pt x="0" y="131"/>
                  </a:lnTo>
                  <a:lnTo>
                    <a:pt x="192" y="131"/>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6" name="Freeform 13">
              <a:extLst>
                <a:ext uri="{FF2B5EF4-FFF2-40B4-BE49-F238E27FC236}">
                  <a16:creationId xmlns:a16="http://schemas.microsoft.com/office/drawing/2014/main" id="{FD745A94-7E20-789F-C18A-9273EC8C4491}"/>
                </a:ext>
              </a:extLst>
            </p:cNvPr>
            <p:cNvSpPr>
              <a:spLocks/>
            </p:cNvSpPr>
            <p:nvPr/>
          </p:nvSpPr>
          <p:spPr bwMode="auto">
            <a:xfrm>
              <a:off x="2336509" y="5440941"/>
              <a:ext cx="1517461" cy="0"/>
            </a:xfrm>
            <a:custGeom>
              <a:avLst/>
              <a:gdLst>
                <a:gd name="T0" fmla="*/ 0 w 2875"/>
                <a:gd name="T1" fmla="*/ 0 w 2875"/>
                <a:gd name="T2" fmla="*/ 2875 w 2875"/>
              </a:gdLst>
              <a:ahLst/>
              <a:cxnLst>
                <a:cxn ang="0">
                  <a:pos x="T0" y="0"/>
                </a:cxn>
                <a:cxn ang="0">
                  <a:pos x="T1" y="0"/>
                </a:cxn>
                <a:cxn ang="0">
                  <a:pos x="T2" y="0"/>
                </a:cxn>
              </a:cxnLst>
              <a:rect l="0" t="0" r="r" b="b"/>
              <a:pathLst>
                <a:path w="2875">
                  <a:moveTo>
                    <a:pt x="0" y="0"/>
                  </a:moveTo>
                  <a:lnTo>
                    <a:pt x="0" y="0"/>
                  </a:lnTo>
                  <a:lnTo>
                    <a:pt x="2875" y="0"/>
                  </a:lnTo>
                </a:path>
              </a:pathLst>
            </a:cu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7" name="Freeform 14">
              <a:extLst>
                <a:ext uri="{FF2B5EF4-FFF2-40B4-BE49-F238E27FC236}">
                  <a16:creationId xmlns:a16="http://schemas.microsoft.com/office/drawing/2014/main" id="{340FD7B6-9231-355E-3C5A-D4CE1B167159}"/>
                </a:ext>
              </a:extLst>
            </p:cNvPr>
            <p:cNvSpPr>
              <a:spLocks/>
            </p:cNvSpPr>
            <p:nvPr/>
          </p:nvSpPr>
          <p:spPr bwMode="auto">
            <a:xfrm>
              <a:off x="2691519" y="5440941"/>
              <a:ext cx="0" cy="32179"/>
            </a:xfrm>
            <a:custGeom>
              <a:avLst/>
              <a:gdLst>
                <a:gd name="T0" fmla="*/ 0 h 62"/>
                <a:gd name="T1" fmla="*/ 0 h 62"/>
                <a:gd name="T2" fmla="*/ 62 h 62"/>
              </a:gdLst>
              <a:ahLst/>
              <a:cxnLst>
                <a:cxn ang="0">
                  <a:pos x="0" y="T0"/>
                </a:cxn>
                <a:cxn ang="0">
                  <a:pos x="0" y="T1"/>
                </a:cxn>
                <a:cxn ang="0">
                  <a:pos x="0" y="T2"/>
                </a:cxn>
              </a:cxnLst>
              <a:rect l="0" t="0" r="r" b="b"/>
              <a:pathLst>
                <a:path h="62">
                  <a:moveTo>
                    <a:pt x="0" y="0"/>
                  </a:moveTo>
                  <a:lnTo>
                    <a:pt x="0" y="0"/>
                  </a:lnTo>
                  <a:lnTo>
                    <a:pt x="0" y="62"/>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8" name="Freeform 15">
              <a:extLst>
                <a:ext uri="{FF2B5EF4-FFF2-40B4-BE49-F238E27FC236}">
                  <a16:creationId xmlns:a16="http://schemas.microsoft.com/office/drawing/2014/main" id="{A19AE192-5FA4-25DE-FCFE-F904B262641A}"/>
                </a:ext>
              </a:extLst>
            </p:cNvPr>
            <p:cNvSpPr>
              <a:spLocks/>
            </p:cNvSpPr>
            <p:nvPr/>
          </p:nvSpPr>
          <p:spPr bwMode="auto">
            <a:xfrm>
              <a:off x="3498960" y="5440941"/>
              <a:ext cx="0" cy="32179"/>
            </a:xfrm>
            <a:custGeom>
              <a:avLst/>
              <a:gdLst>
                <a:gd name="T0" fmla="*/ 0 h 62"/>
                <a:gd name="T1" fmla="*/ 0 h 62"/>
                <a:gd name="T2" fmla="*/ 62 h 62"/>
              </a:gdLst>
              <a:ahLst/>
              <a:cxnLst>
                <a:cxn ang="0">
                  <a:pos x="0" y="T0"/>
                </a:cxn>
                <a:cxn ang="0">
                  <a:pos x="0" y="T1"/>
                </a:cxn>
                <a:cxn ang="0">
                  <a:pos x="0" y="T2"/>
                </a:cxn>
              </a:cxnLst>
              <a:rect l="0" t="0" r="r" b="b"/>
              <a:pathLst>
                <a:path h="62">
                  <a:moveTo>
                    <a:pt x="0" y="0"/>
                  </a:moveTo>
                  <a:lnTo>
                    <a:pt x="0" y="0"/>
                  </a:lnTo>
                  <a:lnTo>
                    <a:pt x="0" y="62"/>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99" name="Rectangle 21">
              <a:extLst>
                <a:ext uri="{FF2B5EF4-FFF2-40B4-BE49-F238E27FC236}">
                  <a16:creationId xmlns:a16="http://schemas.microsoft.com/office/drawing/2014/main" id="{1DC3DF32-D49B-06D6-BE1E-D86D43EFCE7F}"/>
                </a:ext>
              </a:extLst>
            </p:cNvPr>
            <p:cNvSpPr>
              <a:spLocks noChangeArrowheads="1"/>
            </p:cNvSpPr>
            <p:nvPr/>
          </p:nvSpPr>
          <p:spPr bwMode="auto">
            <a:xfrm rot="18900000">
              <a:off x="2693260" y="5469563"/>
              <a:ext cx="13029"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 </a:t>
              </a:r>
              <a:endParaRPr kumimoji="0" lang="it-IT" altLang="it-IT" sz="1600" b="0" i="0" u="none" strike="noStrike" cap="none" normalizeH="0" baseline="0">
                <a:ln>
                  <a:noFill/>
                </a:ln>
                <a:solidFill>
                  <a:schemeClr val="tx1"/>
                </a:solidFill>
                <a:effectLst/>
                <a:latin typeface="+mn-lt"/>
              </a:endParaRPr>
            </a:p>
          </p:txBody>
        </p:sp>
        <p:sp>
          <p:nvSpPr>
            <p:cNvPr id="100" name="Rectangle 24">
              <a:extLst>
                <a:ext uri="{FF2B5EF4-FFF2-40B4-BE49-F238E27FC236}">
                  <a16:creationId xmlns:a16="http://schemas.microsoft.com/office/drawing/2014/main" id="{69E8D3AD-883E-B3EE-9CB8-B37EB6BFF983}"/>
                </a:ext>
              </a:extLst>
            </p:cNvPr>
            <p:cNvSpPr>
              <a:spLocks noChangeArrowheads="1"/>
            </p:cNvSpPr>
            <p:nvPr/>
          </p:nvSpPr>
          <p:spPr bwMode="auto">
            <a:xfrm rot="18900000">
              <a:off x="3375090" y="5534064"/>
              <a:ext cx="59" cy="20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600" b="0" i="0" u="none" strike="noStrike" cap="none" normalizeH="0" baseline="0" dirty="0">
                <a:ln>
                  <a:noFill/>
                </a:ln>
                <a:solidFill>
                  <a:schemeClr val="tx1"/>
                </a:solidFill>
                <a:effectLst/>
                <a:latin typeface="+mn-lt"/>
              </a:endParaRPr>
            </a:p>
          </p:txBody>
        </p:sp>
        <p:sp>
          <p:nvSpPr>
            <p:cNvPr id="101" name="Rectangle 27">
              <a:extLst>
                <a:ext uri="{FF2B5EF4-FFF2-40B4-BE49-F238E27FC236}">
                  <a16:creationId xmlns:a16="http://schemas.microsoft.com/office/drawing/2014/main" id="{F8D2447F-AC16-D592-38FE-286FB5E1B1F8}"/>
                </a:ext>
              </a:extLst>
            </p:cNvPr>
            <p:cNvSpPr>
              <a:spLocks noChangeArrowheads="1"/>
            </p:cNvSpPr>
            <p:nvPr/>
          </p:nvSpPr>
          <p:spPr bwMode="auto">
            <a:xfrm rot="18900000">
              <a:off x="3470860" y="5439058"/>
              <a:ext cx="59" cy="20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600" b="0" i="0" u="none" strike="noStrike" cap="none" normalizeH="0" baseline="0" dirty="0">
                <a:ln>
                  <a:noFill/>
                </a:ln>
                <a:solidFill>
                  <a:schemeClr val="tx1"/>
                </a:solidFill>
                <a:effectLst/>
                <a:latin typeface="+mn-lt"/>
              </a:endParaRPr>
            </a:p>
          </p:txBody>
        </p:sp>
        <p:sp>
          <p:nvSpPr>
            <p:cNvPr id="102" name="Freeform 29">
              <a:extLst>
                <a:ext uri="{FF2B5EF4-FFF2-40B4-BE49-F238E27FC236}">
                  <a16:creationId xmlns:a16="http://schemas.microsoft.com/office/drawing/2014/main" id="{1DFEB65E-80C4-908A-711C-F7F303BB0BB6}"/>
                </a:ext>
              </a:extLst>
            </p:cNvPr>
            <p:cNvSpPr>
              <a:spLocks/>
            </p:cNvSpPr>
            <p:nvPr/>
          </p:nvSpPr>
          <p:spPr bwMode="auto">
            <a:xfrm>
              <a:off x="2336509" y="4444912"/>
              <a:ext cx="0" cy="996029"/>
            </a:xfrm>
            <a:custGeom>
              <a:avLst/>
              <a:gdLst>
                <a:gd name="T0" fmla="*/ 1917 h 1917"/>
                <a:gd name="T1" fmla="*/ 1917 h 1917"/>
                <a:gd name="T2" fmla="*/ 0 h 1917"/>
              </a:gdLst>
              <a:ahLst/>
              <a:cxnLst>
                <a:cxn ang="0">
                  <a:pos x="0" y="T0"/>
                </a:cxn>
                <a:cxn ang="0">
                  <a:pos x="0" y="T1"/>
                </a:cxn>
                <a:cxn ang="0">
                  <a:pos x="0" y="T2"/>
                </a:cxn>
              </a:cxnLst>
              <a:rect l="0" t="0" r="r" b="b"/>
              <a:pathLst>
                <a:path h="1917">
                  <a:moveTo>
                    <a:pt x="0" y="1917"/>
                  </a:moveTo>
                  <a:lnTo>
                    <a:pt x="0" y="1917"/>
                  </a:lnTo>
                  <a:lnTo>
                    <a:pt x="0" y="0"/>
                  </a:lnTo>
                </a:path>
              </a:pathLst>
            </a:cu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3" name="Freeform 30">
              <a:extLst>
                <a:ext uri="{FF2B5EF4-FFF2-40B4-BE49-F238E27FC236}">
                  <a16:creationId xmlns:a16="http://schemas.microsoft.com/office/drawing/2014/main" id="{345BF223-17AD-E889-4F5E-46E5D24372B3}"/>
                </a:ext>
              </a:extLst>
            </p:cNvPr>
            <p:cNvSpPr>
              <a:spLocks/>
            </p:cNvSpPr>
            <p:nvPr/>
          </p:nvSpPr>
          <p:spPr bwMode="auto">
            <a:xfrm>
              <a:off x="2305136" y="5241735"/>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4" name="Freeform 31">
              <a:extLst>
                <a:ext uri="{FF2B5EF4-FFF2-40B4-BE49-F238E27FC236}">
                  <a16:creationId xmlns:a16="http://schemas.microsoft.com/office/drawing/2014/main" id="{879231D6-2845-258A-D998-5F49BD0D5429}"/>
                </a:ext>
              </a:extLst>
            </p:cNvPr>
            <p:cNvSpPr>
              <a:spLocks/>
            </p:cNvSpPr>
            <p:nvPr/>
          </p:nvSpPr>
          <p:spPr bwMode="auto">
            <a:xfrm>
              <a:off x="2305136" y="5042529"/>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5" name="Freeform 32">
              <a:extLst>
                <a:ext uri="{FF2B5EF4-FFF2-40B4-BE49-F238E27FC236}">
                  <a16:creationId xmlns:a16="http://schemas.microsoft.com/office/drawing/2014/main" id="{438D3030-C6F8-A09B-00B4-1968BA706EF0}"/>
                </a:ext>
              </a:extLst>
            </p:cNvPr>
            <p:cNvSpPr>
              <a:spLocks/>
            </p:cNvSpPr>
            <p:nvPr/>
          </p:nvSpPr>
          <p:spPr bwMode="auto">
            <a:xfrm>
              <a:off x="2305136" y="4843323"/>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6" name="Freeform 33">
              <a:extLst>
                <a:ext uri="{FF2B5EF4-FFF2-40B4-BE49-F238E27FC236}">
                  <a16:creationId xmlns:a16="http://schemas.microsoft.com/office/drawing/2014/main" id="{DA364971-AD3A-43A2-8292-619ADD0EB4F9}"/>
                </a:ext>
              </a:extLst>
            </p:cNvPr>
            <p:cNvSpPr>
              <a:spLocks/>
            </p:cNvSpPr>
            <p:nvPr/>
          </p:nvSpPr>
          <p:spPr bwMode="auto">
            <a:xfrm>
              <a:off x="2305136" y="4644118"/>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7" name="Freeform 34">
              <a:extLst>
                <a:ext uri="{FF2B5EF4-FFF2-40B4-BE49-F238E27FC236}">
                  <a16:creationId xmlns:a16="http://schemas.microsoft.com/office/drawing/2014/main" id="{62306AD9-47F6-851A-CF78-D231CA13B0C5}"/>
                </a:ext>
              </a:extLst>
            </p:cNvPr>
            <p:cNvSpPr>
              <a:spLocks/>
            </p:cNvSpPr>
            <p:nvPr/>
          </p:nvSpPr>
          <p:spPr bwMode="auto">
            <a:xfrm>
              <a:off x="2305136" y="4444912"/>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8" name="Freeform 35">
              <a:extLst>
                <a:ext uri="{FF2B5EF4-FFF2-40B4-BE49-F238E27FC236}">
                  <a16:creationId xmlns:a16="http://schemas.microsoft.com/office/drawing/2014/main" id="{F80B3A13-3D77-F55C-1CEF-4B380FEEE3C6}"/>
                </a:ext>
              </a:extLst>
            </p:cNvPr>
            <p:cNvSpPr>
              <a:spLocks/>
            </p:cNvSpPr>
            <p:nvPr/>
          </p:nvSpPr>
          <p:spPr bwMode="auto">
            <a:xfrm>
              <a:off x="2305136" y="5440941"/>
              <a:ext cx="31373" cy="0"/>
            </a:xfrm>
            <a:custGeom>
              <a:avLst/>
              <a:gdLst>
                <a:gd name="T0" fmla="*/ 0 w 61"/>
                <a:gd name="T1" fmla="*/ 0 w 61"/>
                <a:gd name="T2" fmla="*/ 61 w 61"/>
              </a:gdLst>
              <a:ahLst/>
              <a:cxnLst>
                <a:cxn ang="0">
                  <a:pos x="T0" y="0"/>
                </a:cxn>
                <a:cxn ang="0">
                  <a:pos x="T1" y="0"/>
                </a:cxn>
                <a:cxn ang="0">
                  <a:pos x="T2" y="0"/>
                </a:cxn>
              </a:cxnLst>
              <a:rect l="0" t="0" r="r" b="b"/>
              <a:pathLst>
                <a:path w="61">
                  <a:moveTo>
                    <a:pt x="0" y="0"/>
                  </a:moveTo>
                  <a:lnTo>
                    <a:pt x="0" y="0"/>
                  </a:lnTo>
                  <a:lnTo>
                    <a:pt x="61" y="0"/>
                  </a:lnTo>
                </a:path>
              </a:pathLst>
            </a:custGeom>
            <a:noFill/>
            <a:ln w="1428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09" name="Rectangle 36">
              <a:extLst>
                <a:ext uri="{FF2B5EF4-FFF2-40B4-BE49-F238E27FC236}">
                  <a16:creationId xmlns:a16="http://schemas.microsoft.com/office/drawing/2014/main" id="{4D46AE9A-B328-21A6-907A-67854B1CF427}"/>
                </a:ext>
              </a:extLst>
            </p:cNvPr>
            <p:cNvSpPr>
              <a:spLocks noChangeArrowheads="1"/>
            </p:cNvSpPr>
            <p:nvPr/>
          </p:nvSpPr>
          <p:spPr bwMode="auto">
            <a:xfrm>
              <a:off x="2253948" y="5398035"/>
              <a:ext cx="28952"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0</a:t>
              </a:r>
              <a:endParaRPr kumimoji="0" lang="it-IT" altLang="it-IT" sz="1600" b="0" i="0" u="none" strike="noStrike" cap="none" normalizeH="0" baseline="0">
                <a:ln>
                  <a:noFill/>
                </a:ln>
                <a:solidFill>
                  <a:schemeClr val="tx1"/>
                </a:solidFill>
                <a:effectLst/>
                <a:latin typeface="+mn-lt"/>
              </a:endParaRPr>
            </a:p>
          </p:txBody>
        </p:sp>
        <p:sp>
          <p:nvSpPr>
            <p:cNvPr id="110" name="Rectangle 37">
              <a:extLst>
                <a:ext uri="{FF2B5EF4-FFF2-40B4-BE49-F238E27FC236}">
                  <a16:creationId xmlns:a16="http://schemas.microsoft.com/office/drawing/2014/main" id="{14DF1A17-FEAA-8122-8F45-27CBBEC8CE1A}"/>
                </a:ext>
              </a:extLst>
            </p:cNvPr>
            <p:cNvSpPr>
              <a:spLocks noChangeArrowheads="1"/>
            </p:cNvSpPr>
            <p:nvPr/>
          </p:nvSpPr>
          <p:spPr bwMode="auto">
            <a:xfrm>
              <a:off x="2211017" y="5198829"/>
              <a:ext cx="57903"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20</a:t>
              </a:r>
              <a:endParaRPr kumimoji="0" lang="it-IT" altLang="it-IT" sz="1600" b="0" i="0" u="none" strike="noStrike" cap="none" normalizeH="0" baseline="0">
                <a:ln>
                  <a:noFill/>
                </a:ln>
                <a:solidFill>
                  <a:schemeClr val="tx1"/>
                </a:solidFill>
                <a:effectLst/>
                <a:latin typeface="+mn-lt"/>
              </a:endParaRPr>
            </a:p>
          </p:txBody>
        </p:sp>
        <p:sp>
          <p:nvSpPr>
            <p:cNvPr id="111" name="Rectangle 38">
              <a:extLst>
                <a:ext uri="{FF2B5EF4-FFF2-40B4-BE49-F238E27FC236}">
                  <a16:creationId xmlns:a16="http://schemas.microsoft.com/office/drawing/2014/main" id="{DEF80E9E-A370-1275-2AB4-A5832D35B6D6}"/>
                </a:ext>
              </a:extLst>
            </p:cNvPr>
            <p:cNvSpPr>
              <a:spLocks noChangeArrowheads="1"/>
            </p:cNvSpPr>
            <p:nvPr/>
          </p:nvSpPr>
          <p:spPr bwMode="auto">
            <a:xfrm>
              <a:off x="2211017" y="4999623"/>
              <a:ext cx="57903"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40</a:t>
              </a:r>
              <a:endParaRPr kumimoji="0" lang="it-IT" altLang="it-IT" sz="1600" b="0" i="0" u="none" strike="noStrike" cap="none" normalizeH="0" baseline="0">
                <a:ln>
                  <a:noFill/>
                </a:ln>
                <a:solidFill>
                  <a:schemeClr val="tx1"/>
                </a:solidFill>
                <a:effectLst/>
                <a:latin typeface="+mn-lt"/>
              </a:endParaRPr>
            </a:p>
          </p:txBody>
        </p:sp>
        <p:sp>
          <p:nvSpPr>
            <p:cNvPr id="112" name="Rectangle 39">
              <a:extLst>
                <a:ext uri="{FF2B5EF4-FFF2-40B4-BE49-F238E27FC236}">
                  <a16:creationId xmlns:a16="http://schemas.microsoft.com/office/drawing/2014/main" id="{EA28BA5E-8F10-C1F2-3743-EC34875A605D}"/>
                </a:ext>
              </a:extLst>
            </p:cNvPr>
            <p:cNvSpPr>
              <a:spLocks noChangeArrowheads="1"/>
            </p:cNvSpPr>
            <p:nvPr/>
          </p:nvSpPr>
          <p:spPr bwMode="auto">
            <a:xfrm>
              <a:off x="2211017" y="4801950"/>
              <a:ext cx="57903"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60</a:t>
              </a:r>
              <a:endParaRPr kumimoji="0" lang="it-IT" altLang="it-IT" sz="1600" b="0" i="0" u="none" strike="noStrike" cap="none" normalizeH="0" baseline="0">
                <a:ln>
                  <a:noFill/>
                </a:ln>
                <a:solidFill>
                  <a:schemeClr val="tx1"/>
                </a:solidFill>
                <a:effectLst/>
                <a:latin typeface="+mn-lt"/>
              </a:endParaRPr>
            </a:p>
          </p:txBody>
        </p:sp>
        <p:sp>
          <p:nvSpPr>
            <p:cNvPr id="113" name="Rectangle 40">
              <a:extLst>
                <a:ext uri="{FF2B5EF4-FFF2-40B4-BE49-F238E27FC236}">
                  <a16:creationId xmlns:a16="http://schemas.microsoft.com/office/drawing/2014/main" id="{62D4DCC9-B6D6-8FC3-459A-D1EA480C4CA4}"/>
                </a:ext>
              </a:extLst>
            </p:cNvPr>
            <p:cNvSpPr>
              <a:spLocks noChangeArrowheads="1"/>
            </p:cNvSpPr>
            <p:nvPr/>
          </p:nvSpPr>
          <p:spPr bwMode="auto">
            <a:xfrm>
              <a:off x="2211017" y="4602744"/>
              <a:ext cx="57903"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80</a:t>
              </a:r>
              <a:endParaRPr kumimoji="0" lang="it-IT" altLang="it-IT" sz="1600" b="0" i="0" u="none" strike="noStrike" cap="none" normalizeH="0" baseline="0">
                <a:ln>
                  <a:noFill/>
                </a:ln>
                <a:solidFill>
                  <a:schemeClr val="tx1"/>
                </a:solidFill>
                <a:effectLst/>
                <a:latin typeface="+mn-lt"/>
              </a:endParaRPr>
            </a:p>
          </p:txBody>
        </p:sp>
        <p:sp>
          <p:nvSpPr>
            <p:cNvPr id="114" name="Rectangle 41">
              <a:extLst>
                <a:ext uri="{FF2B5EF4-FFF2-40B4-BE49-F238E27FC236}">
                  <a16:creationId xmlns:a16="http://schemas.microsoft.com/office/drawing/2014/main" id="{6DAC92C8-78C7-3AA3-289C-DB27A98FF029}"/>
                </a:ext>
              </a:extLst>
            </p:cNvPr>
            <p:cNvSpPr>
              <a:spLocks noChangeArrowheads="1"/>
            </p:cNvSpPr>
            <p:nvPr/>
          </p:nvSpPr>
          <p:spPr bwMode="auto">
            <a:xfrm>
              <a:off x="2168085" y="4403538"/>
              <a:ext cx="86855" cy="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500" b="1" i="0" u="none" strike="noStrike" cap="none" normalizeH="0" baseline="0">
                  <a:ln>
                    <a:noFill/>
                  </a:ln>
                  <a:solidFill>
                    <a:srgbClr val="000000"/>
                  </a:solidFill>
                  <a:effectLst/>
                  <a:latin typeface="+mn-lt"/>
                </a:rPr>
                <a:t>100</a:t>
              </a:r>
              <a:endParaRPr kumimoji="0" lang="it-IT" altLang="it-IT" sz="1600" b="0" i="0" u="none" strike="noStrike" cap="none" normalizeH="0" baseline="0">
                <a:ln>
                  <a:noFill/>
                </a:ln>
                <a:solidFill>
                  <a:schemeClr val="tx1"/>
                </a:solidFill>
                <a:effectLst/>
                <a:latin typeface="+mn-lt"/>
              </a:endParaRPr>
            </a:p>
          </p:txBody>
        </p:sp>
        <p:sp>
          <p:nvSpPr>
            <p:cNvPr id="115" name="Freeform 42">
              <a:extLst>
                <a:ext uri="{FF2B5EF4-FFF2-40B4-BE49-F238E27FC236}">
                  <a16:creationId xmlns:a16="http://schemas.microsoft.com/office/drawing/2014/main" id="{C5A1D914-5FFE-FC6A-3508-B9655A193AE0}"/>
                </a:ext>
              </a:extLst>
            </p:cNvPr>
            <p:cNvSpPr>
              <a:spLocks noEditPoints="1"/>
            </p:cNvSpPr>
            <p:nvPr/>
          </p:nvSpPr>
          <p:spPr bwMode="auto">
            <a:xfrm>
              <a:off x="2488420" y="4634924"/>
              <a:ext cx="100724" cy="13791"/>
            </a:xfrm>
            <a:custGeom>
              <a:avLst/>
              <a:gdLst>
                <a:gd name="T0" fmla="*/ 0 w 192"/>
                <a:gd name="T1" fmla="*/ 0 h 27"/>
                <a:gd name="T2" fmla="*/ 0 w 192"/>
                <a:gd name="T3" fmla="*/ 0 h 27"/>
                <a:gd name="T4" fmla="*/ 192 w 192"/>
                <a:gd name="T5" fmla="*/ 0 h 27"/>
                <a:gd name="T6" fmla="*/ 96 w 192"/>
                <a:gd name="T7" fmla="*/ 0 h 27"/>
                <a:gd name="T8" fmla="*/ 96 w 192"/>
                <a:gd name="T9" fmla="*/ 0 h 27"/>
                <a:gd name="T10" fmla="*/ 96 w 192"/>
                <a:gd name="T11" fmla="*/ 27 h 27"/>
                <a:gd name="T12" fmla="*/ 0 w 192"/>
                <a:gd name="T13" fmla="*/ 27 h 27"/>
                <a:gd name="T14" fmla="*/ 0 w 192"/>
                <a:gd name="T15" fmla="*/ 27 h 27"/>
                <a:gd name="T16" fmla="*/ 192 w 19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7">
                  <a:moveTo>
                    <a:pt x="0" y="0"/>
                  </a:moveTo>
                  <a:lnTo>
                    <a:pt x="0" y="0"/>
                  </a:lnTo>
                  <a:lnTo>
                    <a:pt x="192" y="0"/>
                  </a:lnTo>
                  <a:moveTo>
                    <a:pt x="96" y="0"/>
                  </a:moveTo>
                  <a:lnTo>
                    <a:pt x="96" y="0"/>
                  </a:lnTo>
                  <a:lnTo>
                    <a:pt x="96" y="27"/>
                  </a:lnTo>
                  <a:moveTo>
                    <a:pt x="0" y="27"/>
                  </a:moveTo>
                  <a:lnTo>
                    <a:pt x="0" y="27"/>
                  </a:lnTo>
                  <a:lnTo>
                    <a:pt x="192" y="27"/>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16" name="Freeform 43">
              <a:extLst>
                <a:ext uri="{FF2B5EF4-FFF2-40B4-BE49-F238E27FC236}">
                  <a16:creationId xmlns:a16="http://schemas.microsoft.com/office/drawing/2014/main" id="{B473B3CE-8628-5271-2919-774A3DE900D2}"/>
                </a:ext>
              </a:extLst>
            </p:cNvPr>
            <p:cNvSpPr>
              <a:spLocks noEditPoints="1"/>
            </p:cNvSpPr>
            <p:nvPr/>
          </p:nvSpPr>
          <p:spPr bwMode="auto">
            <a:xfrm>
              <a:off x="2493373" y="4625729"/>
              <a:ext cx="41280" cy="39841"/>
            </a:xfrm>
            <a:custGeom>
              <a:avLst/>
              <a:gdLst>
                <a:gd name="T0" fmla="*/ 0 w 77"/>
                <a:gd name="T1" fmla="*/ 0 h 76"/>
                <a:gd name="T2" fmla="*/ 0 w 77"/>
                <a:gd name="T3" fmla="*/ 0 h 76"/>
                <a:gd name="T4" fmla="*/ 77 w 77"/>
                <a:gd name="T5" fmla="*/ 0 h 76"/>
                <a:gd name="T6" fmla="*/ 77 w 77"/>
                <a:gd name="T7" fmla="*/ 76 h 76"/>
                <a:gd name="T8" fmla="*/ 0 w 77"/>
                <a:gd name="T9" fmla="*/ 76 h 76"/>
                <a:gd name="T10" fmla="*/ 0 w 77"/>
                <a:gd name="T11" fmla="*/ 0 h 76"/>
                <a:gd name="T12" fmla="*/ 0 w 77"/>
                <a:gd name="T13" fmla="*/ 0 h 76"/>
                <a:gd name="T14" fmla="*/ 0 w 77"/>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0" y="0"/>
                  </a:moveTo>
                  <a:lnTo>
                    <a:pt x="0" y="0"/>
                  </a:lnTo>
                  <a:lnTo>
                    <a:pt x="77" y="0"/>
                  </a:lnTo>
                  <a:lnTo>
                    <a:pt x="77"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17" name="Freeform 44">
              <a:extLst>
                <a:ext uri="{FF2B5EF4-FFF2-40B4-BE49-F238E27FC236}">
                  <a16:creationId xmlns:a16="http://schemas.microsoft.com/office/drawing/2014/main" id="{F19E099C-0733-9D2D-C143-24E8946ECDFE}"/>
                </a:ext>
              </a:extLst>
            </p:cNvPr>
            <p:cNvSpPr>
              <a:spLocks noEditPoints="1"/>
            </p:cNvSpPr>
            <p:nvPr/>
          </p:nvSpPr>
          <p:spPr bwMode="auto">
            <a:xfrm>
              <a:off x="2544561" y="4625729"/>
              <a:ext cx="39629" cy="39841"/>
            </a:xfrm>
            <a:custGeom>
              <a:avLst/>
              <a:gdLst>
                <a:gd name="T0" fmla="*/ 0 w 76"/>
                <a:gd name="T1" fmla="*/ 0 h 76"/>
                <a:gd name="T2" fmla="*/ 0 w 76"/>
                <a:gd name="T3" fmla="*/ 0 h 76"/>
                <a:gd name="T4" fmla="*/ 76 w 76"/>
                <a:gd name="T5" fmla="*/ 0 h 76"/>
                <a:gd name="T6" fmla="*/ 76 w 76"/>
                <a:gd name="T7" fmla="*/ 76 h 76"/>
                <a:gd name="T8" fmla="*/ 0 w 76"/>
                <a:gd name="T9" fmla="*/ 76 h 76"/>
                <a:gd name="T10" fmla="*/ 0 w 76"/>
                <a:gd name="T11" fmla="*/ 0 h 76"/>
                <a:gd name="T12" fmla="*/ 0 w 76"/>
                <a:gd name="T13" fmla="*/ 0 h 76"/>
                <a:gd name="T14" fmla="*/ 0 w 76"/>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6">
                  <a:moveTo>
                    <a:pt x="0" y="0"/>
                  </a:moveTo>
                  <a:lnTo>
                    <a:pt x="0" y="0"/>
                  </a:lnTo>
                  <a:lnTo>
                    <a:pt x="76" y="0"/>
                  </a:lnTo>
                  <a:lnTo>
                    <a:pt x="76"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18" name="Freeform 45">
              <a:extLst>
                <a:ext uri="{FF2B5EF4-FFF2-40B4-BE49-F238E27FC236}">
                  <a16:creationId xmlns:a16="http://schemas.microsoft.com/office/drawing/2014/main" id="{EE82D356-6DF7-378D-2B6F-9EA71F0807BE}"/>
                </a:ext>
              </a:extLst>
            </p:cNvPr>
            <p:cNvSpPr>
              <a:spLocks noEditPoints="1"/>
            </p:cNvSpPr>
            <p:nvPr/>
          </p:nvSpPr>
          <p:spPr bwMode="auto">
            <a:xfrm>
              <a:off x="2595748" y="4611938"/>
              <a:ext cx="39629" cy="39841"/>
            </a:xfrm>
            <a:custGeom>
              <a:avLst/>
              <a:gdLst>
                <a:gd name="T0" fmla="*/ 0 w 76"/>
                <a:gd name="T1" fmla="*/ 0 h 76"/>
                <a:gd name="T2" fmla="*/ 0 w 76"/>
                <a:gd name="T3" fmla="*/ 0 h 76"/>
                <a:gd name="T4" fmla="*/ 76 w 76"/>
                <a:gd name="T5" fmla="*/ 0 h 76"/>
                <a:gd name="T6" fmla="*/ 76 w 76"/>
                <a:gd name="T7" fmla="*/ 76 h 76"/>
                <a:gd name="T8" fmla="*/ 0 w 76"/>
                <a:gd name="T9" fmla="*/ 76 h 76"/>
                <a:gd name="T10" fmla="*/ 0 w 76"/>
                <a:gd name="T11" fmla="*/ 0 h 76"/>
                <a:gd name="T12" fmla="*/ 0 w 76"/>
                <a:gd name="T13" fmla="*/ 0 h 76"/>
                <a:gd name="T14" fmla="*/ 0 w 76"/>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6">
                  <a:moveTo>
                    <a:pt x="0" y="0"/>
                  </a:moveTo>
                  <a:lnTo>
                    <a:pt x="0" y="0"/>
                  </a:lnTo>
                  <a:lnTo>
                    <a:pt x="76" y="0"/>
                  </a:lnTo>
                  <a:lnTo>
                    <a:pt x="76"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19" name="Freeform 46">
              <a:extLst>
                <a:ext uri="{FF2B5EF4-FFF2-40B4-BE49-F238E27FC236}">
                  <a16:creationId xmlns:a16="http://schemas.microsoft.com/office/drawing/2014/main" id="{E39156C0-5FEE-F695-60D0-C2BBFF20AD5F}"/>
                </a:ext>
              </a:extLst>
            </p:cNvPr>
            <p:cNvSpPr>
              <a:spLocks noEditPoints="1"/>
            </p:cNvSpPr>
            <p:nvPr/>
          </p:nvSpPr>
          <p:spPr bwMode="auto">
            <a:xfrm>
              <a:off x="2443837" y="4625729"/>
              <a:ext cx="39629" cy="39841"/>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0" name="Freeform 47">
              <a:extLst>
                <a:ext uri="{FF2B5EF4-FFF2-40B4-BE49-F238E27FC236}">
                  <a16:creationId xmlns:a16="http://schemas.microsoft.com/office/drawing/2014/main" id="{E64771CF-AC32-CAD3-55C1-33E77C9320BE}"/>
                </a:ext>
              </a:extLst>
            </p:cNvPr>
            <p:cNvSpPr>
              <a:spLocks noEditPoints="1"/>
            </p:cNvSpPr>
            <p:nvPr/>
          </p:nvSpPr>
          <p:spPr bwMode="auto">
            <a:xfrm>
              <a:off x="3295861" y="4762109"/>
              <a:ext cx="102375" cy="137912"/>
            </a:xfrm>
            <a:custGeom>
              <a:avLst/>
              <a:gdLst>
                <a:gd name="T0" fmla="*/ 0 w 192"/>
                <a:gd name="T1" fmla="*/ 0 h 266"/>
                <a:gd name="T2" fmla="*/ 0 w 192"/>
                <a:gd name="T3" fmla="*/ 0 h 266"/>
                <a:gd name="T4" fmla="*/ 192 w 192"/>
                <a:gd name="T5" fmla="*/ 0 h 266"/>
                <a:gd name="T6" fmla="*/ 96 w 192"/>
                <a:gd name="T7" fmla="*/ 0 h 266"/>
                <a:gd name="T8" fmla="*/ 96 w 192"/>
                <a:gd name="T9" fmla="*/ 0 h 266"/>
                <a:gd name="T10" fmla="*/ 96 w 192"/>
                <a:gd name="T11" fmla="*/ 266 h 266"/>
                <a:gd name="T12" fmla="*/ 0 w 192"/>
                <a:gd name="T13" fmla="*/ 266 h 266"/>
                <a:gd name="T14" fmla="*/ 0 w 192"/>
                <a:gd name="T15" fmla="*/ 266 h 266"/>
                <a:gd name="T16" fmla="*/ 192 w 192"/>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66">
                  <a:moveTo>
                    <a:pt x="0" y="0"/>
                  </a:moveTo>
                  <a:lnTo>
                    <a:pt x="0" y="0"/>
                  </a:lnTo>
                  <a:lnTo>
                    <a:pt x="192" y="0"/>
                  </a:lnTo>
                  <a:moveTo>
                    <a:pt x="96" y="0"/>
                  </a:moveTo>
                  <a:lnTo>
                    <a:pt x="96" y="0"/>
                  </a:lnTo>
                  <a:lnTo>
                    <a:pt x="96" y="266"/>
                  </a:lnTo>
                  <a:moveTo>
                    <a:pt x="0" y="266"/>
                  </a:moveTo>
                  <a:lnTo>
                    <a:pt x="0" y="266"/>
                  </a:lnTo>
                  <a:lnTo>
                    <a:pt x="192" y="266"/>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21" name="Freeform 48">
              <a:extLst>
                <a:ext uri="{FF2B5EF4-FFF2-40B4-BE49-F238E27FC236}">
                  <a16:creationId xmlns:a16="http://schemas.microsoft.com/office/drawing/2014/main" id="{7ED8AB56-F899-F8EB-19B6-0E3B2C731F96}"/>
                </a:ext>
              </a:extLst>
            </p:cNvPr>
            <p:cNvSpPr>
              <a:spLocks noEditPoints="1"/>
            </p:cNvSpPr>
            <p:nvPr/>
          </p:nvSpPr>
          <p:spPr bwMode="auto">
            <a:xfrm>
              <a:off x="3266139" y="4821871"/>
              <a:ext cx="41280" cy="39841"/>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2" name="Freeform 49">
              <a:extLst>
                <a:ext uri="{FF2B5EF4-FFF2-40B4-BE49-F238E27FC236}">
                  <a16:creationId xmlns:a16="http://schemas.microsoft.com/office/drawing/2014/main" id="{2BD4A9F3-FB2D-493C-A749-E488AE826683}"/>
                </a:ext>
              </a:extLst>
            </p:cNvPr>
            <p:cNvSpPr>
              <a:spLocks noEditPoints="1"/>
            </p:cNvSpPr>
            <p:nvPr/>
          </p:nvSpPr>
          <p:spPr bwMode="auto">
            <a:xfrm>
              <a:off x="3388329" y="4832597"/>
              <a:ext cx="39629" cy="39841"/>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3" name="Freeform 50">
              <a:extLst>
                <a:ext uri="{FF2B5EF4-FFF2-40B4-BE49-F238E27FC236}">
                  <a16:creationId xmlns:a16="http://schemas.microsoft.com/office/drawing/2014/main" id="{74886ED6-8F1F-5C33-2561-E5C30987CBD8}"/>
                </a:ext>
              </a:extLst>
            </p:cNvPr>
            <p:cNvSpPr>
              <a:spLocks noEditPoints="1"/>
            </p:cNvSpPr>
            <p:nvPr/>
          </p:nvSpPr>
          <p:spPr bwMode="auto">
            <a:xfrm>
              <a:off x="3327234" y="4714606"/>
              <a:ext cx="39629" cy="39841"/>
            </a:xfrm>
            <a:custGeom>
              <a:avLst/>
              <a:gdLst>
                <a:gd name="T0" fmla="*/ 0 w 77"/>
                <a:gd name="T1" fmla="*/ 0 h 76"/>
                <a:gd name="T2" fmla="*/ 0 w 77"/>
                <a:gd name="T3" fmla="*/ 0 h 76"/>
                <a:gd name="T4" fmla="*/ 77 w 77"/>
                <a:gd name="T5" fmla="*/ 0 h 76"/>
                <a:gd name="T6" fmla="*/ 77 w 77"/>
                <a:gd name="T7" fmla="*/ 76 h 76"/>
                <a:gd name="T8" fmla="*/ 0 w 77"/>
                <a:gd name="T9" fmla="*/ 76 h 76"/>
                <a:gd name="T10" fmla="*/ 0 w 77"/>
                <a:gd name="T11" fmla="*/ 0 h 76"/>
                <a:gd name="T12" fmla="*/ 0 w 77"/>
                <a:gd name="T13" fmla="*/ 0 h 76"/>
                <a:gd name="T14" fmla="*/ 0 w 77"/>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0" y="0"/>
                  </a:moveTo>
                  <a:lnTo>
                    <a:pt x="0" y="0"/>
                  </a:lnTo>
                  <a:lnTo>
                    <a:pt x="77" y="0"/>
                  </a:lnTo>
                  <a:lnTo>
                    <a:pt x="77"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4" name="Freeform 51">
              <a:extLst>
                <a:ext uri="{FF2B5EF4-FFF2-40B4-BE49-F238E27FC236}">
                  <a16:creationId xmlns:a16="http://schemas.microsoft.com/office/drawing/2014/main" id="{E74F7ABC-3AA3-8423-0C81-8C0DFCEBF164}"/>
                </a:ext>
              </a:extLst>
            </p:cNvPr>
            <p:cNvSpPr>
              <a:spLocks noEditPoints="1"/>
            </p:cNvSpPr>
            <p:nvPr/>
          </p:nvSpPr>
          <p:spPr bwMode="auto">
            <a:xfrm>
              <a:off x="3327234" y="4878568"/>
              <a:ext cx="39629" cy="41374"/>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5" name="Freeform 57">
              <a:extLst>
                <a:ext uri="{FF2B5EF4-FFF2-40B4-BE49-F238E27FC236}">
                  <a16:creationId xmlns:a16="http://schemas.microsoft.com/office/drawing/2014/main" id="{02873A01-547C-E702-8693-D08A140543BD}"/>
                </a:ext>
              </a:extLst>
            </p:cNvPr>
            <p:cNvSpPr>
              <a:spLocks noEditPoints="1"/>
            </p:cNvSpPr>
            <p:nvPr/>
          </p:nvSpPr>
          <p:spPr bwMode="auto">
            <a:xfrm>
              <a:off x="3599684" y="4618068"/>
              <a:ext cx="100724" cy="68956"/>
            </a:xfrm>
            <a:custGeom>
              <a:avLst/>
              <a:gdLst>
                <a:gd name="T0" fmla="*/ 0 w 192"/>
                <a:gd name="T1" fmla="*/ 0 h 131"/>
                <a:gd name="T2" fmla="*/ 0 w 192"/>
                <a:gd name="T3" fmla="*/ 0 h 131"/>
                <a:gd name="T4" fmla="*/ 192 w 192"/>
                <a:gd name="T5" fmla="*/ 0 h 131"/>
                <a:gd name="T6" fmla="*/ 96 w 192"/>
                <a:gd name="T7" fmla="*/ 0 h 131"/>
                <a:gd name="T8" fmla="*/ 96 w 192"/>
                <a:gd name="T9" fmla="*/ 0 h 131"/>
                <a:gd name="T10" fmla="*/ 96 w 192"/>
                <a:gd name="T11" fmla="*/ 131 h 131"/>
                <a:gd name="T12" fmla="*/ 0 w 192"/>
                <a:gd name="T13" fmla="*/ 131 h 131"/>
                <a:gd name="T14" fmla="*/ 0 w 192"/>
                <a:gd name="T15" fmla="*/ 131 h 131"/>
                <a:gd name="T16" fmla="*/ 192 w 192"/>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31">
                  <a:moveTo>
                    <a:pt x="0" y="0"/>
                  </a:moveTo>
                  <a:lnTo>
                    <a:pt x="0" y="0"/>
                  </a:lnTo>
                  <a:lnTo>
                    <a:pt x="192" y="0"/>
                  </a:lnTo>
                  <a:moveTo>
                    <a:pt x="96" y="0"/>
                  </a:moveTo>
                  <a:lnTo>
                    <a:pt x="96" y="0"/>
                  </a:lnTo>
                  <a:lnTo>
                    <a:pt x="96" y="131"/>
                  </a:lnTo>
                  <a:moveTo>
                    <a:pt x="0" y="131"/>
                  </a:moveTo>
                  <a:lnTo>
                    <a:pt x="0" y="131"/>
                  </a:lnTo>
                  <a:lnTo>
                    <a:pt x="192" y="131"/>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126" name="Freeform 58">
              <a:extLst>
                <a:ext uri="{FF2B5EF4-FFF2-40B4-BE49-F238E27FC236}">
                  <a16:creationId xmlns:a16="http://schemas.microsoft.com/office/drawing/2014/main" id="{6A0F5A4A-FBE7-1C1F-795C-309FDA50C0F9}"/>
                </a:ext>
              </a:extLst>
            </p:cNvPr>
            <p:cNvSpPr>
              <a:spLocks/>
            </p:cNvSpPr>
            <p:nvPr/>
          </p:nvSpPr>
          <p:spPr bwMode="auto">
            <a:xfrm>
              <a:off x="3568311" y="4613471"/>
              <a:ext cx="42931" cy="4290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7" name="Freeform 59">
              <a:extLst>
                <a:ext uri="{FF2B5EF4-FFF2-40B4-BE49-F238E27FC236}">
                  <a16:creationId xmlns:a16="http://schemas.microsoft.com/office/drawing/2014/main" id="{A0273A5A-167D-AB8A-801D-282F1A05E5CF}"/>
                </a:ext>
              </a:extLst>
            </p:cNvPr>
            <p:cNvSpPr>
              <a:spLocks/>
            </p:cNvSpPr>
            <p:nvPr/>
          </p:nvSpPr>
          <p:spPr bwMode="auto">
            <a:xfrm>
              <a:off x="3627754" y="4667103"/>
              <a:ext cx="44583" cy="4443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8" name="Freeform 60">
              <a:extLst>
                <a:ext uri="{FF2B5EF4-FFF2-40B4-BE49-F238E27FC236}">
                  <a16:creationId xmlns:a16="http://schemas.microsoft.com/office/drawing/2014/main" id="{90B2629E-BE71-B882-0F10-97C9D1BAF34A}"/>
                </a:ext>
              </a:extLst>
            </p:cNvPr>
            <p:cNvSpPr>
              <a:spLocks/>
            </p:cNvSpPr>
            <p:nvPr/>
          </p:nvSpPr>
          <p:spPr bwMode="auto">
            <a:xfrm>
              <a:off x="3627754" y="4592018"/>
              <a:ext cx="44583" cy="4443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29" name="Freeform 61">
              <a:extLst>
                <a:ext uri="{FF2B5EF4-FFF2-40B4-BE49-F238E27FC236}">
                  <a16:creationId xmlns:a16="http://schemas.microsoft.com/office/drawing/2014/main" id="{8604C2A4-16BC-5773-B310-4A3E9680EDEA}"/>
                </a:ext>
              </a:extLst>
            </p:cNvPr>
            <p:cNvSpPr>
              <a:spLocks/>
            </p:cNvSpPr>
            <p:nvPr/>
          </p:nvSpPr>
          <p:spPr bwMode="auto">
            <a:xfrm>
              <a:off x="3688849" y="4650247"/>
              <a:ext cx="44583" cy="4443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130" name="Rectangle 63">
              <a:extLst>
                <a:ext uri="{FF2B5EF4-FFF2-40B4-BE49-F238E27FC236}">
                  <a16:creationId xmlns:a16="http://schemas.microsoft.com/office/drawing/2014/main" id="{53583403-974F-20FA-41A9-50EA2CE8C899}"/>
                </a:ext>
              </a:extLst>
            </p:cNvPr>
            <p:cNvSpPr>
              <a:spLocks noChangeArrowheads="1"/>
            </p:cNvSpPr>
            <p:nvPr/>
          </p:nvSpPr>
          <p:spPr bwMode="auto">
            <a:xfrm rot="16200000">
              <a:off x="2081774" y="5073521"/>
              <a:ext cx="19059" cy="11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800" b="0" i="0" u="none" strike="noStrike" cap="none" normalizeH="0" baseline="0">
                  <a:ln>
                    <a:noFill/>
                  </a:ln>
                  <a:solidFill>
                    <a:srgbClr val="000000"/>
                  </a:solidFill>
                  <a:effectLst/>
                  <a:latin typeface="+mn-lt"/>
                </a:rPr>
                <a:t> </a:t>
              </a:r>
              <a:endParaRPr kumimoji="0" lang="it-IT" altLang="it-IT" sz="1600" b="0" i="0" u="none" strike="noStrike" cap="none" normalizeH="0" baseline="0">
                <a:ln>
                  <a:noFill/>
                </a:ln>
                <a:solidFill>
                  <a:schemeClr val="tx1"/>
                </a:solidFill>
                <a:effectLst/>
                <a:latin typeface="+mn-lt"/>
              </a:endParaRPr>
            </a:p>
          </p:txBody>
        </p:sp>
        <p:sp>
          <p:nvSpPr>
            <p:cNvPr id="131" name="Rectangle 68">
              <a:extLst>
                <a:ext uri="{FF2B5EF4-FFF2-40B4-BE49-F238E27FC236}">
                  <a16:creationId xmlns:a16="http://schemas.microsoft.com/office/drawing/2014/main" id="{6C37632F-F19B-2EFE-32CD-9E904D13009D}"/>
                </a:ext>
              </a:extLst>
            </p:cNvPr>
            <p:cNvSpPr>
              <a:spLocks noChangeArrowheads="1"/>
            </p:cNvSpPr>
            <p:nvPr/>
          </p:nvSpPr>
          <p:spPr bwMode="auto">
            <a:xfrm rot="16200000">
              <a:off x="2087554" y="4836006"/>
              <a:ext cx="19059" cy="11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800" b="1" i="0" u="none" strike="noStrike" cap="none" normalizeH="0" baseline="0">
                  <a:ln>
                    <a:noFill/>
                  </a:ln>
                  <a:solidFill>
                    <a:srgbClr val="000000"/>
                  </a:solidFill>
                  <a:effectLst/>
                  <a:latin typeface="+mn-lt"/>
                </a:rPr>
                <a:t> </a:t>
              </a:r>
              <a:endParaRPr kumimoji="0" lang="it-IT" altLang="it-IT" sz="1600" b="0" i="0" u="none" strike="noStrike" cap="none" normalizeH="0" baseline="0">
                <a:ln>
                  <a:noFill/>
                </a:ln>
                <a:solidFill>
                  <a:schemeClr val="tx1"/>
                </a:solidFill>
                <a:effectLst/>
                <a:latin typeface="+mn-lt"/>
              </a:endParaRPr>
            </a:p>
          </p:txBody>
        </p:sp>
        <p:sp>
          <p:nvSpPr>
            <p:cNvPr id="29" name="Freeform 86">
              <a:extLst>
                <a:ext uri="{FF2B5EF4-FFF2-40B4-BE49-F238E27FC236}">
                  <a16:creationId xmlns:a16="http://schemas.microsoft.com/office/drawing/2014/main" id="{5F127FD5-E948-F226-939F-AE75C6D69E8C}"/>
                </a:ext>
              </a:extLst>
            </p:cNvPr>
            <p:cNvSpPr>
              <a:spLocks/>
            </p:cNvSpPr>
            <p:nvPr/>
          </p:nvSpPr>
          <p:spPr bwMode="auto">
            <a:xfrm>
              <a:off x="2734022" y="4539666"/>
              <a:ext cx="203919" cy="111982"/>
            </a:xfrm>
            <a:custGeom>
              <a:avLst/>
              <a:gdLst>
                <a:gd name="T0" fmla="*/ 0 w 383"/>
                <a:gd name="T1" fmla="*/ 425 h 425"/>
                <a:gd name="T2" fmla="*/ 0 w 383"/>
                <a:gd name="T3" fmla="*/ 425 h 425"/>
                <a:gd name="T4" fmla="*/ 0 w 383"/>
                <a:gd name="T5" fmla="*/ 0 h 425"/>
                <a:gd name="T6" fmla="*/ 383 w 383"/>
                <a:gd name="T7" fmla="*/ 0 h 425"/>
                <a:gd name="T8" fmla="*/ 383 w 383"/>
                <a:gd name="T9" fmla="*/ 425 h 425"/>
              </a:gdLst>
              <a:ahLst/>
              <a:cxnLst>
                <a:cxn ang="0">
                  <a:pos x="T0" y="T1"/>
                </a:cxn>
                <a:cxn ang="0">
                  <a:pos x="T2" y="T3"/>
                </a:cxn>
                <a:cxn ang="0">
                  <a:pos x="T4" y="T5"/>
                </a:cxn>
                <a:cxn ang="0">
                  <a:pos x="T6" y="T7"/>
                </a:cxn>
                <a:cxn ang="0">
                  <a:pos x="T8" y="T9"/>
                </a:cxn>
              </a:cxnLst>
              <a:rect l="0" t="0" r="r" b="b"/>
              <a:pathLst>
                <a:path w="383" h="425">
                  <a:moveTo>
                    <a:pt x="0" y="425"/>
                  </a:moveTo>
                  <a:lnTo>
                    <a:pt x="0" y="425"/>
                  </a:lnTo>
                  <a:lnTo>
                    <a:pt x="0" y="0"/>
                  </a:lnTo>
                  <a:lnTo>
                    <a:pt x="383" y="0"/>
                  </a:lnTo>
                  <a:lnTo>
                    <a:pt x="383" y="425"/>
                  </a:lnTo>
                </a:path>
              </a:pathLst>
            </a:custGeom>
            <a:solidFill>
              <a:schemeClr val="accent2">
                <a:lumMod val="20000"/>
                <a:lumOff val="80000"/>
              </a:schemeClr>
            </a:solidFill>
            <a:ln w="142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800"/>
            </a:p>
          </p:txBody>
        </p:sp>
        <p:sp>
          <p:nvSpPr>
            <p:cNvPr id="30" name="Freeform 118">
              <a:extLst>
                <a:ext uri="{FF2B5EF4-FFF2-40B4-BE49-F238E27FC236}">
                  <a16:creationId xmlns:a16="http://schemas.microsoft.com/office/drawing/2014/main" id="{3E5B76C1-CE4E-E946-AFDB-90CF4B4F2BD3}"/>
                </a:ext>
              </a:extLst>
            </p:cNvPr>
            <p:cNvSpPr>
              <a:spLocks noEditPoints="1"/>
            </p:cNvSpPr>
            <p:nvPr/>
          </p:nvSpPr>
          <p:spPr bwMode="auto">
            <a:xfrm>
              <a:off x="2480788" y="4529945"/>
              <a:ext cx="80449" cy="17830"/>
            </a:xfrm>
            <a:custGeom>
              <a:avLst/>
              <a:gdLst>
                <a:gd name="T0" fmla="*/ 0 w 192"/>
                <a:gd name="T1" fmla="*/ 0 h 38"/>
                <a:gd name="T2" fmla="*/ 0 w 192"/>
                <a:gd name="T3" fmla="*/ 0 h 38"/>
                <a:gd name="T4" fmla="*/ 192 w 192"/>
                <a:gd name="T5" fmla="*/ 0 h 38"/>
                <a:gd name="T6" fmla="*/ 96 w 192"/>
                <a:gd name="T7" fmla="*/ 0 h 38"/>
                <a:gd name="T8" fmla="*/ 96 w 192"/>
                <a:gd name="T9" fmla="*/ 0 h 38"/>
                <a:gd name="T10" fmla="*/ 96 w 192"/>
                <a:gd name="T11" fmla="*/ 38 h 38"/>
                <a:gd name="T12" fmla="*/ 0 w 192"/>
                <a:gd name="T13" fmla="*/ 38 h 38"/>
                <a:gd name="T14" fmla="*/ 0 w 192"/>
                <a:gd name="T15" fmla="*/ 38 h 38"/>
                <a:gd name="T16" fmla="*/ 192 w 19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38">
                  <a:moveTo>
                    <a:pt x="0" y="0"/>
                  </a:moveTo>
                  <a:lnTo>
                    <a:pt x="0" y="0"/>
                  </a:lnTo>
                  <a:lnTo>
                    <a:pt x="192" y="0"/>
                  </a:lnTo>
                  <a:moveTo>
                    <a:pt x="96" y="0"/>
                  </a:moveTo>
                  <a:lnTo>
                    <a:pt x="96" y="0"/>
                  </a:lnTo>
                  <a:lnTo>
                    <a:pt x="96" y="38"/>
                  </a:lnTo>
                  <a:moveTo>
                    <a:pt x="0" y="38"/>
                  </a:moveTo>
                  <a:lnTo>
                    <a:pt x="0" y="38"/>
                  </a:lnTo>
                  <a:lnTo>
                    <a:pt x="192" y="38"/>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31" name="Freeform 119">
              <a:extLst>
                <a:ext uri="{FF2B5EF4-FFF2-40B4-BE49-F238E27FC236}">
                  <a16:creationId xmlns:a16="http://schemas.microsoft.com/office/drawing/2014/main" id="{AD3B00EA-9923-EDA4-6B1C-20238DF93687}"/>
                </a:ext>
              </a:extLst>
            </p:cNvPr>
            <p:cNvSpPr>
              <a:spLocks noEditPoints="1"/>
            </p:cNvSpPr>
            <p:nvPr/>
          </p:nvSpPr>
          <p:spPr bwMode="auto">
            <a:xfrm>
              <a:off x="2549930" y="4517716"/>
              <a:ext cx="32439" cy="30118"/>
            </a:xfrm>
            <a:custGeom>
              <a:avLst/>
              <a:gdLst>
                <a:gd name="T0" fmla="*/ 0 w 76"/>
                <a:gd name="T1" fmla="*/ 0 h 77"/>
                <a:gd name="T2" fmla="*/ 0 w 76"/>
                <a:gd name="T3" fmla="*/ 0 h 77"/>
                <a:gd name="T4" fmla="*/ 76 w 76"/>
                <a:gd name="T5" fmla="*/ 0 h 77"/>
                <a:gd name="T6" fmla="*/ 76 w 76"/>
                <a:gd name="T7" fmla="*/ 77 h 77"/>
                <a:gd name="T8" fmla="*/ 0 w 76"/>
                <a:gd name="T9" fmla="*/ 77 h 77"/>
                <a:gd name="T10" fmla="*/ 0 w 76"/>
                <a:gd name="T11" fmla="*/ 0 h 77"/>
                <a:gd name="T12" fmla="*/ 0 w 76"/>
                <a:gd name="T13" fmla="*/ 0 h 77"/>
                <a:gd name="T14" fmla="*/ 0 w 7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7">
                  <a:moveTo>
                    <a:pt x="0" y="0"/>
                  </a:moveTo>
                  <a:lnTo>
                    <a:pt x="0" y="0"/>
                  </a:lnTo>
                  <a:lnTo>
                    <a:pt x="76" y="0"/>
                  </a:lnTo>
                  <a:lnTo>
                    <a:pt x="76"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36" name="Freeform 120">
              <a:extLst>
                <a:ext uri="{FF2B5EF4-FFF2-40B4-BE49-F238E27FC236}">
                  <a16:creationId xmlns:a16="http://schemas.microsoft.com/office/drawing/2014/main" id="{3D81461D-CB40-73BA-89AB-C677DA66A6CF}"/>
                </a:ext>
              </a:extLst>
            </p:cNvPr>
            <p:cNvSpPr>
              <a:spLocks noEditPoints="1"/>
            </p:cNvSpPr>
            <p:nvPr/>
          </p:nvSpPr>
          <p:spPr bwMode="auto">
            <a:xfrm>
              <a:off x="2499939" y="4518445"/>
              <a:ext cx="32439" cy="30118"/>
            </a:xfrm>
            <a:custGeom>
              <a:avLst/>
              <a:gdLst>
                <a:gd name="T0" fmla="*/ 0 w 76"/>
                <a:gd name="T1" fmla="*/ 0 h 76"/>
                <a:gd name="T2" fmla="*/ 0 w 76"/>
                <a:gd name="T3" fmla="*/ 0 h 76"/>
                <a:gd name="T4" fmla="*/ 76 w 76"/>
                <a:gd name="T5" fmla="*/ 0 h 76"/>
                <a:gd name="T6" fmla="*/ 76 w 76"/>
                <a:gd name="T7" fmla="*/ 76 h 76"/>
                <a:gd name="T8" fmla="*/ 0 w 76"/>
                <a:gd name="T9" fmla="*/ 76 h 76"/>
                <a:gd name="T10" fmla="*/ 0 w 76"/>
                <a:gd name="T11" fmla="*/ 0 h 76"/>
                <a:gd name="T12" fmla="*/ 0 w 76"/>
                <a:gd name="T13" fmla="*/ 0 h 76"/>
                <a:gd name="T14" fmla="*/ 0 w 76"/>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6">
                  <a:moveTo>
                    <a:pt x="0" y="0"/>
                  </a:moveTo>
                  <a:lnTo>
                    <a:pt x="0" y="0"/>
                  </a:lnTo>
                  <a:lnTo>
                    <a:pt x="76" y="0"/>
                  </a:lnTo>
                  <a:lnTo>
                    <a:pt x="76"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37" name="Freeform 121">
              <a:extLst>
                <a:ext uri="{FF2B5EF4-FFF2-40B4-BE49-F238E27FC236}">
                  <a16:creationId xmlns:a16="http://schemas.microsoft.com/office/drawing/2014/main" id="{2BBEBBD7-E281-847B-ECF7-D935B8CF9089}"/>
                </a:ext>
              </a:extLst>
            </p:cNvPr>
            <p:cNvSpPr>
              <a:spLocks noEditPoints="1"/>
            </p:cNvSpPr>
            <p:nvPr/>
          </p:nvSpPr>
          <p:spPr bwMode="auto">
            <a:xfrm>
              <a:off x="2449948" y="4515591"/>
              <a:ext cx="32439" cy="31234"/>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40" name="Freeform 122">
              <a:extLst>
                <a:ext uri="{FF2B5EF4-FFF2-40B4-BE49-F238E27FC236}">
                  <a16:creationId xmlns:a16="http://schemas.microsoft.com/office/drawing/2014/main" id="{315F900B-68A9-A569-683D-723C42DB7DDD}"/>
                </a:ext>
              </a:extLst>
            </p:cNvPr>
            <p:cNvSpPr>
              <a:spLocks noEditPoints="1"/>
            </p:cNvSpPr>
            <p:nvPr/>
          </p:nvSpPr>
          <p:spPr bwMode="auto">
            <a:xfrm>
              <a:off x="2599921" y="4508230"/>
              <a:ext cx="32439" cy="30118"/>
            </a:xfrm>
            <a:custGeom>
              <a:avLst/>
              <a:gdLst>
                <a:gd name="T0" fmla="*/ 0 w 77"/>
                <a:gd name="T1" fmla="*/ 0 h 76"/>
                <a:gd name="T2" fmla="*/ 0 w 77"/>
                <a:gd name="T3" fmla="*/ 0 h 76"/>
                <a:gd name="T4" fmla="*/ 77 w 77"/>
                <a:gd name="T5" fmla="*/ 0 h 76"/>
                <a:gd name="T6" fmla="*/ 77 w 77"/>
                <a:gd name="T7" fmla="*/ 76 h 76"/>
                <a:gd name="T8" fmla="*/ 0 w 77"/>
                <a:gd name="T9" fmla="*/ 76 h 76"/>
                <a:gd name="T10" fmla="*/ 0 w 77"/>
                <a:gd name="T11" fmla="*/ 0 h 76"/>
                <a:gd name="T12" fmla="*/ 0 w 77"/>
                <a:gd name="T13" fmla="*/ 0 h 76"/>
                <a:gd name="T14" fmla="*/ 0 w 77"/>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0" y="0"/>
                  </a:moveTo>
                  <a:lnTo>
                    <a:pt x="0" y="0"/>
                  </a:lnTo>
                  <a:lnTo>
                    <a:pt x="77" y="0"/>
                  </a:lnTo>
                  <a:lnTo>
                    <a:pt x="77"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41" name="CasellaDiTesto 40">
              <a:extLst>
                <a:ext uri="{FF2B5EF4-FFF2-40B4-BE49-F238E27FC236}">
                  <a16:creationId xmlns:a16="http://schemas.microsoft.com/office/drawing/2014/main" id="{251EDBE9-67EF-DCF6-6313-BA0441243073}"/>
                </a:ext>
              </a:extLst>
            </p:cNvPr>
            <p:cNvSpPr txBox="1"/>
            <p:nvPr/>
          </p:nvSpPr>
          <p:spPr>
            <a:xfrm>
              <a:off x="3196048" y="5479703"/>
              <a:ext cx="646364" cy="182964"/>
            </a:xfrm>
            <a:prstGeom prst="rect">
              <a:avLst/>
            </a:prstGeom>
            <a:noFill/>
          </p:spPr>
          <p:txBody>
            <a:bodyPr wrap="square" rtlCol="0">
              <a:spAutoFit/>
            </a:bodyPr>
            <a:lstStyle/>
            <a:p>
              <a:pPr algn="l"/>
              <a:r>
                <a:rPr lang="it-IT" sz="800" dirty="0"/>
                <a:t>WT         </a:t>
              </a:r>
              <a:r>
                <a:rPr lang="it-IT" sz="800" dirty="0">
                  <a:solidFill>
                    <a:srgbClr val="FF0000"/>
                  </a:solidFill>
                </a:rPr>
                <a:t>KO</a:t>
              </a:r>
            </a:p>
          </p:txBody>
        </p:sp>
        <p:sp>
          <p:nvSpPr>
            <p:cNvPr id="51" name="Freeform 9">
              <a:extLst>
                <a:ext uri="{FF2B5EF4-FFF2-40B4-BE49-F238E27FC236}">
                  <a16:creationId xmlns:a16="http://schemas.microsoft.com/office/drawing/2014/main" id="{75CB872E-B50A-CA20-FA26-DDA64F9D029B}"/>
                </a:ext>
              </a:extLst>
            </p:cNvPr>
            <p:cNvSpPr>
              <a:spLocks/>
            </p:cNvSpPr>
            <p:nvPr/>
          </p:nvSpPr>
          <p:spPr bwMode="auto">
            <a:xfrm>
              <a:off x="2735079" y="4653592"/>
              <a:ext cx="203099" cy="779967"/>
            </a:xfrm>
            <a:custGeom>
              <a:avLst/>
              <a:gdLst>
                <a:gd name="T0" fmla="*/ 0 w 383"/>
                <a:gd name="T1" fmla="*/ 1501 h 1501"/>
                <a:gd name="T2" fmla="*/ 0 w 383"/>
                <a:gd name="T3" fmla="*/ 1501 h 1501"/>
                <a:gd name="T4" fmla="*/ 0 w 383"/>
                <a:gd name="T5" fmla="*/ 0 h 1501"/>
                <a:gd name="T6" fmla="*/ 383 w 383"/>
                <a:gd name="T7" fmla="*/ 0 h 1501"/>
                <a:gd name="T8" fmla="*/ 383 w 383"/>
                <a:gd name="T9" fmla="*/ 1501 h 1501"/>
              </a:gdLst>
              <a:ahLst/>
              <a:cxnLst>
                <a:cxn ang="0">
                  <a:pos x="T0" y="T1"/>
                </a:cxn>
                <a:cxn ang="0">
                  <a:pos x="T2" y="T3"/>
                </a:cxn>
                <a:cxn ang="0">
                  <a:pos x="T4" y="T5"/>
                </a:cxn>
                <a:cxn ang="0">
                  <a:pos x="T6" y="T7"/>
                </a:cxn>
                <a:cxn ang="0">
                  <a:pos x="T8" y="T9"/>
                </a:cxn>
              </a:cxnLst>
              <a:rect l="0" t="0" r="r" b="b"/>
              <a:pathLst>
                <a:path w="383" h="1501">
                  <a:moveTo>
                    <a:pt x="0" y="1501"/>
                  </a:moveTo>
                  <a:lnTo>
                    <a:pt x="0" y="1501"/>
                  </a:lnTo>
                  <a:lnTo>
                    <a:pt x="0" y="0"/>
                  </a:lnTo>
                  <a:lnTo>
                    <a:pt x="383" y="0"/>
                  </a:lnTo>
                  <a:lnTo>
                    <a:pt x="383" y="1501"/>
                  </a:lnTo>
                </a:path>
              </a:pathLst>
            </a:custGeom>
            <a:solidFill>
              <a:schemeClr val="accent1">
                <a:lumMod val="20000"/>
                <a:lumOff val="80000"/>
              </a:schemeClr>
            </a:solidFill>
            <a:ln w="142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it-IT" sz="1600"/>
            </a:p>
          </p:txBody>
        </p:sp>
        <p:sp>
          <p:nvSpPr>
            <p:cNvPr id="52" name="Freeform 10">
              <a:extLst>
                <a:ext uri="{FF2B5EF4-FFF2-40B4-BE49-F238E27FC236}">
                  <a16:creationId xmlns:a16="http://schemas.microsoft.com/office/drawing/2014/main" id="{BCB1C1F8-0621-2FA0-65C0-0F78A4095070}"/>
                </a:ext>
              </a:extLst>
            </p:cNvPr>
            <p:cNvSpPr>
              <a:spLocks noEditPoints="1"/>
            </p:cNvSpPr>
            <p:nvPr/>
          </p:nvSpPr>
          <p:spPr bwMode="auto">
            <a:xfrm>
              <a:off x="2786266" y="4618348"/>
              <a:ext cx="100724" cy="56697"/>
            </a:xfrm>
            <a:custGeom>
              <a:avLst/>
              <a:gdLst>
                <a:gd name="T0" fmla="*/ 96 w 192"/>
                <a:gd name="T1" fmla="*/ 0 h 109"/>
                <a:gd name="T2" fmla="*/ 96 w 192"/>
                <a:gd name="T3" fmla="*/ 0 h 109"/>
                <a:gd name="T4" fmla="*/ 96 w 192"/>
                <a:gd name="T5" fmla="*/ 54 h 109"/>
                <a:gd name="T6" fmla="*/ 0 w 192"/>
                <a:gd name="T7" fmla="*/ 0 h 109"/>
                <a:gd name="T8" fmla="*/ 0 w 192"/>
                <a:gd name="T9" fmla="*/ 0 h 109"/>
                <a:gd name="T10" fmla="*/ 192 w 192"/>
                <a:gd name="T11" fmla="*/ 0 h 109"/>
                <a:gd name="T12" fmla="*/ 96 w 192"/>
                <a:gd name="T13" fmla="*/ 109 h 109"/>
                <a:gd name="T14" fmla="*/ 96 w 192"/>
                <a:gd name="T15" fmla="*/ 109 h 109"/>
                <a:gd name="T16" fmla="*/ 96 w 192"/>
                <a:gd name="T17" fmla="*/ 54 h 109"/>
                <a:gd name="T18" fmla="*/ 0 w 192"/>
                <a:gd name="T19" fmla="*/ 109 h 109"/>
                <a:gd name="T20" fmla="*/ 0 w 192"/>
                <a:gd name="T21" fmla="*/ 109 h 109"/>
                <a:gd name="T22" fmla="*/ 192 w 192"/>
                <a:gd name="T2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09">
                  <a:moveTo>
                    <a:pt x="96" y="0"/>
                  </a:moveTo>
                  <a:lnTo>
                    <a:pt x="96" y="0"/>
                  </a:lnTo>
                  <a:lnTo>
                    <a:pt x="96" y="54"/>
                  </a:lnTo>
                  <a:moveTo>
                    <a:pt x="0" y="0"/>
                  </a:moveTo>
                  <a:lnTo>
                    <a:pt x="0" y="0"/>
                  </a:lnTo>
                  <a:lnTo>
                    <a:pt x="192" y="0"/>
                  </a:lnTo>
                  <a:moveTo>
                    <a:pt x="96" y="109"/>
                  </a:moveTo>
                  <a:lnTo>
                    <a:pt x="96" y="109"/>
                  </a:lnTo>
                  <a:lnTo>
                    <a:pt x="96" y="54"/>
                  </a:lnTo>
                  <a:moveTo>
                    <a:pt x="0" y="109"/>
                  </a:moveTo>
                  <a:lnTo>
                    <a:pt x="0" y="109"/>
                  </a:lnTo>
                  <a:lnTo>
                    <a:pt x="192" y="109"/>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57" name="Freeform 52">
              <a:extLst>
                <a:ext uri="{FF2B5EF4-FFF2-40B4-BE49-F238E27FC236}">
                  <a16:creationId xmlns:a16="http://schemas.microsoft.com/office/drawing/2014/main" id="{236E2CEE-A1C7-7431-6634-A915E1D5306A}"/>
                </a:ext>
              </a:extLst>
            </p:cNvPr>
            <p:cNvSpPr>
              <a:spLocks noEditPoints="1"/>
            </p:cNvSpPr>
            <p:nvPr/>
          </p:nvSpPr>
          <p:spPr bwMode="auto">
            <a:xfrm>
              <a:off x="2786266" y="4618348"/>
              <a:ext cx="100724" cy="56697"/>
            </a:xfrm>
            <a:custGeom>
              <a:avLst/>
              <a:gdLst>
                <a:gd name="T0" fmla="*/ 0 w 192"/>
                <a:gd name="T1" fmla="*/ 0 h 109"/>
                <a:gd name="T2" fmla="*/ 0 w 192"/>
                <a:gd name="T3" fmla="*/ 0 h 109"/>
                <a:gd name="T4" fmla="*/ 192 w 192"/>
                <a:gd name="T5" fmla="*/ 0 h 109"/>
                <a:gd name="T6" fmla="*/ 96 w 192"/>
                <a:gd name="T7" fmla="*/ 0 h 109"/>
                <a:gd name="T8" fmla="*/ 96 w 192"/>
                <a:gd name="T9" fmla="*/ 0 h 109"/>
                <a:gd name="T10" fmla="*/ 96 w 192"/>
                <a:gd name="T11" fmla="*/ 109 h 109"/>
                <a:gd name="T12" fmla="*/ 0 w 192"/>
                <a:gd name="T13" fmla="*/ 109 h 109"/>
                <a:gd name="T14" fmla="*/ 0 w 192"/>
                <a:gd name="T15" fmla="*/ 109 h 109"/>
                <a:gd name="T16" fmla="*/ 192 w 192"/>
                <a:gd name="T17"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09">
                  <a:moveTo>
                    <a:pt x="0" y="0"/>
                  </a:moveTo>
                  <a:lnTo>
                    <a:pt x="0" y="0"/>
                  </a:lnTo>
                  <a:lnTo>
                    <a:pt x="192" y="0"/>
                  </a:lnTo>
                  <a:moveTo>
                    <a:pt x="96" y="0"/>
                  </a:moveTo>
                  <a:lnTo>
                    <a:pt x="96" y="0"/>
                  </a:lnTo>
                  <a:lnTo>
                    <a:pt x="96" y="109"/>
                  </a:lnTo>
                  <a:moveTo>
                    <a:pt x="0" y="109"/>
                  </a:moveTo>
                  <a:lnTo>
                    <a:pt x="0" y="109"/>
                  </a:lnTo>
                  <a:lnTo>
                    <a:pt x="192" y="109"/>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1600"/>
            </a:p>
          </p:txBody>
        </p:sp>
        <p:sp>
          <p:nvSpPr>
            <p:cNvPr id="58" name="Freeform 53">
              <a:extLst>
                <a:ext uri="{FF2B5EF4-FFF2-40B4-BE49-F238E27FC236}">
                  <a16:creationId xmlns:a16="http://schemas.microsoft.com/office/drawing/2014/main" id="{CDB16B34-DA74-1C67-1F20-4CE53A31C984}"/>
                </a:ext>
              </a:extLst>
            </p:cNvPr>
            <p:cNvSpPr>
              <a:spLocks/>
            </p:cNvSpPr>
            <p:nvPr/>
          </p:nvSpPr>
          <p:spPr bwMode="auto">
            <a:xfrm>
              <a:off x="2814337" y="4592298"/>
              <a:ext cx="44583" cy="4290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61" name="Freeform 54">
              <a:extLst>
                <a:ext uri="{FF2B5EF4-FFF2-40B4-BE49-F238E27FC236}">
                  <a16:creationId xmlns:a16="http://schemas.microsoft.com/office/drawing/2014/main" id="{78E288EF-2D93-98F5-CB5E-FAD3F33B5BBB}"/>
                </a:ext>
              </a:extLst>
            </p:cNvPr>
            <p:cNvSpPr>
              <a:spLocks/>
            </p:cNvSpPr>
            <p:nvPr/>
          </p:nvSpPr>
          <p:spPr bwMode="auto">
            <a:xfrm>
              <a:off x="2753242" y="4613751"/>
              <a:ext cx="44583" cy="4443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62" name="Freeform 55">
              <a:extLst>
                <a:ext uri="{FF2B5EF4-FFF2-40B4-BE49-F238E27FC236}">
                  <a16:creationId xmlns:a16="http://schemas.microsoft.com/office/drawing/2014/main" id="{94808CED-DA35-1165-61C5-C9DDC4EBBEE7}"/>
                </a:ext>
              </a:extLst>
            </p:cNvPr>
            <p:cNvSpPr>
              <a:spLocks/>
            </p:cNvSpPr>
            <p:nvPr/>
          </p:nvSpPr>
          <p:spPr bwMode="auto">
            <a:xfrm>
              <a:off x="2814337" y="4658189"/>
              <a:ext cx="44583" cy="4290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63" name="Freeform 56">
              <a:extLst>
                <a:ext uri="{FF2B5EF4-FFF2-40B4-BE49-F238E27FC236}">
                  <a16:creationId xmlns:a16="http://schemas.microsoft.com/office/drawing/2014/main" id="{0061B7E0-1D26-6583-8024-8CC39CD1FAC8}"/>
                </a:ext>
              </a:extLst>
            </p:cNvPr>
            <p:cNvSpPr>
              <a:spLocks/>
            </p:cNvSpPr>
            <p:nvPr/>
          </p:nvSpPr>
          <p:spPr bwMode="auto">
            <a:xfrm>
              <a:off x="2875431" y="4633671"/>
              <a:ext cx="42931" cy="4290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1600"/>
            </a:p>
          </p:txBody>
        </p:sp>
        <p:sp>
          <p:nvSpPr>
            <p:cNvPr id="64" name="Freeform 87">
              <a:extLst>
                <a:ext uri="{FF2B5EF4-FFF2-40B4-BE49-F238E27FC236}">
                  <a16:creationId xmlns:a16="http://schemas.microsoft.com/office/drawing/2014/main" id="{E2A444F6-A794-F9DD-4A08-711F8475E428}"/>
                </a:ext>
              </a:extLst>
            </p:cNvPr>
            <p:cNvSpPr>
              <a:spLocks noEditPoints="1"/>
            </p:cNvSpPr>
            <p:nvPr/>
          </p:nvSpPr>
          <p:spPr bwMode="auto">
            <a:xfrm>
              <a:off x="2781263" y="4481764"/>
              <a:ext cx="91355" cy="95968"/>
            </a:xfrm>
            <a:custGeom>
              <a:avLst/>
              <a:gdLst>
                <a:gd name="T0" fmla="*/ 96 w 192"/>
                <a:gd name="T1" fmla="*/ 0 h 178"/>
                <a:gd name="T2" fmla="*/ 96 w 192"/>
                <a:gd name="T3" fmla="*/ 0 h 178"/>
                <a:gd name="T4" fmla="*/ 96 w 192"/>
                <a:gd name="T5" fmla="*/ 90 h 178"/>
                <a:gd name="T6" fmla="*/ 0 w 192"/>
                <a:gd name="T7" fmla="*/ 0 h 178"/>
                <a:gd name="T8" fmla="*/ 0 w 192"/>
                <a:gd name="T9" fmla="*/ 0 h 178"/>
                <a:gd name="T10" fmla="*/ 192 w 192"/>
                <a:gd name="T11" fmla="*/ 0 h 178"/>
                <a:gd name="T12" fmla="*/ 96 w 192"/>
                <a:gd name="T13" fmla="*/ 178 h 178"/>
                <a:gd name="T14" fmla="*/ 96 w 192"/>
                <a:gd name="T15" fmla="*/ 178 h 178"/>
                <a:gd name="T16" fmla="*/ 96 w 192"/>
                <a:gd name="T17" fmla="*/ 90 h 178"/>
                <a:gd name="T18" fmla="*/ 0 w 192"/>
                <a:gd name="T19" fmla="*/ 178 h 178"/>
                <a:gd name="T20" fmla="*/ 0 w 192"/>
                <a:gd name="T21" fmla="*/ 178 h 178"/>
                <a:gd name="T22" fmla="*/ 192 w 192"/>
                <a:gd name="T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78">
                  <a:moveTo>
                    <a:pt x="96" y="0"/>
                  </a:moveTo>
                  <a:lnTo>
                    <a:pt x="96" y="0"/>
                  </a:lnTo>
                  <a:lnTo>
                    <a:pt x="96" y="90"/>
                  </a:lnTo>
                  <a:moveTo>
                    <a:pt x="0" y="0"/>
                  </a:moveTo>
                  <a:lnTo>
                    <a:pt x="0" y="0"/>
                  </a:lnTo>
                  <a:lnTo>
                    <a:pt x="192" y="0"/>
                  </a:lnTo>
                  <a:moveTo>
                    <a:pt x="96" y="178"/>
                  </a:moveTo>
                  <a:lnTo>
                    <a:pt x="96" y="178"/>
                  </a:lnTo>
                  <a:lnTo>
                    <a:pt x="96" y="90"/>
                  </a:lnTo>
                  <a:moveTo>
                    <a:pt x="0" y="178"/>
                  </a:moveTo>
                  <a:lnTo>
                    <a:pt x="0" y="178"/>
                  </a:lnTo>
                  <a:lnTo>
                    <a:pt x="192" y="178"/>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65" name="Freeform 128">
              <a:extLst>
                <a:ext uri="{FF2B5EF4-FFF2-40B4-BE49-F238E27FC236}">
                  <a16:creationId xmlns:a16="http://schemas.microsoft.com/office/drawing/2014/main" id="{D8087E0A-0C40-59A2-10A2-331ADD0AA15C}"/>
                </a:ext>
              </a:extLst>
            </p:cNvPr>
            <p:cNvSpPr>
              <a:spLocks noEditPoints="1"/>
            </p:cNvSpPr>
            <p:nvPr/>
          </p:nvSpPr>
          <p:spPr bwMode="auto">
            <a:xfrm>
              <a:off x="2781263" y="4481764"/>
              <a:ext cx="91355" cy="95968"/>
            </a:xfrm>
            <a:custGeom>
              <a:avLst/>
              <a:gdLst>
                <a:gd name="T0" fmla="*/ 0 w 192"/>
                <a:gd name="T1" fmla="*/ 0 h 178"/>
                <a:gd name="T2" fmla="*/ 0 w 192"/>
                <a:gd name="T3" fmla="*/ 0 h 178"/>
                <a:gd name="T4" fmla="*/ 192 w 192"/>
                <a:gd name="T5" fmla="*/ 0 h 178"/>
                <a:gd name="T6" fmla="*/ 96 w 192"/>
                <a:gd name="T7" fmla="*/ 0 h 178"/>
                <a:gd name="T8" fmla="*/ 96 w 192"/>
                <a:gd name="T9" fmla="*/ 0 h 178"/>
                <a:gd name="T10" fmla="*/ 96 w 192"/>
                <a:gd name="T11" fmla="*/ 178 h 178"/>
                <a:gd name="T12" fmla="*/ 0 w 192"/>
                <a:gd name="T13" fmla="*/ 178 h 178"/>
                <a:gd name="T14" fmla="*/ 0 w 192"/>
                <a:gd name="T15" fmla="*/ 178 h 178"/>
                <a:gd name="T16" fmla="*/ 192 w 192"/>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78">
                  <a:moveTo>
                    <a:pt x="0" y="0"/>
                  </a:moveTo>
                  <a:lnTo>
                    <a:pt x="0" y="0"/>
                  </a:lnTo>
                  <a:lnTo>
                    <a:pt x="192" y="0"/>
                  </a:lnTo>
                  <a:moveTo>
                    <a:pt x="96" y="0"/>
                  </a:moveTo>
                  <a:lnTo>
                    <a:pt x="96" y="0"/>
                  </a:lnTo>
                  <a:lnTo>
                    <a:pt x="96" y="178"/>
                  </a:lnTo>
                  <a:moveTo>
                    <a:pt x="0" y="178"/>
                  </a:moveTo>
                  <a:lnTo>
                    <a:pt x="0" y="178"/>
                  </a:lnTo>
                  <a:lnTo>
                    <a:pt x="192" y="178"/>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66" name="Freeform 129">
              <a:extLst>
                <a:ext uri="{FF2B5EF4-FFF2-40B4-BE49-F238E27FC236}">
                  <a16:creationId xmlns:a16="http://schemas.microsoft.com/office/drawing/2014/main" id="{DB84F78B-17BF-12F7-A08A-6E9B988A6FF3}"/>
                </a:ext>
              </a:extLst>
            </p:cNvPr>
            <p:cNvSpPr>
              <a:spLocks/>
            </p:cNvSpPr>
            <p:nvPr/>
          </p:nvSpPr>
          <p:spPr bwMode="auto">
            <a:xfrm>
              <a:off x="2779651" y="4545168"/>
              <a:ext cx="40602" cy="4569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29"/>
                    <a:pt x="84" y="54"/>
                    <a:pt x="69" y="69"/>
                  </a:cubicBezTo>
                  <a:cubicBezTo>
                    <a:pt x="54" y="84"/>
                    <a:pt x="30" y="84"/>
                    <a:pt x="15" y="69"/>
                  </a:cubicBezTo>
                  <a:cubicBezTo>
                    <a:pt x="0" y="54"/>
                    <a:pt x="0" y="29"/>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67" name="Freeform 130">
              <a:extLst>
                <a:ext uri="{FF2B5EF4-FFF2-40B4-BE49-F238E27FC236}">
                  <a16:creationId xmlns:a16="http://schemas.microsoft.com/office/drawing/2014/main" id="{C810875A-9B87-4F6F-1782-B18CB4A7B4E7}"/>
                </a:ext>
              </a:extLst>
            </p:cNvPr>
            <p:cNvSpPr>
              <a:spLocks/>
            </p:cNvSpPr>
            <p:nvPr/>
          </p:nvSpPr>
          <p:spPr bwMode="auto">
            <a:xfrm>
              <a:off x="2840930" y="4532762"/>
              <a:ext cx="39152" cy="45698"/>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68" name="Freeform 131">
              <a:extLst>
                <a:ext uri="{FF2B5EF4-FFF2-40B4-BE49-F238E27FC236}">
                  <a16:creationId xmlns:a16="http://schemas.microsoft.com/office/drawing/2014/main" id="{07578F26-772A-B76E-B6DB-37844879B223}"/>
                </a:ext>
              </a:extLst>
            </p:cNvPr>
            <p:cNvSpPr>
              <a:spLocks/>
            </p:cNvSpPr>
            <p:nvPr/>
          </p:nvSpPr>
          <p:spPr bwMode="auto">
            <a:xfrm>
              <a:off x="2871569" y="4508683"/>
              <a:ext cx="39152" cy="45698"/>
            </a:xfrm>
            <a:custGeom>
              <a:avLst/>
              <a:gdLst>
                <a:gd name="T0" fmla="*/ 69 w 84"/>
                <a:gd name="T1" fmla="*/ 15 h 85"/>
                <a:gd name="T2" fmla="*/ 69 w 84"/>
                <a:gd name="T3" fmla="*/ 15 h 85"/>
                <a:gd name="T4" fmla="*/ 69 w 84"/>
                <a:gd name="T5" fmla="*/ 70 h 85"/>
                <a:gd name="T6" fmla="*/ 15 w 84"/>
                <a:gd name="T7" fmla="*/ 70 h 85"/>
                <a:gd name="T8" fmla="*/ 15 w 84"/>
                <a:gd name="T9" fmla="*/ 15 h 85"/>
                <a:gd name="T10" fmla="*/ 69 w 84"/>
                <a:gd name="T11" fmla="*/ 15 h 85"/>
              </a:gdLst>
              <a:ahLst/>
              <a:cxnLst>
                <a:cxn ang="0">
                  <a:pos x="T0" y="T1"/>
                </a:cxn>
                <a:cxn ang="0">
                  <a:pos x="T2" y="T3"/>
                </a:cxn>
                <a:cxn ang="0">
                  <a:pos x="T4" y="T5"/>
                </a:cxn>
                <a:cxn ang="0">
                  <a:pos x="T6" y="T7"/>
                </a:cxn>
                <a:cxn ang="0">
                  <a:pos x="T8" y="T9"/>
                </a:cxn>
                <a:cxn ang="0">
                  <a:pos x="T10" y="T11"/>
                </a:cxn>
              </a:cxnLst>
              <a:rect l="0" t="0" r="r" b="b"/>
              <a:pathLst>
                <a:path w="84" h="85">
                  <a:moveTo>
                    <a:pt x="69" y="15"/>
                  </a:moveTo>
                  <a:lnTo>
                    <a:pt x="69" y="15"/>
                  </a:lnTo>
                  <a:cubicBezTo>
                    <a:pt x="84" y="30"/>
                    <a:pt x="84" y="55"/>
                    <a:pt x="69" y="70"/>
                  </a:cubicBezTo>
                  <a:cubicBezTo>
                    <a:pt x="55" y="85"/>
                    <a:pt x="30" y="85"/>
                    <a:pt x="15" y="70"/>
                  </a:cubicBezTo>
                  <a:cubicBezTo>
                    <a:pt x="0" y="55"/>
                    <a:pt x="0" y="30"/>
                    <a:pt x="15" y="15"/>
                  </a:cubicBezTo>
                  <a:cubicBezTo>
                    <a:pt x="30" y="0"/>
                    <a:pt x="55"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69" name="Freeform 132">
              <a:extLst>
                <a:ext uri="{FF2B5EF4-FFF2-40B4-BE49-F238E27FC236}">
                  <a16:creationId xmlns:a16="http://schemas.microsoft.com/office/drawing/2014/main" id="{736A6604-7DDC-FA38-FE71-58F5DD226DA9}"/>
                </a:ext>
              </a:extLst>
            </p:cNvPr>
            <p:cNvSpPr>
              <a:spLocks/>
            </p:cNvSpPr>
            <p:nvPr/>
          </p:nvSpPr>
          <p:spPr bwMode="auto">
            <a:xfrm>
              <a:off x="2779651" y="4493359"/>
              <a:ext cx="40602" cy="45698"/>
            </a:xfrm>
            <a:custGeom>
              <a:avLst/>
              <a:gdLst>
                <a:gd name="T0" fmla="*/ 69 w 84"/>
                <a:gd name="T1" fmla="*/ 15 h 85"/>
                <a:gd name="T2" fmla="*/ 69 w 84"/>
                <a:gd name="T3" fmla="*/ 15 h 85"/>
                <a:gd name="T4" fmla="*/ 69 w 84"/>
                <a:gd name="T5" fmla="*/ 70 h 85"/>
                <a:gd name="T6" fmla="*/ 15 w 84"/>
                <a:gd name="T7" fmla="*/ 70 h 85"/>
                <a:gd name="T8" fmla="*/ 15 w 84"/>
                <a:gd name="T9" fmla="*/ 15 h 85"/>
                <a:gd name="T10" fmla="*/ 69 w 84"/>
                <a:gd name="T11" fmla="*/ 15 h 85"/>
              </a:gdLst>
              <a:ahLst/>
              <a:cxnLst>
                <a:cxn ang="0">
                  <a:pos x="T0" y="T1"/>
                </a:cxn>
                <a:cxn ang="0">
                  <a:pos x="T2" y="T3"/>
                </a:cxn>
                <a:cxn ang="0">
                  <a:pos x="T4" y="T5"/>
                </a:cxn>
                <a:cxn ang="0">
                  <a:pos x="T6" y="T7"/>
                </a:cxn>
                <a:cxn ang="0">
                  <a:pos x="T8" y="T9"/>
                </a:cxn>
                <a:cxn ang="0">
                  <a:pos x="T10" y="T11"/>
                </a:cxn>
              </a:cxnLst>
              <a:rect l="0" t="0" r="r" b="b"/>
              <a:pathLst>
                <a:path w="84" h="85">
                  <a:moveTo>
                    <a:pt x="69" y="15"/>
                  </a:moveTo>
                  <a:lnTo>
                    <a:pt x="69" y="15"/>
                  </a:lnTo>
                  <a:cubicBezTo>
                    <a:pt x="84" y="30"/>
                    <a:pt x="84" y="55"/>
                    <a:pt x="69" y="70"/>
                  </a:cubicBezTo>
                  <a:cubicBezTo>
                    <a:pt x="54" y="85"/>
                    <a:pt x="30" y="85"/>
                    <a:pt x="15" y="70"/>
                  </a:cubicBezTo>
                  <a:cubicBezTo>
                    <a:pt x="0" y="55"/>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0" name="Freeform 85">
              <a:extLst>
                <a:ext uri="{FF2B5EF4-FFF2-40B4-BE49-F238E27FC236}">
                  <a16:creationId xmlns:a16="http://schemas.microsoft.com/office/drawing/2014/main" id="{17CA493A-8CE8-6439-05D8-17CD094F81D8}"/>
                </a:ext>
              </a:extLst>
            </p:cNvPr>
            <p:cNvSpPr>
              <a:spLocks noEditPoints="1"/>
            </p:cNvSpPr>
            <p:nvPr/>
          </p:nvSpPr>
          <p:spPr bwMode="auto">
            <a:xfrm>
              <a:off x="3297113" y="4428775"/>
              <a:ext cx="99982" cy="164912"/>
            </a:xfrm>
            <a:custGeom>
              <a:avLst/>
              <a:gdLst>
                <a:gd name="T0" fmla="*/ 96 w 191"/>
                <a:gd name="T1" fmla="*/ 0 h 636"/>
                <a:gd name="T2" fmla="*/ 96 w 191"/>
                <a:gd name="T3" fmla="*/ 0 h 636"/>
                <a:gd name="T4" fmla="*/ 96 w 191"/>
                <a:gd name="T5" fmla="*/ 318 h 636"/>
                <a:gd name="T6" fmla="*/ 0 w 191"/>
                <a:gd name="T7" fmla="*/ 0 h 636"/>
                <a:gd name="T8" fmla="*/ 0 w 191"/>
                <a:gd name="T9" fmla="*/ 0 h 636"/>
                <a:gd name="T10" fmla="*/ 191 w 191"/>
                <a:gd name="T11" fmla="*/ 0 h 636"/>
                <a:gd name="T12" fmla="*/ 96 w 191"/>
                <a:gd name="T13" fmla="*/ 636 h 636"/>
                <a:gd name="T14" fmla="*/ 96 w 191"/>
                <a:gd name="T15" fmla="*/ 636 h 636"/>
                <a:gd name="T16" fmla="*/ 96 w 191"/>
                <a:gd name="T17" fmla="*/ 318 h 636"/>
                <a:gd name="T18" fmla="*/ 0 w 191"/>
                <a:gd name="T19" fmla="*/ 636 h 636"/>
                <a:gd name="T20" fmla="*/ 0 w 191"/>
                <a:gd name="T21" fmla="*/ 636 h 636"/>
                <a:gd name="T22" fmla="*/ 191 w 191"/>
                <a:gd name="T23"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636">
                  <a:moveTo>
                    <a:pt x="96" y="0"/>
                  </a:moveTo>
                  <a:lnTo>
                    <a:pt x="96" y="0"/>
                  </a:lnTo>
                  <a:lnTo>
                    <a:pt x="96" y="318"/>
                  </a:lnTo>
                  <a:moveTo>
                    <a:pt x="0" y="0"/>
                  </a:moveTo>
                  <a:lnTo>
                    <a:pt x="0" y="0"/>
                  </a:lnTo>
                  <a:lnTo>
                    <a:pt x="191" y="0"/>
                  </a:lnTo>
                  <a:moveTo>
                    <a:pt x="96" y="636"/>
                  </a:moveTo>
                  <a:lnTo>
                    <a:pt x="96" y="636"/>
                  </a:lnTo>
                  <a:lnTo>
                    <a:pt x="96" y="318"/>
                  </a:lnTo>
                  <a:moveTo>
                    <a:pt x="0" y="636"/>
                  </a:moveTo>
                  <a:lnTo>
                    <a:pt x="0" y="636"/>
                  </a:lnTo>
                  <a:lnTo>
                    <a:pt x="191" y="636"/>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71" name="Freeform 123">
              <a:extLst>
                <a:ext uri="{FF2B5EF4-FFF2-40B4-BE49-F238E27FC236}">
                  <a16:creationId xmlns:a16="http://schemas.microsoft.com/office/drawing/2014/main" id="{E6474CD1-6A89-7B5B-8E2C-E9EB1B160562}"/>
                </a:ext>
              </a:extLst>
            </p:cNvPr>
            <p:cNvSpPr>
              <a:spLocks noEditPoints="1"/>
            </p:cNvSpPr>
            <p:nvPr/>
          </p:nvSpPr>
          <p:spPr bwMode="auto">
            <a:xfrm>
              <a:off x="3297113" y="4429505"/>
              <a:ext cx="99982" cy="164182"/>
            </a:xfrm>
            <a:custGeom>
              <a:avLst/>
              <a:gdLst>
                <a:gd name="T0" fmla="*/ 0 w 191"/>
                <a:gd name="T1" fmla="*/ 0 h 636"/>
                <a:gd name="T2" fmla="*/ 0 w 191"/>
                <a:gd name="T3" fmla="*/ 0 h 636"/>
                <a:gd name="T4" fmla="*/ 191 w 191"/>
                <a:gd name="T5" fmla="*/ 0 h 636"/>
                <a:gd name="T6" fmla="*/ 96 w 191"/>
                <a:gd name="T7" fmla="*/ 0 h 636"/>
                <a:gd name="T8" fmla="*/ 96 w 191"/>
                <a:gd name="T9" fmla="*/ 0 h 636"/>
                <a:gd name="T10" fmla="*/ 96 w 191"/>
                <a:gd name="T11" fmla="*/ 636 h 636"/>
                <a:gd name="T12" fmla="*/ 0 w 191"/>
                <a:gd name="T13" fmla="*/ 636 h 636"/>
                <a:gd name="T14" fmla="*/ 0 w 191"/>
                <a:gd name="T15" fmla="*/ 636 h 636"/>
                <a:gd name="T16" fmla="*/ 191 w 191"/>
                <a:gd name="T17"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636">
                  <a:moveTo>
                    <a:pt x="0" y="0"/>
                  </a:moveTo>
                  <a:lnTo>
                    <a:pt x="0" y="0"/>
                  </a:lnTo>
                  <a:lnTo>
                    <a:pt x="191" y="0"/>
                  </a:lnTo>
                  <a:moveTo>
                    <a:pt x="96" y="0"/>
                  </a:moveTo>
                  <a:lnTo>
                    <a:pt x="96" y="0"/>
                  </a:lnTo>
                  <a:lnTo>
                    <a:pt x="96" y="636"/>
                  </a:lnTo>
                  <a:moveTo>
                    <a:pt x="0" y="636"/>
                  </a:moveTo>
                  <a:lnTo>
                    <a:pt x="0" y="636"/>
                  </a:lnTo>
                  <a:lnTo>
                    <a:pt x="191" y="636"/>
                  </a:lnTo>
                </a:path>
              </a:pathLst>
            </a:custGeom>
            <a:noFill/>
            <a:ln w="952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72" name="Freeform 124">
              <a:extLst>
                <a:ext uri="{FF2B5EF4-FFF2-40B4-BE49-F238E27FC236}">
                  <a16:creationId xmlns:a16="http://schemas.microsoft.com/office/drawing/2014/main" id="{6F74D1AF-4C7E-576C-25EA-49C0D50BC275}"/>
                </a:ext>
              </a:extLst>
            </p:cNvPr>
            <p:cNvSpPr>
              <a:spLocks noEditPoints="1"/>
            </p:cNvSpPr>
            <p:nvPr/>
          </p:nvSpPr>
          <p:spPr bwMode="auto">
            <a:xfrm>
              <a:off x="3297113" y="4472834"/>
              <a:ext cx="39109" cy="29641"/>
            </a:xfrm>
            <a:custGeom>
              <a:avLst/>
              <a:gdLst>
                <a:gd name="T0" fmla="*/ 0 w 76"/>
                <a:gd name="T1" fmla="*/ 0 h 77"/>
                <a:gd name="T2" fmla="*/ 0 w 76"/>
                <a:gd name="T3" fmla="*/ 0 h 77"/>
                <a:gd name="T4" fmla="*/ 76 w 76"/>
                <a:gd name="T5" fmla="*/ 0 h 77"/>
                <a:gd name="T6" fmla="*/ 76 w 76"/>
                <a:gd name="T7" fmla="*/ 77 h 77"/>
                <a:gd name="T8" fmla="*/ 0 w 76"/>
                <a:gd name="T9" fmla="*/ 77 h 77"/>
                <a:gd name="T10" fmla="*/ 0 w 76"/>
                <a:gd name="T11" fmla="*/ 0 h 77"/>
                <a:gd name="T12" fmla="*/ 0 w 76"/>
                <a:gd name="T13" fmla="*/ 0 h 77"/>
                <a:gd name="T14" fmla="*/ 0 w 7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7">
                  <a:moveTo>
                    <a:pt x="0" y="0"/>
                  </a:moveTo>
                  <a:lnTo>
                    <a:pt x="0" y="0"/>
                  </a:lnTo>
                  <a:lnTo>
                    <a:pt x="76" y="0"/>
                  </a:lnTo>
                  <a:lnTo>
                    <a:pt x="76"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3" name="Freeform 125">
              <a:extLst>
                <a:ext uri="{FF2B5EF4-FFF2-40B4-BE49-F238E27FC236}">
                  <a16:creationId xmlns:a16="http://schemas.microsoft.com/office/drawing/2014/main" id="{AD264D16-EA37-0FA3-E7BD-4AE0843BDFF7}"/>
                </a:ext>
              </a:extLst>
            </p:cNvPr>
            <p:cNvSpPr>
              <a:spLocks noEditPoints="1"/>
            </p:cNvSpPr>
            <p:nvPr/>
          </p:nvSpPr>
          <p:spPr bwMode="auto">
            <a:xfrm>
              <a:off x="3358392" y="4473564"/>
              <a:ext cx="37544" cy="29641"/>
            </a:xfrm>
            <a:custGeom>
              <a:avLst/>
              <a:gdLst>
                <a:gd name="T0" fmla="*/ 0 w 76"/>
                <a:gd name="T1" fmla="*/ 0 h 77"/>
                <a:gd name="T2" fmla="*/ 0 w 76"/>
                <a:gd name="T3" fmla="*/ 0 h 77"/>
                <a:gd name="T4" fmla="*/ 76 w 76"/>
                <a:gd name="T5" fmla="*/ 0 h 77"/>
                <a:gd name="T6" fmla="*/ 76 w 76"/>
                <a:gd name="T7" fmla="*/ 77 h 77"/>
                <a:gd name="T8" fmla="*/ 0 w 76"/>
                <a:gd name="T9" fmla="*/ 77 h 77"/>
                <a:gd name="T10" fmla="*/ 0 w 76"/>
                <a:gd name="T11" fmla="*/ 0 h 77"/>
                <a:gd name="T12" fmla="*/ 0 w 76"/>
                <a:gd name="T13" fmla="*/ 0 h 77"/>
                <a:gd name="T14" fmla="*/ 0 w 7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7">
                  <a:moveTo>
                    <a:pt x="0" y="0"/>
                  </a:moveTo>
                  <a:lnTo>
                    <a:pt x="0" y="0"/>
                  </a:lnTo>
                  <a:lnTo>
                    <a:pt x="76" y="0"/>
                  </a:lnTo>
                  <a:lnTo>
                    <a:pt x="76"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4" name="Freeform 126">
              <a:extLst>
                <a:ext uri="{FF2B5EF4-FFF2-40B4-BE49-F238E27FC236}">
                  <a16:creationId xmlns:a16="http://schemas.microsoft.com/office/drawing/2014/main" id="{AE504454-AAA0-1F12-D783-FCBA87F4D34E}"/>
                </a:ext>
              </a:extLst>
            </p:cNvPr>
            <p:cNvSpPr>
              <a:spLocks noEditPoints="1"/>
            </p:cNvSpPr>
            <p:nvPr/>
          </p:nvSpPr>
          <p:spPr bwMode="auto">
            <a:xfrm>
              <a:off x="3327752" y="4607461"/>
              <a:ext cx="39109" cy="30738"/>
            </a:xfrm>
            <a:custGeom>
              <a:avLst/>
              <a:gdLst>
                <a:gd name="T0" fmla="*/ 0 w 77"/>
                <a:gd name="T1" fmla="*/ 0 h 77"/>
                <a:gd name="T2" fmla="*/ 0 w 77"/>
                <a:gd name="T3" fmla="*/ 0 h 77"/>
                <a:gd name="T4" fmla="*/ 77 w 77"/>
                <a:gd name="T5" fmla="*/ 0 h 77"/>
                <a:gd name="T6" fmla="*/ 77 w 77"/>
                <a:gd name="T7" fmla="*/ 77 h 77"/>
                <a:gd name="T8" fmla="*/ 0 w 77"/>
                <a:gd name="T9" fmla="*/ 77 h 77"/>
                <a:gd name="T10" fmla="*/ 0 w 77"/>
                <a:gd name="T11" fmla="*/ 0 h 77"/>
                <a:gd name="T12" fmla="*/ 0 w 77"/>
                <a:gd name="T13" fmla="*/ 0 h 77"/>
                <a:gd name="T14" fmla="*/ 0 w 77"/>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0" y="0"/>
                  </a:moveTo>
                  <a:lnTo>
                    <a:pt x="0" y="0"/>
                  </a:lnTo>
                  <a:lnTo>
                    <a:pt x="77" y="0"/>
                  </a:lnTo>
                  <a:lnTo>
                    <a:pt x="77" y="77"/>
                  </a:lnTo>
                  <a:lnTo>
                    <a:pt x="0" y="77"/>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5" name="Freeform 127">
              <a:extLst>
                <a:ext uri="{FF2B5EF4-FFF2-40B4-BE49-F238E27FC236}">
                  <a16:creationId xmlns:a16="http://schemas.microsoft.com/office/drawing/2014/main" id="{A7FB1E65-2F8B-5B49-10A1-FDCC34C899F5}"/>
                </a:ext>
              </a:extLst>
            </p:cNvPr>
            <p:cNvSpPr>
              <a:spLocks noEditPoints="1"/>
            </p:cNvSpPr>
            <p:nvPr/>
          </p:nvSpPr>
          <p:spPr bwMode="auto">
            <a:xfrm flipV="1">
              <a:off x="3323831" y="4422066"/>
              <a:ext cx="50677" cy="35331"/>
            </a:xfrm>
            <a:custGeom>
              <a:avLst/>
              <a:gdLst>
                <a:gd name="T0" fmla="*/ 0 w 77"/>
                <a:gd name="T1" fmla="*/ 0 h 76"/>
                <a:gd name="T2" fmla="*/ 0 w 77"/>
                <a:gd name="T3" fmla="*/ 0 h 76"/>
                <a:gd name="T4" fmla="*/ 77 w 77"/>
                <a:gd name="T5" fmla="*/ 0 h 76"/>
                <a:gd name="T6" fmla="*/ 77 w 77"/>
                <a:gd name="T7" fmla="*/ 76 h 76"/>
                <a:gd name="T8" fmla="*/ 0 w 77"/>
                <a:gd name="T9" fmla="*/ 76 h 76"/>
                <a:gd name="T10" fmla="*/ 0 w 77"/>
                <a:gd name="T11" fmla="*/ 0 h 76"/>
                <a:gd name="T12" fmla="*/ 0 w 77"/>
                <a:gd name="T13" fmla="*/ 0 h 76"/>
                <a:gd name="T14" fmla="*/ 0 w 77"/>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0" y="0"/>
                  </a:moveTo>
                  <a:lnTo>
                    <a:pt x="0" y="0"/>
                  </a:lnTo>
                  <a:lnTo>
                    <a:pt x="77" y="0"/>
                  </a:lnTo>
                  <a:lnTo>
                    <a:pt x="77" y="76"/>
                  </a:lnTo>
                  <a:lnTo>
                    <a:pt x="0" y="76"/>
                  </a:lnTo>
                  <a:lnTo>
                    <a:pt x="0" y="0"/>
                  </a:lnTo>
                  <a:close/>
                  <a:moveTo>
                    <a:pt x="0" y="0"/>
                  </a:move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6" name="Freeform 89">
              <a:extLst>
                <a:ext uri="{FF2B5EF4-FFF2-40B4-BE49-F238E27FC236}">
                  <a16:creationId xmlns:a16="http://schemas.microsoft.com/office/drawing/2014/main" id="{319B8EAC-5942-A118-869D-B787C2B11031}"/>
                </a:ext>
              </a:extLst>
            </p:cNvPr>
            <p:cNvSpPr>
              <a:spLocks noEditPoints="1"/>
            </p:cNvSpPr>
            <p:nvPr/>
          </p:nvSpPr>
          <p:spPr bwMode="auto">
            <a:xfrm>
              <a:off x="3600007" y="4503579"/>
              <a:ext cx="99982" cy="85375"/>
            </a:xfrm>
            <a:custGeom>
              <a:avLst/>
              <a:gdLst>
                <a:gd name="T0" fmla="*/ 96 w 192"/>
                <a:gd name="T1" fmla="*/ 0 h 330"/>
                <a:gd name="T2" fmla="*/ 96 w 192"/>
                <a:gd name="T3" fmla="*/ 0 h 330"/>
                <a:gd name="T4" fmla="*/ 96 w 192"/>
                <a:gd name="T5" fmla="*/ 165 h 330"/>
                <a:gd name="T6" fmla="*/ 0 w 192"/>
                <a:gd name="T7" fmla="*/ 0 h 330"/>
                <a:gd name="T8" fmla="*/ 0 w 192"/>
                <a:gd name="T9" fmla="*/ 0 h 330"/>
                <a:gd name="T10" fmla="*/ 192 w 192"/>
                <a:gd name="T11" fmla="*/ 0 h 330"/>
                <a:gd name="T12" fmla="*/ 96 w 192"/>
                <a:gd name="T13" fmla="*/ 330 h 330"/>
                <a:gd name="T14" fmla="*/ 96 w 192"/>
                <a:gd name="T15" fmla="*/ 330 h 330"/>
                <a:gd name="T16" fmla="*/ 96 w 192"/>
                <a:gd name="T17" fmla="*/ 165 h 330"/>
                <a:gd name="T18" fmla="*/ 0 w 192"/>
                <a:gd name="T19" fmla="*/ 330 h 330"/>
                <a:gd name="T20" fmla="*/ 0 w 192"/>
                <a:gd name="T21" fmla="*/ 330 h 330"/>
                <a:gd name="T22" fmla="*/ 192 w 192"/>
                <a:gd name="T23"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330">
                  <a:moveTo>
                    <a:pt x="96" y="0"/>
                  </a:moveTo>
                  <a:lnTo>
                    <a:pt x="96" y="0"/>
                  </a:lnTo>
                  <a:lnTo>
                    <a:pt x="96" y="165"/>
                  </a:lnTo>
                  <a:moveTo>
                    <a:pt x="0" y="0"/>
                  </a:moveTo>
                  <a:lnTo>
                    <a:pt x="0" y="0"/>
                  </a:lnTo>
                  <a:lnTo>
                    <a:pt x="192" y="0"/>
                  </a:lnTo>
                  <a:moveTo>
                    <a:pt x="96" y="330"/>
                  </a:moveTo>
                  <a:lnTo>
                    <a:pt x="96" y="330"/>
                  </a:lnTo>
                  <a:lnTo>
                    <a:pt x="96" y="165"/>
                  </a:lnTo>
                  <a:moveTo>
                    <a:pt x="0" y="330"/>
                  </a:moveTo>
                  <a:lnTo>
                    <a:pt x="0" y="330"/>
                  </a:lnTo>
                  <a:lnTo>
                    <a:pt x="192" y="330"/>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77" name="Freeform 133">
              <a:extLst>
                <a:ext uri="{FF2B5EF4-FFF2-40B4-BE49-F238E27FC236}">
                  <a16:creationId xmlns:a16="http://schemas.microsoft.com/office/drawing/2014/main" id="{06CD8EFB-A48F-D0C3-9785-03F977F0102E}"/>
                </a:ext>
              </a:extLst>
            </p:cNvPr>
            <p:cNvSpPr>
              <a:spLocks noEditPoints="1"/>
            </p:cNvSpPr>
            <p:nvPr/>
          </p:nvSpPr>
          <p:spPr bwMode="auto">
            <a:xfrm>
              <a:off x="3600007" y="4503579"/>
              <a:ext cx="64504" cy="88294"/>
            </a:xfrm>
            <a:custGeom>
              <a:avLst/>
              <a:gdLst>
                <a:gd name="T0" fmla="*/ 0 w 192"/>
                <a:gd name="T1" fmla="*/ 0 h 330"/>
                <a:gd name="T2" fmla="*/ 0 w 192"/>
                <a:gd name="T3" fmla="*/ 0 h 330"/>
                <a:gd name="T4" fmla="*/ 192 w 192"/>
                <a:gd name="T5" fmla="*/ 0 h 330"/>
                <a:gd name="T6" fmla="*/ 96 w 192"/>
                <a:gd name="T7" fmla="*/ 0 h 330"/>
                <a:gd name="T8" fmla="*/ 96 w 192"/>
                <a:gd name="T9" fmla="*/ 0 h 330"/>
                <a:gd name="T10" fmla="*/ 96 w 192"/>
                <a:gd name="T11" fmla="*/ 330 h 330"/>
                <a:gd name="T12" fmla="*/ 0 w 192"/>
                <a:gd name="T13" fmla="*/ 330 h 330"/>
                <a:gd name="T14" fmla="*/ 0 w 192"/>
                <a:gd name="T15" fmla="*/ 330 h 330"/>
                <a:gd name="T16" fmla="*/ 192 w 192"/>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330">
                  <a:moveTo>
                    <a:pt x="0" y="0"/>
                  </a:moveTo>
                  <a:lnTo>
                    <a:pt x="0" y="0"/>
                  </a:lnTo>
                  <a:lnTo>
                    <a:pt x="192" y="0"/>
                  </a:lnTo>
                  <a:moveTo>
                    <a:pt x="96" y="0"/>
                  </a:moveTo>
                  <a:lnTo>
                    <a:pt x="96" y="0"/>
                  </a:lnTo>
                  <a:lnTo>
                    <a:pt x="96" y="330"/>
                  </a:lnTo>
                  <a:moveTo>
                    <a:pt x="0" y="330"/>
                  </a:moveTo>
                  <a:lnTo>
                    <a:pt x="0" y="330"/>
                  </a:lnTo>
                  <a:lnTo>
                    <a:pt x="192" y="330"/>
                  </a:lnTo>
                </a:path>
              </a:pathLst>
            </a:custGeom>
            <a:noFill/>
            <a:ln w="9525" cap="rnd">
              <a:solidFill>
                <a:srgbClr val="FB010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sz="800"/>
            </a:p>
          </p:txBody>
        </p:sp>
        <p:sp>
          <p:nvSpPr>
            <p:cNvPr id="78" name="Freeform 134">
              <a:extLst>
                <a:ext uri="{FF2B5EF4-FFF2-40B4-BE49-F238E27FC236}">
                  <a16:creationId xmlns:a16="http://schemas.microsoft.com/office/drawing/2014/main" id="{C5E546F5-9981-78C5-D521-01F075762532}"/>
                </a:ext>
              </a:extLst>
            </p:cNvPr>
            <p:cNvSpPr>
              <a:spLocks/>
            </p:cNvSpPr>
            <p:nvPr/>
          </p:nvSpPr>
          <p:spPr bwMode="auto">
            <a:xfrm>
              <a:off x="3658061" y="4554902"/>
              <a:ext cx="45153" cy="36971"/>
            </a:xfrm>
            <a:custGeom>
              <a:avLst/>
              <a:gdLst>
                <a:gd name="T0" fmla="*/ 70 w 85"/>
                <a:gd name="T1" fmla="*/ 14 h 84"/>
                <a:gd name="T2" fmla="*/ 70 w 85"/>
                <a:gd name="T3" fmla="*/ 14 h 84"/>
                <a:gd name="T4" fmla="*/ 70 w 85"/>
                <a:gd name="T5" fmla="*/ 69 h 84"/>
                <a:gd name="T6" fmla="*/ 15 w 85"/>
                <a:gd name="T7" fmla="*/ 69 h 84"/>
                <a:gd name="T8" fmla="*/ 15 w 85"/>
                <a:gd name="T9" fmla="*/ 14 h 84"/>
                <a:gd name="T10" fmla="*/ 70 w 85"/>
                <a:gd name="T11" fmla="*/ 14 h 84"/>
              </a:gdLst>
              <a:ahLst/>
              <a:cxnLst>
                <a:cxn ang="0">
                  <a:pos x="T0" y="T1"/>
                </a:cxn>
                <a:cxn ang="0">
                  <a:pos x="T2" y="T3"/>
                </a:cxn>
                <a:cxn ang="0">
                  <a:pos x="T4" y="T5"/>
                </a:cxn>
                <a:cxn ang="0">
                  <a:pos x="T6" y="T7"/>
                </a:cxn>
                <a:cxn ang="0">
                  <a:pos x="T8" y="T9"/>
                </a:cxn>
                <a:cxn ang="0">
                  <a:pos x="T10" y="T11"/>
                </a:cxn>
              </a:cxnLst>
              <a:rect l="0" t="0" r="r" b="b"/>
              <a:pathLst>
                <a:path w="85" h="84">
                  <a:moveTo>
                    <a:pt x="70" y="14"/>
                  </a:moveTo>
                  <a:lnTo>
                    <a:pt x="70" y="14"/>
                  </a:lnTo>
                  <a:cubicBezTo>
                    <a:pt x="85" y="29"/>
                    <a:pt x="85" y="54"/>
                    <a:pt x="70" y="69"/>
                  </a:cubicBezTo>
                  <a:cubicBezTo>
                    <a:pt x="55" y="84"/>
                    <a:pt x="30" y="84"/>
                    <a:pt x="15" y="69"/>
                  </a:cubicBezTo>
                  <a:cubicBezTo>
                    <a:pt x="0" y="54"/>
                    <a:pt x="0" y="29"/>
                    <a:pt x="15" y="14"/>
                  </a:cubicBezTo>
                  <a:cubicBezTo>
                    <a:pt x="30" y="0"/>
                    <a:pt x="55" y="0"/>
                    <a:pt x="70" y="14"/>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79" name="Freeform 135">
              <a:extLst>
                <a:ext uri="{FF2B5EF4-FFF2-40B4-BE49-F238E27FC236}">
                  <a16:creationId xmlns:a16="http://schemas.microsoft.com/office/drawing/2014/main" id="{5B6B0C63-9CB6-812F-F9E6-E7FDC22FA084}"/>
                </a:ext>
              </a:extLst>
            </p:cNvPr>
            <p:cNvSpPr>
              <a:spLocks/>
            </p:cNvSpPr>
            <p:nvPr/>
          </p:nvSpPr>
          <p:spPr bwMode="auto">
            <a:xfrm>
              <a:off x="3658061" y="4500174"/>
              <a:ext cx="45153" cy="36971"/>
            </a:xfrm>
            <a:custGeom>
              <a:avLst/>
              <a:gdLst>
                <a:gd name="T0" fmla="*/ 70 w 85"/>
                <a:gd name="T1" fmla="*/ 15 h 84"/>
                <a:gd name="T2" fmla="*/ 70 w 85"/>
                <a:gd name="T3" fmla="*/ 15 h 84"/>
                <a:gd name="T4" fmla="*/ 70 w 85"/>
                <a:gd name="T5" fmla="*/ 69 h 84"/>
                <a:gd name="T6" fmla="*/ 15 w 85"/>
                <a:gd name="T7" fmla="*/ 69 h 84"/>
                <a:gd name="T8" fmla="*/ 15 w 85"/>
                <a:gd name="T9" fmla="*/ 15 h 84"/>
                <a:gd name="T10" fmla="*/ 70 w 85"/>
                <a:gd name="T11" fmla="*/ 15 h 84"/>
              </a:gdLst>
              <a:ahLst/>
              <a:cxnLst>
                <a:cxn ang="0">
                  <a:pos x="T0" y="T1"/>
                </a:cxn>
                <a:cxn ang="0">
                  <a:pos x="T2" y="T3"/>
                </a:cxn>
                <a:cxn ang="0">
                  <a:pos x="T4" y="T5"/>
                </a:cxn>
                <a:cxn ang="0">
                  <a:pos x="T6" y="T7"/>
                </a:cxn>
                <a:cxn ang="0">
                  <a:pos x="T8" y="T9"/>
                </a:cxn>
                <a:cxn ang="0">
                  <a:pos x="T10" y="T11"/>
                </a:cxn>
              </a:cxnLst>
              <a:rect l="0" t="0" r="r" b="b"/>
              <a:pathLst>
                <a:path w="85" h="84">
                  <a:moveTo>
                    <a:pt x="70" y="15"/>
                  </a:moveTo>
                  <a:lnTo>
                    <a:pt x="70" y="15"/>
                  </a:lnTo>
                  <a:cubicBezTo>
                    <a:pt x="85" y="30"/>
                    <a:pt x="85" y="54"/>
                    <a:pt x="70" y="69"/>
                  </a:cubicBezTo>
                  <a:cubicBezTo>
                    <a:pt x="55" y="84"/>
                    <a:pt x="30" y="84"/>
                    <a:pt x="15" y="69"/>
                  </a:cubicBezTo>
                  <a:cubicBezTo>
                    <a:pt x="0" y="54"/>
                    <a:pt x="0" y="30"/>
                    <a:pt x="15" y="15"/>
                  </a:cubicBezTo>
                  <a:cubicBezTo>
                    <a:pt x="30" y="0"/>
                    <a:pt x="55" y="0"/>
                    <a:pt x="70"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80" name="Freeform 136">
              <a:extLst>
                <a:ext uri="{FF2B5EF4-FFF2-40B4-BE49-F238E27FC236}">
                  <a16:creationId xmlns:a16="http://schemas.microsoft.com/office/drawing/2014/main" id="{36C24AAD-C326-F3F2-C401-F076472A2C31}"/>
                </a:ext>
              </a:extLst>
            </p:cNvPr>
            <p:cNvSpPr>
              <a:spLocks/>
            </p:cNvSpPr>
            <p:nvPr/>
          </p:nvSpPr>
          <p:spPr bwMode="auto">
            <a:xfrm>
              <a:off x="3596782" y="4574604"/>
              <a:ext cx="45153" cy="36971"/>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81" name="Freeform 137">
              <a:extLst>
                <a:ext uri="{FF2B5EF4-FFF2-40B4-BE49-F238E27FC236}">
                  <a16:creationId xmlns:a16="http://schemas.microsoft.com/office/drawing/2014/main" id="{C0AAE792-B2CB-1A0E-35F5-412170915C0E}"/>
                </a:ext>
              </a:extLst>
            </p:cNvPr>
            <p:cNvSpPr>
              <a:spLocks/>
            </p:cNvSpPr>
            <p:nvPr/>
          </p:nvSpPr>
          <p:spPr bwMode="auto">
            <a:xfrm>
              <a:off x="3596782" y="4484607"/>
              <a:ext cx="45153" cy="38246"/>
            </a:xfrm>
            <a:custGeom>
              <a:avLst/>
              <a:gdLst>
                <a:gd name="T0" fmla="*/ 69 w 84"/>
                <a:gd name="T1" fmla="*/ 15 h 84"/>
                <a:gd name="T2" fmla="*/ 69 w 84"/>
                <a:gd name="T3" fmla="*/ 15 h 84"/>
                <a:gd name="T4" fmla="*/ 69 w 84"/>
                <a:gd name="T5" fmla="*/ 69 h 84"/>
                <a:gd name="T6" fmla="*/ 15 w 84"/>
                <a:gd name="T7" fmla="*/ 69 h 84"/>
                <a:gd name="T8" fmla="*/ 15 w 84"/>
                <a:gd name="T9" fmla="*/ 15 h 84"/>
                <a:gd name="T10" fmla="*/ 69 w 84"/>
                <a:gd name="T11" fmla="*/ 15 h 84"/>
              </a:gdLst>
              <a:ahLst/>
              <a:cxnLst>
                <a:cxn ang="0">
                  <a:pos x="T0" y="T1"/>
                </a:cxn>
                <a:cxn ang="0">
                  <a:pos x="T2" y="T3"/>
                </a:cxn>
                <a:cxn ang="0">
                  <a:pos x="T4" y="T5"/>
                </a:cxn>
                <a:cxn ang="0">
                  <a:pos x="T6" y="T7"/>
                </a:cxn>
                <a:cxn ang="0">
                  <a:pos x="T8" y="T9"/>
                </a:cxn>
                <a:cxn ang="0">
                  <a:pos x="T10" y="T11"/>
                </a:cxn>
              </a:cxnLst>
              <a:rect l="0" t="0" r="r" b="b"/>
              <a:pathLst>
                <a:path w="84" h="84">
                  <a:moveTo>
                    <a:pt x="69" y="15"/>
                  </a:moveTo>
                  <a:lnTo>
                    <a:pt x="69" y="15"/>
                  </a:lnTo>
                  <a:cubicBezTo>
                    <a:pt x="84" y="30"/>
                    <a:pt x="84" y="54"/>
                    <a:pt x="69" y="69"/>
                  </a:cubicBezTo>
                  <a:cubicBezTo>
                    <a:pt x="54" y="84"/>
                    <a:pt x="30" y="84"/>
                    <a:pt x="15" y="69"/>
                  </a:cubicBezTo>
                  <a:cubicBezTo>
                    <a:pt x="0" y="54"/>
                    <a:pt x="0" y="30"/>
                    <a:pt x="15" y="15"/>
                  </a:cubicBezTo>
                  <a:cubicBezTo>
                    <a:pt x="30" y="0"/>
                    <a:pt x="54" y="0"/>
                    <a:pt x="69" y="15"/>
                  </a:cubicBezTo>
                  <a:close/>
                </a:path>
              </a:pathLst>
            </a:custGeom>
            <a:solidFill>
              <a:srgbClr val="FB010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it-IT" sz="800"/>
            </a:p>
          </p:txBody>
        </p:sp>
        <p:sp>
          <p:nvSpPr>
            <p:cNvPr id="82" name="Rettangolo 81">
              <a:extLst>
                <a:ext uri="{FF2B5EF4-FFF2-40B4-BE49-F238E27FC236}">
                  <a16:creationId xmlns:a16="http://schemas.microsoft.com/office/drawing/2014/main" id="{2A69C217-EF57-A292-E7C2-27E1F5B92DA6}"/>
                </a:ext>
              </a:extLst>
            </p:cNvPr>
            <p:cNvSpPr/>
            <p:nvPr/>
          </p:nvSpPr>
          <p:spPr>
            <a:xfrm>
              <a:off x="2465283" y="5980050"/>
              <a:ext cx="134360" cy="74826"/>
            </a:xfrm>
            <a:prstGeom prst="rect">
              <a:avLst/>
            </a:prstGeom>
            <a:solidFill>
              <a:schemeClr val="accent1">
                <a:lumMod val="20000"/>
                <a:lumOff val="80000"/>
              </a:schemeClr>
            </a:solidFill>
            <a:ln>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800">
                <a:solidFill>
                  <a:schemeClr val="tx1"/>
                </a:solidFill>
              </a:endParaRPr>
            </a:p>
          </p:txBody>
        </p:sp>
        <p:sp>
          <p:nvSpPr>
            <p:cNvPr id="83" name="CasellaDiTesto 82">
              <a:extLst>
                <a:ext uri="{FF2B5EF4-FFF2-40B4-BE49-F238E27FC236}">
                  <a16:creationId xmlns:a16="http://schemas.microsoft.com/office/drawing/2014/main" id="{9A4B77F4-815E-AFB9-7C10-3729B2F4D69E}"/>
                </a:ext>
              </a:extLst>
            </p:cNvPr>
            <p:cNvSpPr txBox="1"/>
            <p:nvPr/>
          </p:nvSpPr>
          <p:spPr>
            <a:xfrm>
              <a:off x="2382071" y="5471996"/>
              <a:ext cx="651266" cy="182964"/>
            </a:xfrm>
            <a:prstGeom prst="rect">
              <a:avLst/>
            </a:prstGeom>
            <a:noFill/>
          </p:spPr>
          <p:txBody>
            <a:bodyPr wrap="square" rtlCol="0">
              <a:spAutoFit/>
            </a:bodyPr>
            <a:lstStyle/>
            <a:p>
              <a:pPr algn="l"/>
              <a:r>
                <a:rPr lang="it-IT" sz="800" dirty="0"/>
                <a:t>WT         </a:t>
              </a:r>
              <a:r>
                <a:rPr lang="it-IT" sz="800" dirty="0">
                  <a:solidFill>
                    <a:srgbClr val="FF0000"/>
                  </a:solidFill>
                </a:rPr>
                <a:t>KO</a:t>
              </a:r>
            </a:p>
          </p:txBody>
        </p:sp>
        <p:sp>
          <p:nvSpPr>
            <p:cNvPr id="84" name="CasellaDiTesto 83">
              <a:extLst>
                <a:ext uri="{FF2B5EF4-FFF2-40B4-BE49-F238E27FC236}">
                  <a16:creationId xmlns:a16="http://schemas.microsoft.com/office/drawing/2014/main" id="{858CD3AB-0CBA-A1D8-3EF0-472B4083B37F}"/>
                </a:ext>
              </a:extLst>
            </p:cNvPr>
            <p:cNvSpPr txBox="1"/>
            <p:nvPr/>
          </p:nvSpPr>
          <p:spPr>
            <a:xfrm>
              <a:off x="2464672" y="5661600"/>
              <a:ext cx="571043" cy="209101"/>
            </a:xfrm>
            <a:prstGeom prst="rect">
              <a:avLst/>
            </a:prstGeom>
            <a:noFill/>
          </p:spPr>
          <p:txBody>
            <a:bodyPr wrap="square" rtlCol="0">
              <a:spAutoFit/>
            </a:bodyPr>
            <a:lstStyle/>
            <a:p>
              <a:pPr algn="l"/>
              <a:r>
                <a:rPr lang="it-IT" sz="1000" dirty="0"/>
                <a:t>Day 0</a:t>
              </a:r>
              <a:endParaRPr lang="it-IT" sz="1000" dirty="0">
                <a:solidFill>
                  <a:srgbClr val="FF0000"/>
                </a:solidFill>
              </a:endParaRPr>
            </a:p>
          </p:txBody>
        </p:sp>
        <p:sp>
          <p:nvSpPr>
            <p:cNvPr id="85" name="CasellaDiTesto 84">
              <a:extLst>
                <a:ext uri="{FF2B5EF4-FFF2-40B4-BE49-F238E27FC236}">
                  <a16:creationId xmlns:a16="http://schemas.microsoft.com/office/drawing/2014/main" id="{2951FDC7-642E-8C0D-E838-B3392DE4D650}"/>
                </a:ext>
              </a:extLst>
            </p:cNvPr>
            <p:cNvSpPr txBox="1"/>
            <p:nvPr/>
          </p:nvSpPr>
          <p:spPr>
            <a:xfrm>
              <a:off x="3227196" y="5670086"/>
              <a:ext cx="558517" cy="209101"/>
            </a:xfrm>
            <a:prstGeom prst="rect">
              <a:avLst/>
            </a:prstGeom>
            <a:noFill/>
          </p:spPr>
          <p:txBody>
            <a:bodyPr wrap="square" rtlCol="0">
              <a:spAutoFit/>
            </a:bodyPr>
            <a:lstStyle/>
            <a:p>
              <a:pPr algn="l"/>
              <a:r>
                <a:rPr lang="it-IT" sz="1000" dirty="0"/>
                <a:t>Week 8</a:t>
              </a:r>
              <a:endParaRPr lang="it-IT" sz="1000" dirty="0">
                <a:solidFill>
                  <a:srgbClr val="FF0000"/>
                </a:solidFill>
              </a:endParaRPr>
            </a:p>
          </p:txBody>
        </p:sp>
        <p:sp>
          <p:nvSpPr>
            <p:cNvPr id="86" name="CasellaDiTesto 85">
              <a:extLst>
                <a:ext uri="{FF2B5EF4-FFF2-40B4-BE49-F238E27FC236}">
                  <a16:creationId xmlns:a16="http://schemas.microsoft.com/office/drawing/2014/main" id="{09A493C3-70A5-BF39-7918-221F0366157D}"/>
                </a:ext>
              </a:extLst>
            </p:cNvPr>
            <p:cNvSpPr txBox="1"/>
            <p:nvPr/>
          </p:nvSpPr>
          <p:spPr>
            <a:xfrm>
              <a:off x="2552914" y="5906252"/>
              <a:ext cx="630052" cy="182964"/>
            </a:xfrm>
            <a:prstGeom prst="rect">
              <a:avLst/>
            </a:prstGeom>
            <a:noFill/>
          </p:spPr>
          <p:txBody>
            <a:bodyPr wrap="square" rtlCol="0">
              <a:spAutoFit/>
            </a:bodyPr>
            <a:lstStyle/>
            <a:p>
              <a:pPr algn="l"/>
              <a:r>
                <a:rPr lang="it-IT" sz="800" dirty="0"/>
                <a:t>Lean mass</a:t>
              </a:r>
            </a:p>
          </p:txBody>
        </p:sp>
        <p:sp>
          <p:nvSpPr>
            <p:cNvPr id="87" name="Rettangolo 86">
              <a:extLst>
                <a:ext uri="{FF2B5EF4-FFF2-40B4-BE49-F238E27FC236}">
                  <a16:creationId xmlns:a16="http://schemas.microsoft.com/office/drawing/2014/main" id="{09118FAB-BC3A-266C-BA5B-4BD2DAE0A30B}"/>
                </a:ext>
              </a:extLst>
            </p:cNvPr>
            <p:cNvSpPr/>
            <p:nvPr/>
          </p:nvSpPr>
          <p:spPr>
            <a:xfrm>
              <a:off x="3194664" y="5978040"/>
              <a:ext cx="142515" cy="74825"/>
            </a:xfrm>
            <a:prstGeom prst="rect">
              <a:avLst/>
            </a:prstGeom>
            <a:solidFill>
              <a:schemeClr val="accent2">
                <a:lumMod val="20000"/>
                <a:lumOff val="80000"/>
              </a:scheme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800">
                <a:solidFill>
                  <a:schemeClr val="tx1"/>
                </a:solidFill>
              </a:endParaRPr>
            </a:p>
          </p:txBody>
        </p:sp>
        <p:sp>
          <p:nvSpPr>
            <p:cNvPr id="88" name="CasellaDiTesto 87">
              <a:extLst>
                <a:ext uri="{FF2B5EF4-FFF2-40B4-BE49-F238E27FC236}">
                  <a16:creationId xmlns:a16="http://schemas.microsoft.com/office/drawing/2014/main" id="{8F88C806-F1C4-1770-2551-43F899320A88}"/>
                </a:ext>
              </a:extLst>
            </p:cNvPr>
            <p:cNvSpPr txBox="1"/>
            <p:nvPr/>
          </p:nvSpPr>
          <p:spPr>
            <a:xfrm>
              <a:off x="3288369" y="5903445"/>
              <a:ext cx="682263" cy="182963"/>
            </a:xfrm>
            <a:prstGeom prst="rect">
              <a:avLst/>
            </a:prstGeom>
            <a:noFill/>
          </p:spPr>
          <p:txBody>
            <a:bodyPr wrap="square" rtlCol="0">
              <a:spAutoFit/>
            </a:bodyPr>
            <a:lstStyle/>
            <a:p>
              <a:pPr algn="l"/>
              <a:r>
                <a:rPr lang="it-IT" sz="800" dirty="0" err="1"/>
                <a:t>Fat</a:t>
              </a:r>
              <a:r>
                <a:rPr lang="it-IT" sz="800" dirty="0"/>
                <a:t> mass</a:t>
              </a:r>
            </a:p>
          </p:txBody>
        </p:sp>
      </p:grpSp>
      <p:sp>
        <p:nvSpPr>
          <p:cNvPr id="4" name="CasellaDiTesto 3">
            <a:extLst>
              <a:ext uri="{FF2B5EF4-FFF2-40B4-BE49-F238E27FC236}">
                <a16:creationId xmlns:a16="http://schemas.microsoft.com/office/drawing/2014/main" id="{5F1229A4-152E-6C2D-E76F-47E43154AA12}"/>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22" name="Picture 21">
            <a:extLst>
              <a:ext uri="{FF2B5EF4-FFF2-40B4-BE49-F238E27FC236}">
                <a16:creationId xmlns:a16="http://schemas.microsoft.com/office/drawing/2014/main" id="{66B3B812-C826-71B7-79CE-121483A6314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pic>
        <p:nvPicPr>
          <p:cNvPr id="28" name="Picture 27" descr="Et billede, der indeholder tekst, Font/skrifttype, Grafik, logo&#10;&#10;Automatisk genereret beskrivelse">
            <a:extLst>
              <a:ext uri="{FF2B5EF4-FFF2-40B4-BE49-F238E27FC236}">
                <a16:creationId xmlns:a16="http://schemas.microsoft.com/office/drawing/2014/main" id="{C2BC1460-F15D-1AF0-EFEC-FD6516ECB329}"/>
              </a:ext>
            </a:extLst>
          </p:cNvPr>
          <p:cNvPicPr>
            <a:picLocks noChangeAspect="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2300621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4215-4C68-16B9-A01E-806A3FE4841A}"/>
              </a:ext>
            </a:extLst>
          </p:cNvPr>
          <p:cNvSpPr>
            <a:spLocks noGrp="1"/>
          </p:cNvSpPr>
          <p:nvPr>
            <p:ph type="title"/>
          </p:nvPr>
        </p:nvSpPr>
        <p:spPr>
          <a:xfrm>
            <a:off x="213361" y="51595"/>
            <a:ext cx="5808880" cy="965964"/>
          </a:xfrm>
        </p:spPr>
        <p:txBody>
          <a:bodyPr>
            <a:normAutofit/>
          </a:bodyPr>
          <a:lstStyle/>
          <a:p>
            <a:r>
              <a:rPr lang="en-US" sz="2800" b="1" dirty="0">
                <a:latin typeface="+mn-lt"/>
              </a:rPr>
              <a:t>RES-010: A potent miR-22 antagonist</a:t>
            </a:r>
            <a:endParaRPr lang="en-GB" sz="2800" b="1" dirty="0">
              <a:latin typeface="+mn-lt"/>
            </a:endParaRPr>
          </a:p>
        </p:txBody>
      </p:sp>
      <p:sp>
        <p:nvSpPr>
          <p:cNvPr id="3" name="Slide Number Placeholder 2">
            <a:extLst>
              <a:ext uri="{FF2B5EF4-FFF2-40B4-BE49-F238E27FC236}">
                <a16:creationId xmlns:a16="http://schemas.microsoft.com/office/drawing/2014/main" id="{7E445D38-6B69-B70D-F88E-EEAE5ADB0398}"/>
              </a:ext>
            </a:extLst>
          </p:cNvPr>
          <p:cNvSpPr>
            <a:spLocks noGrp="1"/>
          </p:cNvSpPr>
          <p:nvPr>
            <p:ph type="sldNum" sz="quarter" idx="12"/>
          </p:nvPr>
        </p:nvSpPr>
        <p:spPr/>
        <p:txBody>
          <a:bodyPr/>
          <a:lstStyle/>
          <a:p>
            <a:fld id="{227D6147-8CA9-4AD8-AEEB-E653C18C822D}" type="slidenum">
              <a:rPr lang="en-GB" smtClean="0">
                <a:latin typeface="+mn-lt"/>
              </a:rPr>
              <a:t>47</a:t>
            </a:fld>
            <a:endParaRPr lang="en-GB">
              <a:latin typeface="+mn-lt"/>
            </a:endParaRPr>
          </a:p>
        </p:txBody>
      </p:sp>
      <p:pic>
        <p:nvPicPr>
          <p:cNvPr id="4" name="Immagine 5">
            <a:extLst>
              <a:ext uri="{FF2B5EF4-FFF2-40B4-BE49-F238E27FC236}">
                <a16:creationId xmlns:a16="http://schemas.microsoft.com/office/drawing/2014/main" id="{CCA6378E-CD4F-66B7-2D25-5F74E8413CF8}"/>
              </a:ext>
            </a:extLst>
          </p:cNvPr>
          <p:cNvPicPr>
            <a:picLocks noChangeAspect="1"/>
          </p:cNvPicPr>
          <p:nvPr/>
        </p:nvPicPr>
        <p:blipFill>
          <a:blip r:embed="rId3"/>
          <a:stretch>
            <a:fillRect/>
          </a:stretch>
        </p:blipFill>
        <p:spPr>
          <a:xfrm>
            <a:off x="486138" y="1441610"/>
            <a:ext cx="5468720" cy="4162394"/>
          </a:xfrm>
          <a:prstGeom prst="rect">
            <a:avLst/>
          </a:prstGeom>
        </p:spPr>
      </p:pic>
      <p:sp>
        <p:nvSpPr>
          <p:cNvPr id="5" name="TextBox 4">
            <a:extLst>
              <a:ext uri="{FF2B5EF4-FFF2-40B4-BE49-F238E27FC236}">
                <a16:creationId xmlns:a16="http://schemas.microsoft.com/office/drawing/2014/main" id="{A5F1CE27-E986-9182-1428-D41D8E6A923D}"/>
              </a:ext>
            </a:extLst>
          </p:cNvPr>
          <p:cNvSpPr txBox="1"/>
          <p:nvPr/>
        </p:nvSpPr>
        <p:spPr>
          <a:xfrm>
            <a:off x="6266080" y="931575"/>
            <a:ext cx="5468720" cy="5262979"/>
          </a:xfrm>
          <a:prstGeom prst="rect">
            <a:avLst/>
          </a:prstGeom>
          <a:noFill/>
        </p:spPr>
        <p:txBody>
          <a:bodyPr wrap="square" rtlCol="0">
            <a:spAutoFit/>
          </a:bodyPr>
          <a:lstStyle/>
          <a:p>
            <a:pPr>
              <a:spcBef>
                <a:spcPts val="1000"/>
              </a:spcBef>
              <a:spcAft>
                <a:spcPts val="1200"/>
              </a:spcAft>
            </a:pPr>
            <a:r>
              <a:rPr lang="en-US" sz="1600" b="1" dirty="0"/>
              <a:t>Advantages of the RES-010 lead compound</a:t>
            </a:r>
          </a:p>
          <a:p>
            <a:pPr marL="285750" indent="-285750">
              <a:spcBef>
                <a:spcPts val="1000"/>
              </a:spcBef>
              <a:spcAft>
                <a:spcPts val="1200"/>
              </a:spcAft>
              <a:buSzPct val="90000"/>
              <a:buFont typeface="Arial" panose="020B0604020202020204" pitchFamily="34" charset="0"/>
              <a:buChar char="•"/>
            </a:pPr>
            <a:r>
              <a:rPr lang="en-US" sz="1400" dirty="0"/>
              <a:t>The locked nucleic acid (LNA) chemistry provides increased binding affinity to target without affecting bioavailability</a:t>
            </a:r>
          </a:p>
          <a:p>
            <a:pPr marL="285750" indent="-285750">
              <a:spcBef>
                <a:spcPts val="1000"/>
              </a:spcBef>
              <a:spcAft>
                <a:spcPts val="1200"/>
              </a:spcAft>
              <a:buSzPct val="90000"/>
              <a:buFont typeface="Arial" panose="020B0604020202020204" pitchFamily="34" charset="0"/>
              <a:buChar char="•"/>
            </a:pPr>
            <a:r>
              <a:rPr lang="en-US" sz="1400" dirty="0"/>
              <a:t>LNAs are synthetic RNA analogues, when incorporated into a short DNA molecule effectively bind a complementary RNA sequence</a:t>
            </a:r>
          </a:p>
          <a:p>
            <a:pPr marL="285750" indent="-285750">
              <a:spcBef>
                <a:spcPts val="1000"/>
              </a:spcBef>
              <a:spcAft>
                <a:spcPts val="1200"/>
              </a:spcAft>
              <a:buSzPct val="90000"/>
              <a:buFont typeface="Arial" panose="020B0604020202020204" pitchFamily="34" charset="0"/>
              <a:buChar char="•"/>
            </a:pPr>
            <a:r>
              <a:rPr lang="en-US" sz="1400" dirty="0"/>
              <a:t>RES-010 is a LNA/DNA </a:t>
            </a:r>
            <a:r>
              <a:rPr lang="en-US" sz="1400" dirty="0" err="1"/>
              <a:t>mixmer</a:t>
            </a:r>
            <a:r>
              <a:rPr lang="en-US" sz="1400" dirty="0"/>
              <a:t> antisense oligonucleotide (ASO) designed to specifically target miR-22</a:t>
            </a:r>
          </a:p>
          <a:p>
            <a:pPr marL="285750" indent="-285750">
              <a:spcBef>
                <a:spcPts val="1000"/>
              </a:spcBef>
              <a:spcAft>
                <a:spcPts val="1200"/>
              </a:spcAft>
              <a:buSzPct val="90000"/>
              <a:buFont typeface="Arial" panose="020B0604020202020204" pitchFamily="34" charset="0"/>
              <a:buChar char="•"/>
            </a:pPr>
            <a:r>
              <a:rPr lang="en-US" sz="1400" dirty="0"/>
              <a:t>Resalis’ CTO and scientific co-founder, Prof. Sakari Kauppinen, is a pioneer in LNA chemistry with profound expertise in development of non-coding RNA medicines</a:t>
            </a:r>
          </a:p>
          <a:p>
            <a:pPr marL="285750" indent="-285750">
              <a:spcBef>
                <a:spcPts val="1000"/>
              </a:spcBef>
              <a:spcAft>
                <a:spcPts val="1200"/>
              </a:spcAft>
              <a:buSzPct val="90000"/>
              <a:buFont typeface="Arial" panose="020B0604020202020204" pitchFamily="34" charset="0"/>
              <a:buChar char="•"/>
            </a:pPr>
            <a:r>
              <a:rPr kumimoji="0" lang="en-US" sz="1400" b="0" i="0" u="none" strike="noStrike" kern="1200" cap="none" spc="0" normalizeH="0" baseline="0" noProof="0" dirty="0">
                <a:ln>
                  <a:noFill/>
                </a:ln>
                <a:solidFill>
                  <a:prstClr val="black"/>
                </a:solidFill>
                <a:effectLst/>
                <a:uLnTx/>
                <a:uFillTx/>
                <a:ea typeface="+mn-ea"/>
                <a:cs typeface="+mn-cs"/>
              </a:rPr>
              <a:t>Currently, 9 ASO therapies have been approved in the United States and Europe. Among the last approved, </a:t>
            </a:r>
            <a:r>
              <a:rPr kumimoji="0" lang="en-US" sz="1400" b="0" i="0" u="none" strike="noStrike" kern="1200" cap="none" spc="0" normalizeH="0" baseline="0" noProof="0" dirty="0" err="1">
                <a:ln>
                  <a:noFill/>
                </a:ln>
                <a:solidFill>
                  <a:prstClr val="black"/>
                </a:solidFill>
                <a:effectLst/>
                <a:uLnTx/>
                <a:uFillTx/>
                <a:ea typeface="+mn-ea"/>
                <a:cs typeface="+mn-cs"/>
              </a:rPr>
              <a:t>Vitolarsen</a:t>
            </a:r>
            <a:r>
              <a:rPr kumimoji="0" lang="en-US" sz="1400" b="0" i="0" u="none" strike="noStrike" kern="1200" cap="none" spc="0" normalizeH="0" baseline="0" noProof="0" dirty="0">
                <a:ln>
                  <a:noFill/>
                </a:ln>
                <a:solidFill>
                  <a:prstClr val="black"/>
                </a:solidFill>
                <a:effectLst/>
                <a:uLnTx/>
                <a:uFillTx/>
                <a:ea typeface="+mn-ea"/>
                <a:cs typeface="+mn-cs"/>
              </a:rPr>
              <a:t> and </a:t>
            </a:r>
            <a:r>
              <a:rPr kumimoji="0" lang="en-US" sz="1400" b="0" i="0" u="none" strike="noStrike" kern="1200" cap="none" spc="0" normalizeH="0" baseline="0" noProof="0" dirty="0" err="1">
                <a:ln>
                  <a:noFill/>
                </a:ln>
                <a:solidFill>
                  <a:prstClr val="black"/>
                </a:solidFill>
                <a:effectLst/>
                <a:uLnTx/>
                <a:uFillTx/>
                <a:ea typeface="+mn-ea"/>
                <a:cs typeface="+mn-cs"/>
              </a:rPr>
              <a:t>Casimersen</a:t>
            </a:r>
            <a:r>
              <a:rPr kumimoji="0" lang="en-US" sz="1400" b="0" i="0" u="none" strike="noStrike" kern="1200" cap="none" spc="0" normalizeH="0" baseline="0" noProof="0" dirty="0">
                <a:ln>
                  <a:noFill/>
                </a:ln>
                <a:solidFill>
                  <a:prstClr val="black"/>
                </a:solidFill>
                <a:effectLst/>
                <a:uLnTx/>
                <a:uFillTx/>
                <a:ea typeface="+mn-ea"/>
                <a:cs typeface="+mn-cs"/>
              </a:rPr>
              <a:t> were approved for Treatment of Duchenne muscular dystrophy.</a:t>
            </a:r>
          </a:p>
          <a:p>
            <a:pPr marL="285750" indent="-285750">
              <a:spcBef>
                <a:spcPts val="1000"/>
              </a:spcBef>
              <a:spcAft>
                <a:spcPts val="1200"/>
              </a:spcAft>
              <a:buSzPct val="90000"/>
              <a:buFont typeface="Arial" panose="020B0604020202020204" pitchFamily="34" charset="0"/>
              <a:buChar char="•"/>
            </a:pPr>
            <a:r>
              <a:rPr kumimoji="0" lang="en-US" sz="1400" b="0" i="0" u="none" strike="noStrike" kern="1200" cap="none" spc="0" normalizeH="0" baseline="0" noProof="0" dirty="0">
                <a:ln>
                  <a:noFill/>
                </a:ln>
                <a:solidFill>
                  <a:prstClr val="black"/>
                </a:solidFill>
                <a:effectLst/>
                <a:uLnTx/>
                <a:uFillTx/>
                <a:ea typeface="+mn-ea"/>
                <a:cs typeface="+mn-cs"/>
              </a:rPr>
              <a:t>Other LNAs are currently in development; see for instance </a:t>
            </a:r>
            <a:r>
              <a:rPr kumimoji="0" lang="en-US" sz="1400" b="0" i="0" u="none" strike="noStrike" kern="1200" cap="none" spc="0" normalizeH="0" baseline="0" noProof="0" dirty="0" err="1">
                <a:ln>
                  <a:noFill/>
                </a:ln>
                <a:solidFill>
                  <a:prstClr val="black"/>
                </a:solidFill>
                <a:effectLst/>
                <a:uLnTx/>
                <a:uFillTx/>
                <a:ea typeface="+mn-ea"/>
                <a:cs typeface="+mn-cs"/>
              </a:rPr>
              <a:t>Cardior’s</a:t>
            </a:r>
            <a:r>
              <a:rPr kumimoji="0" lang="en-US" sz="1400" b="0" i="0" u="none" strike="noStrike" kern="1200" cap="none" spc="0" normalizeH="0" baseline="0" noProof="0" dirty="0">
                <a:ln>
                  <a:noFill/>
                </a:ln>
                <a:solidFill>
                  <a:prstClr val="black"/>
                </a:solidFill>
                <a:effectLst/>
                <a:uLnTx/>
                <a:uFillTx/>
                <a:ea typeface="+mn-ea"/>
                <a:cs typeface="+mn-cs"/>
              </a:rPr>
              <a:t> </a:t>
            </a:r>
            <a:r>
              <a:rPr lang="it-IT" sz="1400" dirty="0"/>
              <a:t>CDR132L (anti-miR-132) in Heart </a:t>
            </a:r>
            <a:r>
              <a:rPr lang="it-IT" sz="1400" dirty="0" err="1"/>
              <a:t>Failure</a:t>
            </a:r>
            <a:r>
              <a:rPr lang="it-IT" sz="1400" dirty="0"/>
              <a:t> just </a:t>
            </a:r>
            <a:r>
              <a:rPr lang="it-IT" sz="1400" dirty="0" err="1"/>
              <a:t>aquired</a:t>
            </a:r>
            <a:r>
              <a:rPr lang="it-IT" sz="1400" dirty="0"/>
              <a:t> by Novo Nordisk</a:t>
            </a:r>
          </a:p>
        </p:txBody>
      </p:sp>
      <p:sp>
        <p:nvSpPr>
          <p:cNvPr id="6" name="CasellaDiTesto 5">
            <a:extLst>
              <a:ext uri="{FF2B5EF4-FFF2-40B4-BE49-F238E27FC236}">
                <a16:creationId xmlns:a16="http://schemas.microsoft.com/office/drawing/2014/main" id="{17081C94-63F4-6F1F-3090-83DD5D660FC7}"/>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7" name="Picture 6">
            <a:extLst>
              <a:ext uri="{FF2B5EF4-FFF2-40B4-BE49-F238E27FC236}">
                <a16:creationId xmlns:a16="http://schemas.microsoft.com/office/drawing/2014/main" id="{F98C5E41-C82A-04D4-382C-B32D589C2CC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0185904" y="73211"/>
            <a:ext cx="698843" cy="693052"/>
          </a:xfrm>
          <a:prstGeom prst="rect">
            <a:avLst/>
          </a:prstGeom>
        </p:spPr>
      </p:pic>
      <p:pic>
        <p:nvPicPr>
          <p:cNvPr id="8" name="Picture 7" descr="Et billede, der indeholder tekst, Font/skrifttype, Grafik, logo&#10;&#10;Automatisk genereret beskrivelse">
            <a:extLst>
              <a:ext uri="{FF2B5EF4-FFF2-40B4-BE49-F238E27FC236}">
                <a16:creationId xmlns:a16="http://schemas.microsoft.com/office/drawing/2014/main" id="{EA3F461D-793A-E3D1-3A30-00ECEA1C70D0}"/>
              </a:ext>
            </a:extLst>
          </p:cNvPr>
          <p:cNvPicPr>
            <a:picLocks noChangeAspect="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2136803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erchio parziale 52">
            <a:extLst>
              <a:ext uri="{FF2B5EF4-FFF2-40B4-BE49-F238E27FC236}">
                <a16:creationId xmlns:a16="http://schemas.microsoft.com/office/drawing/2014/main" id="{81950809-2A93-A4AB-3DBD-91F248DDA4AA}"/>
              </a:ext>
            </a:extLst>
          </p:cNvPr>
          <p:cNvSpPr/>
          <p:nvPr/>
        </p:nvSpPr>
        <p:spPr>
          <a:xfrm>
            <a:off x="2527613" y="1798393"/>
            <a:ext cx="7282542" cy="6098566"/>
          </a:xfrm>
          <a:prstGeom prst="pie">
            <a:avLst>
              <a:gd name="adj1" fmla="val 13193071"/>
              <a:gd name="adj2" fmla="val 19116774"/>
            </a:avLst>
          </a:prstGeom>
          <a:gradFill flip="none" rotWithShape="1">
            <a:gsLst>
              <a:gs pos="0">
                <a:schemeClr val="accent2">
                  <a:lumMod val="75000"/>
                  <a:alpha val="5000"/>
                </a:schemeClr>
              </a:gs>
              <a:gs pos="100000">
                <a:schemeClr val="bg1"/>
              </a:gs>
            </a:gsLst>
            <a:lin ang="5400000" scaled="0"/>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latin typeface="Barlow Semi Condensed" panose="00000506000000000000" pitchFamily="2" charset="0"/>
            </a:endParaRPr>
          </a:p>
        </p:txBody>
      </p:sp>
      <p:sp>
        <p:nvSpPr>
          <p:cNvPr id="39" name="Cerchio parziale 38">
            <a:extLst>
              <a:ext uri="{FF2B5EF4-FFF2-40B4-BE49-F238E27FC236}">
                <a16:creationId xmlns:a16="http://schemas.microsoft.com/office/drawing/2014/main" id="{73E4880C-89EF-C03F-8225-F3DDA19AE814}"/>
              </a:ext>
            </a:extLst>
          </p:cNvPr>
          <p:cNvSpPr/>
          <p:nvPr/>
        </p:nvSpPr>
        <p:spPr>
          <a:xfrm>
            <a:off x="3265671" y="2447939"/>
            <a:ext cx="7282542" cy="4575178"/>
          </a:xfrm>
          <a:prstGeom prst="pie">
            <a:avLst>
              <a:gd name="adj1" fmla="val 19147223"/>
              <a:gd name="adj2" fmla="val 2552703"/>
            </a:avLst>
          </a:prstGeom>
          <a:gradFill flip="none" rotWithShape="1">
            <a:gsLst>
              <a:gs pos="0">
                <a:schemeClr val="accent2">
                  <a:lumMod val="75000"/>
                  <a:alpha val="5000"/>
                </a:schemeClr>
              </a:gs>
              <a:gs pos="100000">
                <a:schemeClr val="bg1"/>
              </a:gs>
            </a:gsLst>
            <a:lin ang="1080000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7" name="Cerchio parziale 16">
            <a:extLst>
              <a:ext uri="{FF2B5EF4-FFF2-40B4-BE49-F238E27FC236}">
                <a16:creationId xmlns:a16="http://schemas.microsoft.com/office/drawing/2014/main" id="{34CE06B1-A6C1-EA2F-677C-EDAF07CA732C}"/>
              </a:ext>
            </a:extLst>
          </p:cNvPr>
          <p:cNvSpPr/>
          <p:nvPr/>
        </p:nvSpPr>
        <p:spPr>
          <a:xfrm>
            <a:off x="2206676" y="2421252"/>
            <a:ext cx="6309683" cy="4575178"/>
          </a:xfrm>
          <a:prstGeom prst="pie">
            <a:avLst>
              <a:gd name="adj1" fmla="val 8205135"/>
              <a:gd name="adj2" fmla="val 13084369"/>
            </a:avLst>
          </a:prstGeom>
          <a:gradFill flip="none" rotWithShape="1">
            <a:gsLst>
              <a:gs pos="0">
                <a:schemeClr val="accent2">
                  <a:lumMod val="75000"/>
                  <a:alpha val="5000"/>
                </a:schemeClr>
              </a:gs>
              <a:gs pos="100000">
                <a:schemeClr val="bg1"/>
              </a:gs>
            </a:gsLst>
            <a:lin ang="0" scaled="1"/>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 name="Title 1">
            <a:extLst>
              <a:ext uri="{FF2B5EF4-FFF2-40B4-BE49-F238E27FC236}">
                <a16:creationId xmlns:a16="http://schemas.microsoft.com/office/drawing/2014/main" id="{D23CFDE7-BEE0-6766-022C-48379A7AF724}"/>
              </a:ext>
            </a:extLst>
          </p:cNvPr>
          <p:cNvSpPr>
            <a:spLocks noGrp="1"/>
          </p:cNvSpPr>
          <p:nvPr>
            <p:ph type="title"/>
          </p:nvPr>
        </p:nvSpPr>
        <p:spPr>
          <a:xfrm>
            <a:off x="457200" y="91440"/>
            <a:ext cx="10867663" cy="965964"/>
          </a:xfrm>
        </p:spPr>
        <p:txBody>
          <a:bodyPr>
            <a:normAutofit/>
          </a:bodyPr>
          <a:lstStyle/>
          <a:p>
            <a:r>
              <a:rPr lang="en-US" sz="2800" dirty="0">
                <a:latin typeface="+mn-lt"/>
              </a:rPr>
              <a:t>RES-010 inhibition of miR-22 affects multiple metabolic pathways</a:t>
            </a:r>
            <a:endParaRPr lang="en-GB" sz="2800" dirty="0">
              <a:latin typeface="+mn-lt"/>
            </a:endParaRPr>
          </a:p>
        </p:txBody>
      </p:sp>
      <p:sp>
        <p:nvSpPr>
          <p:cNvPr id="3" name="Slide Number Placeholder 2">
            <a:extLst>
              <a:ext uri="{FF2B5EF4-FFF2-40B4-BE49-F238E27FC236}">
                <a16:creationId xmlns:a16="http://schemas.microsoft.com/office/drawing/2014/main" id="{B81F6342-44B1-1367-3679-6AF14C138930}"/>
              </a:ext>
            </a:extLst>
          </p:cNvPr>
          <p:cNvSpPr>
            <a:spLocks noGrp="1"/>
          </p:cNvSpPr>
          <p:nvPr>
            <p:ph type="sldNum" sz="quarter" idx="12"/>
          </p:nvPr>
        </p:nvSpPr>
        <p:spPr/>
        <p:txBody>
          <a:bodyPr/>
          <a:lstStyle/>
          <a:p>
            <a:fld id="{227D6147-8CA9-4AD8-AEEB-E653C18C822D}" type="slidenum">
              <a:rPr lang="en-GB" smtClean="0">
                <a:latin typeface="+mn-lt"/>
              </a:rPr>
              <a:t>48</a:t>
            </a:fld>
            <a:endParaRPr lang="en-GB">
              <a:latin typeface="+mn-lt"/>
            </a:endParaRPr>
          </a:p>
        </p:txBody>
      </p:sp>
      <p:sp>
        <p:nvSpPr>
          <p:cNvPr id="5" name="Rettangolo 6">
            <a:extLst>
              <a:ext uri="{FF2B5EF4-FFF2-40B4-BE49-F238E27FC236}">
                <a16:creationId xmlns:a16="http://schemas.microsoft.com/office/drawing/2014/main" id="{FC0C1288-7CF2-605F-56BC-D7997F260812}"/>
              </a:ext>
            </a:extLst>
          </p:cNvPr>
          <p:cNvSpPr/>
          <p:nvPr/>
        </p:nvSpPr>
        <p:spPr>
          <a:xfrm>
            <a:off x="8682090" y="3025076"/>
            <a:ext cx="3259821" cy="1077218"/>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r"/>
            <a:r>
              <a:rPr lang="en-US" sz="1600" b="1" dirty="0">
                <a:cs typeface="Calibri Light" panose="020F0302020204030204" pitchFamily="34" charset="0"/>
              </a:rPr>
              <a:t>Reduced lipid biosynthesis</a:t>
            </a:r>
          </a:p>
          <a:p>
            <a:pPr marL="285750" indent="-285750" algn="r">
              <a:buFont typeface="Arial" panose="020B0604020202020204" pitchFamily="34" charset="0"/>
              <a:buChar char="•"/>
            </a:pPr>
            <a:r>
              <a:rPr lang="en-US" sz="1600" dirty="0">
                <a:solidFill>
                  <a:srgbClr val="000000"/>
                </a:solidFill>
                <a:ea typeface="Garamond"/>
                <a:cs typeface="Garamond"/>
                <a:sym typeface="Garamond"/>
              </a:rPr>
              <a:t>Impaired lipid biosynthesis, as in the miR-22 KO model</a:t>
            </a:r>
            <a:endParaRPr lang="en-US" sz="1600" dirty="0"/>
          </a:p>
          <a:p>
            <a:endParaRPr lang="en-US" sz="1600" dirty="0">
              <a:cs typeface="Calibri Light" panose="020F0302020204030204" pitchFamily="34" charset="0"/>
            </a:endParaRPr>
          </a:p>
        </p:txBody>
      </p:sp>
      <p:sp>
        <p:nvSpPr>
          <p:cNvPr id="6" name="Rettangolo 11">
            <a:extLst>
              <a:ext uri="{FF2B5EF4-FFF2-40B4-BE49-F238E27FC236}">
                <a16:creationId xmlns:a16="http://schemas.microsoft.com/office/drawing/2014/main" id="{4B1004F4-F3FF-524A-1876-A3D5698251BF}"/>
              </a:ext>
            </a:extLst>
          </p:cNvPr>
          <p:cNvSpPr/>
          <p:nvPr/>
        </p:nvSpPr>
        <p:spPr>
          <a:xfrm>
            <a:off x="2594842" y="1330816"/>
            <a:ext cx="3506396" cy="1077218"/>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r"/>
            <a:r>
              <a:rPr lang="en-US" sz="1600" b="1" dirty="0">
                <a:cs typeface="Calibri Light" panose="020F0302020204030204" pitchFamily="34" charset="0"/>
              </a:rPr>
              <a:t>Increased mitochondria biogenesis and fatty acid oxidation</a:t>
            </a:r>
          </a:p>
          <a:p>
            <a:pPr marL="285750" indent="-285750" algn="r">
              <a:buFont typeface="Arial" panose="020B0604020202020204" pitchFamily="34" charset="0"/>
              <a:buChar char="•"/>
            </a:pPr>
            <a:r>
              <a:rPr lang="en-US" sz="1600" dirty="0">
                <a:solidFill>
                  <a:srgbClr val="000000"/>
                </a:solidFill>
                <a:ea typeface="Garamond"/>
                <a:cs typeface="Garamond"/>
                <a:sym typeface="Garamond"/>
              </a:rPr>
              <a:t>More mitochondria, more energy expenditure, as in the KO model</a:t>
            </a:r>
            <a:endParaRPr lang="en-US" sz="1600" dirty="0"/>
          </a:p>
        </p:txBody>
      </p:sp>
      <p:sp>
        <p:nvSpPr>
          <p:cNvPr id="7" name="Rettangolo 12">
            <a:extLst>
              <a:ext uri="{FF2B5EF4-FFF2-40B4-BE49-F238E27FC236}">
                <a16:creationId xmlns:a16="http://schemas.microsoft.com/office/drawing/2014/main" id="{F3D68AC4-8FD7-90DC-CD62-D4EB8832A79C}"/>
              </a:ext>
            </a:extLst>
          </p:cNvPr>
          <p:cNvSpPr/>
          <p:nvPr/>
        </p:nvSpPr>
        <p:spPr>
          <a:xfrm>
            <a:off x="148029" y="3210597"/>
            <a:ext cx="3785832" cy="1077218"/>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r"/>
            <a:r>
              <a:rPr lang="en-US" sz="1600" b="1" dirty="0">
                <a:cs typeface="Calibri Light" panose="020F0302020204030204" pitchFamily="34" charset="0"/>
              </a:rPr>
              <a:t>Increased transformation of White Adipose Tissue into Brown Adipose Tissue</a:t>
            </a:r>
          </a:p>
          <a:p>
            <a:pPr marL="285750" indent="-285750" algn="r">
              <a:buFont typeface="Arial" panose="020B0604020202020204" pitchFamily="34" charset="0"/>
              <a:buChar char="•"/>
            </a:pPr>
            <a:r>
              <a:rPr lang="en-US" sz="1600" dirty="0">
                <a:solidFill>
                  <a:srgbClr val="000000"/>
                </a:solidFill>
                <a:ea typeface="Garamond"/>
                <a:cs typeface="Garamond"/>
                <a:sym typeface="Garamond"/>
              </a:rPr>
              <a:t>Strong signs of browning in WAT, as in the miR-22 KO model</a:t>
            </a:r>
            <a:endParaRPr lang="en-US" sz="1600" dirty="0"/>
          </a:p>
        </p:txBody>
      </p:sp>
      <p:sp>
        <p:nvSpPr>
          <p:cNvPr id="18" name="CasellaDiTesto 52">
            <a:extLst>
              <a:ext uri="{FF2B5EF4-FFF2-40B4-BE49-F238E27FC236}">
                <a16:creationId xmlns:a16="http://schemas.microsoft.com/office/drawing/2014/main" id="{59DC65C1-2600-DF93-D9CD-BC0F7BD60E62}"/>
              </a:ext>
            </a:extLst>
          </p:cNvPr>
          <p:cNvSpPr txBox="1"/>
          <p:nvPr/>
        </p:nvSpPr>
        <p:spPr>
          <a:xfrm>
            <a:off x="279471" y="6559821"/>
            <a:ext cx="65332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Ref: Panella et al: </a:t>
            </a:r>
            <a:r>
              <a:rPr kumimoji="0" lang="en-US" sz="1200" b="0" i="0" u="none" strike="noStrike" kern="1200" cap="none" spc="0" normalizeH="0" baseline="0" noProof="0" dirty="0">
                <a:ln>
                  <a:noFill/>
                </a:ln>
                <a:solidFill>
                  <a:prstClr val="black"/>
                </a:solidFill>
                <a:effectLst/>
                <a:uLnTx/>
                <a:uFillTx/>
                <a:ea typeface="+mn-ea"/>
                <a:cs typeface="+mn-cs"/>
              </a:rPr>
              <a:t>Int. J. Mol. Sci. 2023, 24, 12870. https://doi.org/10.3390/ijms241612870</a:t>
            </a:r>
            <a:endParaRPr kumimoji="0" lang="it-IT" sz="1200" b="0" i="0" u="none" strike="noStrike" kern="1200" cap="none" spc="0" normalizeH="0" baseline="0" noProof="0" dirty="0">
              <a:ln>
                <a:noFill/>
              </a:ln>
              <a:solidFill>
                <a:prstClr val="black"/>
              </a:solidFill>
              <a:effectLst/>
              <a:uLnTx/>
              <a:uFillTx/>
              <a:ea typeface="+mn-ea"/>
              <a:cs typeface="+mn-cs"/>
            </a:endParaRPr>
          </a:p>
        </p:txBody>
      </p:sp>
      <p:pic>
        <p:nvPicPr>
          <p:cNvPr id="19" name="Google Shape;1032;p44" descr="ACLy WB.pdf">
            <a:extLst>
              <a:ext uri="{FF2B5EF4-FFF2-40B4-BE49-F238E27FC236}">
                <a16:creationId xmlns:a16="http://schemas.microsoft.com/office/drawing/2014/main" id="{7DA11C66-8E3B-1952-71CF-341C5C06B923}"/>
              </a:ext>
            </a:extLst>
          </p:cNvPr>
          <p:cNvPicPr preferRelativeResize="0"/>
          <p:nvPr/>
        </p:nvPicPr>
        <p:blipFill rotWithShape="1">
          <a:blip r:embed="rId2">
            <a:clrChange>
              <a:clrFrom>
                <a:srgbClr val="FFFFFF"/>
              </a:clrFrom>
              <a:clrTo>
                <a:srgbClr val="FFFFFF">
                  <a:alpha val="0"/>
                </a:srgbClr>
              </a:clrTo>
            </a:clrChange>
            <a:alphaModFix/>
          </a:blip>
          <a:srcRect r="54346"/>
          <a:stretch/>
        </p:blipFill>
        <p:spPr>
          <a:xfrm>
            <a:off x="9230798" y="3865211"/>
            <a:ext cx="1493863" cy="2457473"/>
          </a:xfrm>
          <a:prstGeom prst="rect">
            <a:avLst/>
          </a:prstGeom>
          <a:noFill/>
          <a:ln>
            <a:noFill/>
          </a:ln>
        </p:spPr>
      </p:pic>
      <p:sp>
        <p:nvSpPr>
          <p:cNvPr id="10" name="CasellaDiTesto 9">
            <a:extLst>
              <a:ext uri="{FF2B5EF4-FFF2-40B4-BE49-F238E27FC236}">
                <a16:creationId xmlns:a16="http://schemas.microsoft.com/office/drawing/2014/main" id="{2403B1E9-F218-4DC2-AA5E-2D3EAD04CACB}"/>
              </a:ext>
            </a:extLst>
          </p:cNvPr>
          <p:cNvSpPr txBox="1"/>
          <p:nvPr/>
        </p:nvSpPr>
        <p:spPr>
          <a:xfrm>
            <a:off x="9013400" y="4239456"/>
            <a:ext cx="471399" cy="200055"/>
          </a:xfrm>
          <a:prstGeom prst="rect">
            <a:avLst/>
          </a:prstGeom>
          <a:noFill/>
        </p:spPr>
        <p:txBody>
          <a:bodyPr wrap="square" rtlCol="0">
            <a:spAutoFit/>
          </a:bodyPr>
          <a:lstStyle/>
          <a:p>
            <a:pPr algn="l"/>
            <a:r>
              <a:rPr lang="it-IT" sz="700" b="1" dirty="0" err="1"/>
              <a:t>ACLy</a:t>
            </a:r>
            <a:endParaRPr lang="it-IT" sz="700" b="1" dirty="0"/>
          </a:p>
        </p:txBody>
      </p:sp>
      <p:sp>
        <p:nvSpPr>
          <p:cNvPr id="11" name="CasellaDiTesto 10">
            <a:extLst>
              <a:ext uri="{FF2B5EF4-FFF2-40B4-BE49-F238E27FC236}">
                <a16:creationId xmlns:a16="http://schemas.microsoft.com/office/drawing/2014/main" id="{56F4E662-9016-6F14-91F0-F930B389E312}"/>
              </a:ext>
            </a:extLst>
          </p:cNvPr>
          <p:cNvSpPr txBox="1"/>
          <p:nvPr/>
        </p:nvSpPr>
        <p:spPr>
          <a:xfrm>
            <a:off x="8999397" y="4520203"/>
            <a:ext cx="471399" cy="200055"/>
          </a:xfrm>
          <a:prstGeom prst="rect">
            <a:avLst/>
          </a:prstGeom>
          <a:noFill/>
        </p:spPr>
        <p:txBody>
          <a:bodyPr wrap="square" rtlCol="0">
            <a:spAutoFit/>
          </a:bodyPr>
          <a:lstStyle/>
          <a:p>
            <a:pPr algn="l"/>
            <a:r>
              <a:rPr lang="it-IT" sz="700" b="1" dirty="0" err="1"/>
              <a:t>ACLy</a:t>
            </a:r>
            <a:endParaRPr lang="it-IT" sz="700" b="1" dirty="0"/>
          </a:p>
        </p:txBody>
      </p:sp>
      <p:sp>
        <p:nvSpPr>
          <p:cNvPr id="12" name="CasellaDiTesto 11">
            <a:extLst>
              <a:ext uri="{FF2B5EF4-FFF2-40B4-BE49-F238E27FC236}">
                <a16:creationId xmlns:a16="http://schemas.microsoft.com/office/drawing/2014/main" id="{554C9F38-7F32-2FA0-56E9-5732A4F608C1}"/>
              </a:ext>
            </a:extLst>
          </p:cNvPr>
          <p:cNvSpPr txBox="1"/>
          <p:nvPr/>
        </p:nvSpPr>
        <p:spPr>
          <a:xfrm>
            <a:off x="8977397" y="5398279"/>
            <a:ext cx="471399" cy="200055"/>
          </a:xfrm>
          <a:prstGeom prst="rect">
            <a:avLst/>
          </a:prstGeom>
          <a:noFill/>
        </p:spPr>
        <p:txBody>
          <a:bodyPr wrap="square" rtlCol="0">
            <a:spAutoFit/>
          </a:bodyPr>
          <a:lstStyle/>
          <a:p>
            <a:pPr algn="l"/>
            <a:r>
              <a:rPr lang="it-IT" sz="700" b="1" dirty="0" err="1"/>
              <a:t>ACLy</a:t>
            </a:r>
            <a:endParaRPr lang="it-IT" sz="700" b="1" dirty="0"/>
          </a:p>
        </p:txBody>
      </p:sp>
      <p:sp>
        <p:nvSpPr>
          <p:cNvPr id="13" name="CasellaDiTesto 12">
            <a:extLst>
              <a:ext uri="{FF2B5EF4-FFF2-40B4-BE49-F238E27FC236}">
                <a16:creationId xmlns:a16="http://schemas.microsoft.com/office/drawing/2014/main" id="{463435AC-3746-1EF1-3C5B-2823C58BC7CF}"/>
              </a:ext>
            </a:extLst>
          </p:cNvPr>
          <p:cNvSpPr txBox="1"/>
          <p:nvPr/>
        </p:nvSpPr>
        <p:spPr>
          <a:xfrm>
            <a:off x="8979536" y="5685623"/>
            <a:ext cx="471399" cy="200055"/>
          </a:xfrm>
          <a:prstGeom prst="rect">
            <a:avLst/>
          </a:prstGeom>
          <a:noFill/>
        </p:spPr>
        <p:txBody>
          <a:bodyPr wrap="square" rtlCol="0">
            <a:spAutoFit/>
          </a:bodyPr>
          <a:lstStyle/>
          <a:p>
            <a:pPr algn="l"/>
            <a:r>
              <a:rPr lang="it-IT" sz="700" b="1" dirty="0" err="1"/>
              <a:t>ACLy</a:t>
            </a:r>
            <a:endParaRPr lang="it-IT" sz="700" b="1" dirty="0"/>
          </a:p>
        </p:txBody>
      </p:sp>
      <p:pic>
        <p:nvPicPr>
          <p:cNvPr id="16" name="Picture 1033" descr="BRUUUU.pdf">
            <a:extLst>
              <a:ext uri="{FF2B5EF4-FFF2-40B4-BE49-F238E27FC236}">
                <a16:creationId xmlns:a16="http://schemas.microsoft.com/office/drawing/2014/main" id="{046C7AE8-DC4C-9DBC-B9AC-2E93D84C8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04" y="3337859"/>
            <a:ext cx="4628230" cy="3155260"/>
          </a:xfrm>
          <a:prstGeom prst="rect">
            <a:avLst/>
          </a:prstGeom>
        </p:spPr>
      </p:pic>
      <p:grpSp>
        <p:nvGrpSpPr>
          <p:cNvPr id="38" name="Gruppo 37">
            <a:extLst>
              <a:ext uri="{FF2B5EF4-FFF2-40B4-BE49-F238E27FC236}">
                <a16:creationId xmlns:a16="http://schemas.microsoft.com/office/drawing/2014/main" id="{8E13819E-1778-6C83-4BC2-03424440CED2}"/>
              </a:ext>
            </a:extLst>
          </p:cNvPr>
          <p:cNvGrpSpPr/>
          <p:nvPr/>
        </p:nvGrpSpPr>
        <p:grpSpPr>
          <a:xfrm>
            <a:off x="0" y="4410061"/>
            <a:ext cx="3365089" cy="1872118"/>
            <a:chOff x="-149509" y="4074771"/>
            <a:chExt cx="3365089" cy="1872118"/>
          </a:xfrm>
        </p:grpSpPr>
        <p:grpSp>
          <p:nvGrpSpPr>
            <p:cNvPr id="27" name="Gruppo 26">
              <a:extLst>
                <a:ext uri="{FF2B5EF4-FFF2-40B4-BE49-F238E27FC236}">
                  <a16:creationId xmlns:a16="http://schemas.microsoft.com/office/drawing/2014/main" id="{44309197-89DD-5406-A86A-DB07FB68E1F8}"/>
                </a:ext>
              </a:extLst>
            </p:cNvPr>
            <p:cNvGrpSpPr/>
            <p:nvPr/>
          </p:nvGrpSpPr>
          <p:grpSpPr>
            <a:xfrm>
              <a:off x="-149509" y="4074771"/>
              <a:ext cx="3365089" cy="1646273"/>
              <a:chOff x="7307677" y="6034863"/>
              <a:chExt cx="3365089" cy="1646273"/>
            </a:xfrm>
          </p:grpSpPr>
          <p:grpSp>
            <p:nvGrpSpPr>
              <p:cNvPr id="23" name="Google Shape;1033;p44">
                <a:extLst>
                  <a:ext uri="{FF2B5EF4-FFF2-40B4-BE49-F238E27FC236}">
                    <a16:creationId xmlns:a16="http://schemas.microsoft.com/office/drawing/2014/main" id="{A4D7F823-12C1-504C-D42B-C3EE90E3A06E}"/>
                  </a:ext>
                </a:extLst>
              </p:cNvPr>
              <p:cNvGrpSpPr/>
              <p:nvPr/>
            </p:nvGrpSpPr>
            <p:grpSpPr>
              <a:xfrm>
                <a:off x="7307677" y="6034863"/>
                <a:ext cx="2537364" cy="1646273"/>
                <a:chOff x="5427920" y="3259667"/>
                <a:chExt cx="2104081" cy="1213286"/>
              </a:xfrm>
            </p:grpSpPr>
            <p:pic>
              <p:nvPicPr>
                <p:cNvPr id="24" name="Google Shape;1034;p44" descr="ZBTB stainig.pdf">
                  <a:extLst>
                    <a:ext uri="{FF2B5EF4-FFF2-40B4-BE49-F238E27FC236}">
                      <a16:creationId xmlns:a16="http://schemas.microsoft.com/office/drawing/2014/main" id="{6130DE14-EE7D-88F8-85BC-ACE3A0AFE612}"/>
                    </a:ext>
                  </a:extLst>
                </p:cNvPr>
                <p:cNvPicPr preferRelativeResize="0"/>
                <p:nvPr/>
              </p:nvPicPr>
              <p:blipFill rotWithShape="1">
                <a:blip r:embed="rId4">
                  <a:alphaModFix/>
                </a:blip>
                <a:srcRect t="1" r="50116" b="-3519"/>
                <a:stretch/>
              </p:blipFill>
              <p:spPr>
                <a:xfrm>
                  <a:off x="6095999" y="3259667"/>
                  <a:ext cx="1436002" cy="568159"/>
                </a:xfrm>
                <a:prstGeom prst="rect">
                  <a:avLst/>
                </a:prstGeom>
                <a:noFill/>
                <a:ln>
                  <a:noFill/>
                </a:ln>
              </p:spPr>
            </p:pic>
            <p:pic>
              <p:nvPicPr>
                <p:cNvPr id="25" name="Google Shape;1035;p44" descr="UCP1 stain.pdf">
                  <a:extLst>
                    <a:ext uri="{FF2B5EF4-FFF2-40B4-BE49-F238E27FC236}">
                      <a16:creationId xmlns:a16="http://schemas.microsoft.com/office/drawing/2014/main" id="{7301B122-F3C3-B522-0CF5-9CE0490AE537}"/>
                    </a:ext>
                  </a:extLst>
                </p:cNvPr>
                <p:cNvPicPr preferRelativeResize="0"/>
                <p:nvPr/>
              </p:nvPicPr>
              <p:blipFill rotWithShape="1">
                <a:blip r:embed="rId5">
                  <a:alphaModFix/>
                </a:blip>
                <a:srcRect l="-1" r="45552" b="-7124"/>
                <a:stretch/>
              </p:blipFill>
              <p:spPr>
                <a:xfrm>
                  <a:off x="5799665" y="3884089"/>
                  <a:ext cx="1732335" cy="588864"/>
                </a:xfrm>
                <a:prstGeom prst="rect">
                  <a:avLst/>
                </a:prstGeom>
                <a:noFill/>
                <a:ln>
                  <a:noFill/>
                </a:ln>
              </p:spPr>
            </p:pic>
            <p:sp>
              <p:nvSpPr>
                <p:cNvPr id="26" name="Google Shape;1036;p44">
                  <a:extLst>
                    <a:ext uri="{FF2B5EF4-FFF2-40B4-BE49-F238E27FC236}">
                      <a16:creationId xmlns:a16="http://schemas.microsoft.com/office/drawing/2014/main" id="{F842C323-87DF-E07D-074C-4CF4018E687C}"/>
                    </a:ext>
                  </a:extLst>
                </p:cNvPr>
                <p:cNvSpPr txBox="1"/>
                <p:nvPr/>
              </p:nvSpPr>
              <p:spPr>
                <a:xfrm>
                  <a:off x="5427920" y="3370439"/>
                  <a:ext cx="743491" cy="158750"/>
                </a:xfrm>
                <a:prstGeom prst="rect">
                  <a:avLst/>
                </a:prstGeom>
                <a:noFill/>
                <a:ln>
                  <a:noFill/>
                </a:ln>
              </p:spPr>
              <p:txBody>
                <a:bodyPr spcFirstLastPara="1" wrap="square" lIns="91425" tIns="45700" rIns="91425" bIns="45700" anchor="t" anchorCtr="0">
                  <a:spAutoFit/>
                </a:bodyPr>
                <a:lstStyle/>
                <a:p>
                  <a:pPr algn="r">
                    <a:buClr>
                      <a:srgbClr val="000000"/>
                    </a:buClr>
                    <a:buSzPts val="600"/>
                  </a:pPr>
                  <a:r>
                    <a:rPr lang="da-DK" sz="800" err="1">
                      <a:solidFill>
                        <a:srgbClr val="000000"/>
                      </a:solidFill>
                      <a:ea typeface="Garamond"/>
                      <a:cs typeface="Garamond"/>
                      <a:sym typeface="Garamond"/>
                    </a:rPr>
                    <a:t>Plzf</a:t>
                  </a:r>
                  <a:r>
                    <a:rPr lang="da-DK" sz="800">
                      <a:solidFill>
                        <a:srgbClr val="000000"/>
                      </a:solidFill>
                      <a:ea typeface="Garamond"/>
                      <a:cs typeface="Garamond"/>
                      <a:sym typeface="Garamond"/>
                    </a:rPr>
                    <a:t>/Zbtb-16</a:t>
                  </a:r>
                  <a:endParaRPr sz="2400"/>
                </a:p>
              </p:txBody>
            </p:sp>
          </p:grpSp>
          <p:pic>
            <p:nvPicPr>
              <p:cNvPr id="20" name="Google Shape;1035;p44" descr="UCP1 stain.pdf">
                <a:extLst>
                  <a:ext uri="{FF2B5EF4-FFF2-40B4-BE49-F238E27FC236}">
                    <a16:creationId xmlns:a16="http://schemas.microsoft.com/office/drawing/2014/main" id="{A624655E-9552-5437-2221-ACAEAC6489E9}"/>
                  </a:ext>
                </a:extLst>
              </p:cNvPr>
              <p:cNvPicPr preferRelativeResize="0"/>
              <p:nvPr/>
            </p:nvPicPr>
            <p:blipFill rotWithShape="1">
              <a:blip r:embed="rId5">
                <a:alphaModFix/>
              </a:blip>
              <a:srcRect l="77804" r="715" b="-7124"/>
              <a:stretch/>
            </p:blipFill>
            <p:spPr>
              <a:xfrm>
                <a:off x="9848616" y="6882123"/>
                <a:ext cx="824150" cy="799013"/>
              </a:xfrm>
              <a:prstGeom prst="rect">
                <a:avLst/>
              </a:prstGeom>
              <a:noFill/>
              <a:ln>
                <a:noFill/>
              </a:ln>
            </p:spPr>
          </p:pic>
          <p:pic>
            <p:nvPicPr>
              <p:cNvPr id="22" name="Google Shape;1034;p44" descr="ZBTB stainig.pdf">
                <a:extLst>
                  <a:ext uri="{FF2B5EF4-FFF2-40B4-BE49-F238E27FC236}">
                    <a16:creationId xmlns:a16="http://schemas.microsoft.com/office/drawing/2014/main" id="{2487AEDB-4D6C-F41D-9EAC-45ADB43B5A95}"/>
                  </a:ext>
                </a:extLst>
              </p:cNvPr>
              <p:cNvPicPr preferRelativeResize="0"/>
              <p:nvPr/>
            </p:nvPicPr>
            <p:blipFill rotWithShape="1">
              <a:blip r:embed="rId4">
                <a:alphaModFix/>
              </a:blip>
              <a:srcRect l="75804" t="1" r="456" b="-3519"/>
              <a:stretch/>
            </p:blipFill>
            <p:spPr>
              <a:xfrm>
                <a:off x="9848617" y="6034863"/>
                <a:ext cx="824149" cy="770919"/>
              </a:xfrm>
              <a:prstGeom prst="rect">
                <a:avLst/>
              </a:prstGeom>
              <a:noFill/>
              <a:ln>
                <a:noFill/>
              </a:ln>
            </p:spPr>
          </p:pic>
        </p:grpSp>
        <p:sp>
          <p:nvSpPr>
            <p:cNvPr id="34" name="CasellaDiTesto 50">
              <a:extLst>
                <a:ext uri="{FF2B5EF4-FFF2-40B4-BE49-F238E27FC236}">
                  <a16:creationId xmlns:a16="http://schemas.microsoft.com/office/drawing/2014/main" id="{61A2E922-0780-D2F3-3A81-46EFBA2DB9B6}"/>
                </a:ext>
              </a:extLst>
            </p:cNvPr>
            <p:cNvSpPr txBox="1"/>
            <p:nvPr/>
          </p:nvSpPr>
          <p:spPr>
            <a:xfrm>
              <a:off x="2493733" y="5716057"/>
              <a:ext cx="720064" cy="230832"/>
            </a:xfrm>
            <a:prstGeom prst="rect">
              <a:avLst/>
            </a:prstGeom>
            <a:noFill/>
          </p:spPr>
          <p:txBody>
            <a:bodyPr wrap="square" rtlCol="0">
              <a:spAutoFit/>
            </a:bodyPr>
            <a:lstStyle/>
            <a:p>
              <a:r>
                <a:rPr lang="it-IT" sz="900" dirty="0">
                  <a:solidFill>
                    <a:srgbClr val="FF0000"/>
                  </a:solidFill>
                  <a:cs typeface="Arial" panose="020B0604020202020204" pitchFamily="34" charset="0"/>
                </a:rPr>
                <a:t>RES-010</a:t>
              </a:r>
            </a:p>
          </p:txBody>
        </p:sp>
        <p:sp>
          <p:nvSpPr>
            <p:cNvPr id="36" name="CasellaDiTesto 54">
              <a:extLst>
                <a:ext uri="{FF2B5EF4-FFF2-40B4-BE49-F238E27FC236}">
                  <a16:creationId xmlns:a16="http://schemas.microsoft.com/office/drawing/2014/main" id="{30687879-BD86-3514-A68B-77297039F551}"/>
                </a:ext>
              </a:extLst>
            </p:cNvPr>
            <p:cNvSpPr txBox="1"/>
            <p:nvPr/>
          </p:nvSpPr>
          <p:spPr>
            <a:xfrm>
              <a:off x="1666007" y="5716057"/>
              <a:ext cx="720064" cy="230832"/>
            </a:xfrm>
            <a:prstGeom prst="rect">
              <a:avLst/>
            </a:prstGeom>
            <a:noFill/>
          </p:spPr>
          <p:txBody>
            <a:bodyPr wrap="square" rtlCol="0">
              <a:spAutoFit/>
            </a:bodyPr>
            <a:lstStyle/>
            <a:p>
              <a:pPr algn="ctr"/>
              <a:r>
                <a:rPr lang="it-IT" sz="900" dirty="0">
                  <a:cs typeface="Arial" panose="020B0604020202020204" pitchFamily="34" charset="0"/>
                </a:rPr>
                <a:t>VHL</a:t>
              </a:r>
            </a:p>
          </p:txBody>
        </p:sp>
        <p:sp>
          <p:nvSpPr>
            <p:cNvPr id="37" name="CasellaDiTesto 55">
              <a:extLst>
                <a:ext uri="{FF2B5EF4-FFF2-40B4-BE49-F238E27FC236}">
                  <a16:creationId xmlns:a16="http://schemas.microsoft.com/office/drawing/2014/main" id="{7527ECA1-45A7-2CB4-7436-A0A8EDE663EF}"/>
                </a:ext>
              </a:extLst>
            </p:cNvPr>
            <p:cNvSpPr txBox="1"/>
            <p:nvPr/>
          </p:nvSpPr>
          <p:spPr>
            <a:xfrm>
              <a:off x="747085" y="5716057"/>
              <a:ext cx="720064" cy="230832"/>
            </a:xfrm>
            <a:prstGeom prst="rect">
              <a:avLst/>
            </a:prstGeom>
            <a:noFill/>
          </p:spPr>
          <p:txBody>
            <a:bodyPr wrap="square" rtlCol="0">
              <a:spAutoFit/>
            </a:bodyPr>
            <a:lstStyle/>
            <a:p>
              <a:pPr algn="ctr"/>
              <a:r>
                <a:rPr lang="it-IT" sz="900" dirty="0" err="1">
                  <a:cs typeface="Arial" panose="020B0604020202020204" pitchFamily="34" charset="0"/>
                </a:rPr>
                <a:t>miR</a:t>
              </a:r>
              <a:r>
                <a:rPr lang="it-IT" sz="900" dirty="0">
                  <a:cs typeface="Arial" panose="020B0604020202020204" pitchFamily="34" charset="0"/>
                </a:rPr>
                <a:t>-KO</a:t>
              </a:r>
            </a:p>
          </p:txBody>
        </p:sp>
      </p:grpSp>
      <p:pic>
        <p:nvPicPr>
          <p:cNvPr id="40" name="Google Shape;1032;p44" descr="ACLy WB.pdf">
            <a:extLst>
              <a:ext uri="{FF2B5EF4-FFF2-40B4-BE49-F238E27FC236}">
                <a16:creationId xmlns:a16="http://schemas.microsoft.com/office/drawing/2014/main" id="{339D9481-FDDB-2E5A-8577-24A95ECA93DF}"/>
              </a:ext>
            </a:extLst>
          </p:cNvPr>
          <p:cNvPicPr preferRelativeResize="0"/>
          <p:nvPr/>
        </p:nvPicPr>
        <p:blipFill rotWithShape="1">
          <a:blip r:embed="rId2">
            <a:alphaModFix/>
          </a:blip>
          <a:srcRect l="67806" r="1"/>
          <a:stretch/>
        </p:blipFill>
        <p:spPr>
          <a:xfrm>
            <a:off x="10732122" y="3862562"/>
            <a:ext cx="1053389" cy="2457473"/>
          </a:xfrm>
          <a:prstGeom prst="rect">
            <a:avLst/>
          </a:prstGeom>
          <a:noFill/>
          <a:ln>
            <a:noFill/>
          </a:ln>
        </p:spPr>
      </p:pic>
      <p:cxnSp>
        <p:nvCxnSpPr>
          <p:cNvPr id="42" name="Connettore diritto 41">
            <a:extLst>
              <a:ext uri="{FF2B5EF4-FFF2-40B4-BE49-F238E27FC236}">
                <a16:creationId xmlns:a16="http://schemas.microsoft.com/office/drawing/2014/main" id="{C75C925E-3DD6-7D67-F3F6-D203A69B3155}"/>
              </a:ext>
            </a:extLst>
          </p:cNvPr>
          <p:cNvCxnSpPr/>
          <p:nvPr/>
        </p:nvCxnSpPr>
        <p:spPr>
          <a:xfrm>
            <a:off x="10724661" y="4239456"/>
            <a:ext cx="0" cy="2146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511AFD4E-7562-F6AD-7C95-23BE8C111F20}"/>
              </a:ext>
            </a:extLst>
          </p:cNvPr>
          <p:cNvCxnSpPr>
            <a:cxnSpLocks/>
          </p:cNvCxnSpPr>
          <p:nvPr/>
        </p:nvCxnSpPr>
        <p:spPr>
          <a:xfrm>
            <a:off x="10724661" y="4527636"/>
            <a:ext cx="0" cy="246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EA85CEFA-3209-1D61-A87E-17CAF9CC1266}"/>
              </a:ext>
            </a:extLst>
          </p:cNvPr>
          <p:cNvCxnSpPr>
            <a:cxnSpLocks/>
          </p:cNvCxnSpPr>
          <p:nvPr/>
        </p:nvCxnSpPr>
        <p:spPr>
          <a:xfrm>
            <a:off x="10724661" y="4847676"/>
            <a:ext cx="0" cy="246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2939B320-B0C0-CFFE-A1F3-B5CBA319D46C}"/>
              </a:ext>
            </a:extLst>
          </p:cNvPr>
          <p:cNvCxnSpPr/>
          <p:nvPr/>
        </p:nvCxnSpPr>
        <p:spPr>
          <a:xfrm>
            <a:off x="10727042" y="5378443"/>
            <a:ext cx="0" cy="2146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5BCD90E7-4D6C-9868-88C8-DBA815EC529D}"/>
              </a:ext>
            </a:extLst>
          </p:cNvPr>
          <p:cNvCxnSpPr>
            <a:cxnSpLocks/>
          </p:cNvCxnSpPr>
          <p:nvPr/>
        </p:nvCxnSpPr>
        <p:spPr>
          <a:xfrm>
            <a:off x="10727042" y="5681863"/>
            <a:ext cx="0" cy="246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EC735923-7614-FB19-B120-26993AC02AED}"/>
              </a:ext>
            </a:extLst>
          </p:cNvPr>
          <p:cNvCxnSpPr>
            <a:cxnSpLocks/>
          </p:cNvCxnSpPr>
          <p:nvPr/>
        </p:nvCxnSpPr>
        <p:spPr>
          <a:xfrm flipH="1">
            <a:off x="10724661" y="6042543"/>
            <a:ext cx="2381" cy="2774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asellaDiTesto 31">
            <a:extLst>
              <a:ext uri="{FF2B5EF4-FFF2-40B4-BE49-F238E27FC236}">
                <a16:creationId xmlns:a16="http://schemas.microsoft.com/office/drawing/2014/main" id="{B19441A2-3077-DD5C-3959-2C281693930F}"/>
              </a:ext>
            </a:extLst>
          </p:cNvPr>
          <p:cNvSpPr txBox="1"/>
          <p:nvPr/>
        </p:nvSpPr>
        <p:spPr>
          <a:xfrm>
            <a:off x="10829228" y="3812972"/>
            <a:ext cx="707339" cy="224026"/>
          </a:xfrm>
          <a:prstGeom prst="rect">
            <a:avLst/>
          </a:prstGeom>
          <a:solidFill>
            <a:schemeClr val="bg1"/>
          </a:solidFill>
        </p:spPr>
        <p:txBody>
          <a:bodyPr wrap="square" rtlCol="0">
            <a:spAutoFit/>
          </a:bodyPr>
          <a:lstStyle/>
          <a:p>
            <a:r>
              <a:rPr lang="it-IT" sz="800" dirty="0">
                <a:solidFill>
                  <a:srgbClr val="FF0000"/>
                </a:solidFill>
                <a:cs typeface="Arial" panose="020B0604020202020204" pitchFamily="34" charset="0"/>
              </a:rPr>
              <a:t>RES-010</a:t>
            </a:r>
          </a:p>
        </p:txBody>
      </p:sp>
      <p:grpSp>
        <p:nvGrpSpPr>
          <p:cNvPr id="52" name="Gruppo 51">
            <a:extLst>
              <a:ext uri="{FF2B5EF4-FFF2-40B4-BE49-F238E27FC236}">
                <a16:creationId xmlns:a16="http://schemas.microsoft.com/office/drawing/2014/main" id="{97B65E99-B065-CD2B-D011-7BC6A76D00E8}"/>
              </a:ext>
            </a:extLst>
          </p:cNvPr>
          <p:cNvGrpSpPr/>
          <p:nvPr/>
        </p:nvGrpSpPr>
        <p:grpSpPr>
          <a:xfrm>
            <a:off x="6203502" y="949650"/>
            <a:ext cx="2383218" cy="2396449"/>
            <a:chOff x="4735869" y="700222"/>
            <a:chExt cx="2383218" cy="2396449"/>
          </a:xfrm>
        </p:grpSpPr>
        <p:sp>
          <p:nvSpPr>
            <p:cNvPr id="29" name="CasellaDiTesto 47">
              <a:extLst>
                <a:ext uri="{FF2B5EF4-FFF2-40B4-BE49-F238E27FC236}">
                  <a16:creationId xmlns:a16="http://schemas.microsoft.com/office/drawing/2014/main" id="{DCD3089B-F6E0-65FB-2424-CB370DA97F83}"/>
                </a:ext>
              </a:extLst>
            </p:cNvPr>
            <p:cNvSpPr txBox="1"/>
            <p:nvPr/>
          </p:nvSpPr>
          <p:spPr>
            <a:xfrm rot="19020000">
              <a:off x="5549232" y="2855081"/>
              <a:ext cx="695188" cy="230832"/>
            </a:xfrm>
            <a:prstGeom prst="rect">
              <a:avLst/>
            </a:prstGeom>
            <a:noFill/>
          </p:spPr>
          <p:txBody>
            <a:bodyPr wrap="square" rtlCol="0">
              <a:spAutoFit/>
            </a:bodyPr>
            <a:lstStyle/>
            <a:p>
              <a:pPr algn="r"/>
              <a:r>
                <a:rPr lang="it-IT" sz="900" dirty="0">
                  <a:solidFill>
                    <a:srgbClr val="FF0000"/>
                  </a:solidFill>
                  <a:cs typeface="Arial" panose="020B0604020202020204" pitchFamily="34" charset="0"/>
                </a:rPr>
                <a:t>RES-010</a:t>
              </a:r>
            </a:p>
          </p:txBody>
        </p:sp>
        <p:sp>
          <p:nvSpPr>
            <p:cNvPr id="8" name="CasellaDiTesto 47">
              <a:extLst>
                <a:ext uri="{FF2B5EF4-FFF2-40B4-BE49-F238E27FC236}">
                  <a16:creationId xmlns:a16="http://schemas.microsoft.com/office/drawing/2014/main" id="{4EF7E22F-6CA5-35CD-DF89-0FF72343ECC2}"/>
                </a:ext>
              </a:extLst>
            </p:cNvPr>
            <p:cNvSpPr txBox="1"/>
            <p:nvPr/>
          </p:nvSpPr>
          <p:spPr>
            <a:xfrm rot="19020000">
              <a:off x="6124929" y="2855081"/>
              <a:ext cx="695188" cy="230832"/>
            </a:xfrm>
            <a:prstGeom prst="rect">
              <a:avLst/>
            </a:prstGeom>
            <a:noFill/>
          </p:spPr>
          <p:txBody>
            <a:bodyPr wrap="square" rtlCol="0">
              <a:spAutoFit/>
            </a:bodyPr>
            <a:lstStyle/>
            <a:p>
              <a:pPr algn="r"/>
              <a:r>
                <a:rPr lang="it-IT" sz="900" dirty="0">
                  <a:cs typeface="Arial" panose="020B0604020202020204" pitchFamily="34" charset="0"/>
                </a:rPr>
                <a:t>miR-KO</a:t>
              </a:r>
            </a:p>
          </p:txBody>
        </p:sp>
        <p:sp>
          <p:nvSpPr>
            <p:cNvPr id="9" name="CasellaDiTesto 47">
              <a:extLst>
                <a:ext uri="{FF2B5EF4-FFF2-40B4-BE49-F238E27FC236}">
                  <a16:creationId xmlns:a16="http://schemas.microsoft.com/office/drawing/2014/main" id="{274F9DC2-1FA4-C010-9528-4CC8DA7F285C}"/>
                </a:ext>
              </a:extLst>
            </p:cNvPr>
            <p:cNvSpPr txBox="1"/>
            <p:nvPr/>
          </p:nvSpPr>
          <p:spPr>
            <a:xfrm rot="19020000">
              <a:off x="4957227" y="2865839"/>
              <a:ext cx="695188" cy="230832"/>
            </a:xfrm>
            <a:prstGeom prst="rect">
              <a:avLst/>
            </a:prstGeom>
            <a:noFill/>
          </p:spPr>
          <p:txBody>
            <a:bodyPr wrap="square" rtlCol="0">
              <a:spAutoFit/>
            </a:bodyPr>
            <a:lstStyle/>
            <a:p>
              <a:pPr algn="r"/>
              <a:r>
                <a:rPr lang="it-IT" sz="900" dirty="0">
                  <a:cs typeface="Arial" panose="020B0604020202020204" pitchFamily="34" charset="0"/>
                </a:rPr>
                <a:t>VHL</a:t>
              </a:r>
            </a:p>
          </p:txBody>
        </p:sp>
        <p:pic>
          <p:nvPicPr>
            <p:cNvPr id="21" name="Google Shape;1037;p44" descr="1 - Mito all.pdf">
              <a:extLst>
                <a:ext uri="{FF2B5EF4-FFF2-40B4-BE49-F238E27FC236}">
                  <a16:creationId xmlns:a16="http://schemas.microsoft.com/office/drawing/2014/main" id="{F8AE062B-F29D-516C-643E-BCEDAEA5EFA3}"/>
                </a:ext>
              </a:extLst>
            </p:cNvPr>
            <p:cNvPicPr preferRelativeResize="0"/>
            <p:nvPr/>
          </p:nvPicPr>
          <p:blipFill rotWithShape="1">
            <a:blip r:embed="rId6">
              <a:alphaModFix/>
            </a:blip>
            <a:srcRect r="62477" b="14119"/>
            <a:stretch/>
          </p:blipFill>
          <p:spPr>
            <a:xfrm>
              <a:off x="4735869" y="700222"/>
              <a:ext cx="1106408" cy="2029652"/>
            </a:xfrm>
            <a:prstGeom prst="rect">
              <a:avLst/>
            </a:prstGeom>
            <a:noFill/>
            <a:ln>
              <a:noFill/>
            </a:ln>
          </p:spPr>
        </p:pic>
        <p:pic>
          <p:nvPicPr>
            <p:cNvPr id="51" name="Google Shape;1037;p44" descr="1 - Mito all.pdf">
              <a:extLst>
                <a:ext uri="{FF2B5EF4-FFF2-40B4-BE49-F238E27FC236}">
                  <a16:creationId xmlns:a16="http://schemas.microsoft.com/office/drawing/2014/main" id="{C2128ADB-2851-39A0-B96D-9B83382FEFD3}"/>
                </a:ext>
              </a:extLst>
            </p:cNvPr>
            <p:cNvPicPr preferRelativeResize="0"/>
            <p:nvPr/>
          </p:nvPicPr>
          <p:blipFill rotWithShape="1">
            <a:blip r:embed="rId6">
              <a:alphaModFix/>
            </a:blip>
            <a:srcRect l="56698" b="14119"/>
            <a:stretch/>
          </p:blipFill>
          <p:spPr>
            <a:xfrm>
              <a:off x="5842277" y="700222"/>
              <a:ext cx="1276810" cy="2029652"/>
            </a:xfrm>
            <a:prstGeom prst="rect">
              <a:avLst/>
            </a:prstGeom>
            <a:noFill/>
            <a:ln>
              <a:noFill/>
            </a:ln>
          </p:spPr>
        </p:pic>
      </p:grpSp>
      <p:sp>
        <p:nvSpPr>
          <p:cNvPr id="54" name="Rettangolo 53">
            <a:extLst>
              <a:ext uri="{FF2B5EF4-FFF2-40B4-BE49-F238E27FC236}">
                <a16:creationId xmlns:a16="http://schemas.microsoft.com/office/drawing/2014/main" id="{F7EF7A6B-D7BA-C617-521B-0EE5B76ECE0B}"/>
              </a:ext>
            </a:extLst>
          </p:cNvPr>
          <p:cNvSpPr/>
          <p:nvPr/>
        </p:nvSpPr>
        <p:spPr>
          <a:xfrm>
            <a:off x="7025085" y="1584557"/>
            <a:ext cx="383279" cy="21383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pic>
        <p:nvPicPr>
          <p:cNvPr id="56" name="Immagine 55">
            <a:extLst>
              <a:ext uri="{FF2B5EF4-FFF2-40B4-BE49-F238E27FC236}">
                <a16:creationId xmlns:a16="http://schemas.microsoft.com/office/drawing/2014/main" id="{8B343521-33C4-BC25-1040-D111627D24FD}"/>
              </a:ext>
            </a:extLst>
          </p:cNvPr>
          <p:cNvPicPr>
            <a:picLocks noChangeAspect="1"/>
          </p:cNvPicPr>
          <p:nvPr/>
        </p:nvPicPr>
        <p:blipFill>
          <a:blip r:embed="rId7"/>
          <a:stretch>
            <a:fillRect/>
          </a:stretch>
        </p:blipFill>
        <p:spPr>
          <a:xfrm>
            <a:off x="7143695" y="1208617"/>
            <a:ext cx="314874" cy="102334"/>
          </a:xfrm>
          <a:prstGeom prst="rect">
            <a:avLst/>
          </a:prstGeom>
        </p:spPr>
      </p:pic>
      <p:sp>
        <p:nvSpPr>
          <p:cNvPr id="4" name="CasellaDiTesto 50">
            <a:extLst>
              <a:ext uri="{FF2B5EF4-FFF2-40B4-BE49-F238E27FC236}">
                <a16:creationId xmlns:a16="http://schemas.microsoft.com/office/drawing/2014/main" id="{60D78792-B131-6820-14B9-3E11DEEF17D3}"/>
              </a:ext>
            </a:extLst>
          </p:cNvPr>
          <p:cNvSpPr txBox="1"/>
          <p:nvPr/>
        </p:nvSpPr>
        <p:spPr>
          <a:xfrm rot="1362021">
            <a:off x="5558537" y="6236097"/>
            <a:ext cx="720064" cy="276999"/>
          </a:xfrm>
          <a:prstGeom prst="rect">
            <a:avLst/>
          </a:prstGeom>
          <a:noFill/>
        </p:spPr>
        <p:txBody>
          <a:bodyPr wrap="square" rtlCol="0">
            <a:spAutoFit/>
          </a:bodyPr>
          <a:lstStyle/>
          <a:p>
            <a:r>
              <a:rPr lang="it-IT" sz="1200" dirty="0">
                <a:solidFill>
                  <a:srgbClr val="FF0000"/>
                </a:solidFill>
                <a:cs typeface="Arial" panose="020B0604020202020204" pitchFamily="34" charset="0"/>
              </a:rPr>
              <a:t>RES-010</a:t>
            </a:r>
          </a:p>
        </p:txBody>
      </p:sp>
      <p:pic>
        <p:nvPicPr>
          <p:cNvPr id="14" name="Picture 13">
            <a:extLst>
              <a:ext uri="{FF2B5EF4-FFF2-40B4-BE49-F238E27FC236}">
                <a16:creationId xmlns:a16="http://schemas.microsoft.com/office/drawing/2014/main" id="{A954E5C7-754B-1E80-CF6D-CCD217A72E5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10185904" y="73211"/>
            <a:ext cx="698843" cy="693052"/>
          </a:xfrm>
          <a:prstGeom prst="rect">
            <a:avLst/>
          </a:prstGeom>
        </p:spPr>
      </p:pic>
      <p:pic>
        <p:nvPicPr>
          <p:cNvPr id="15" name="Picture 14" descr="Et billede, der indeholder tekst, Font/skrifttype, Grafik, logo&#10;&#10;Automatisk genereret beskrivelse">
            <a:extLst>
              <a:ext uri="{FF2B5EF4-FFF2-40B4-BE49-F238E27FC236}">
                <a16:creationId xmlns:a16="http://schemas.microsoft.com/office/drawing/2014/main" id="{656E0BA9-95DD-AEDB-9E0A-DF1E1C0305A3}"/>
              </a:ext>
            </a:extLst>
          </p:cNvPr>
          <p:cNvPicPr>
            <a:picLocks noChangeAspect="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35651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Immagine 50">
            <a:extLst>
              <a:ext uri="{FF2B5EF4-FFF2-40B4-BE49-F238E27FC236}">
                <a16:creationId xmlns:a16="http://schemas.microsoft.com/office/drawing/2014/main" id="{11146764-616B-0CA5-2FF2-FDA5599239AF}"/>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876727" y="1125728"/>
            <a:ext cx="933343" cy="387798"/>
          </a:xfrm>
          <a:prstGeom prst="rect">
            <a:avLst/>
          </a:prstGeom>
        </p:spPr>
      </p:pic>
      <p:pic>
        <p:nvPicPr>
          <p:cNvPr id="46" name="Immagine 45">
            <a:extLst>
              <a:ext uri="{FF2B5EF4-FFF2-40B4-BE49-F238E27FC236}">
                <a16:creationId xmlns:a16="http://schemas.microsoft.com/office/drawing/2014/main" id="{DD9FCC6C-D927-2921-8EC5-34C6452F0EF1}"/>
              </a:ext>
            </a:extLst>
          </p:cNvPr>
          <p:cNvPicPr>
            <a:picLocks noChangeAspect="1"/>
          </p:cNvPicPr>
          <p:nvPr/>
        </p:nvPicPr>
        <p:blipFill>
          <a:blip r:embed="rId4"/>
          <a:stretch>
            <a:fillRect/>
          </a:stretch>
        </p:blipFill>
        <p:spPr>
          <a:xfrm>
            <a:off x="10757725" y="5514320"/>
            <a:ext cx="896866" cy="277421"/>
          </a:xfrm>
          <a:prstGeom prst="rect">
            <a:avLst/>
          </a:prstGeom>
        </p:spPr>
      </p:pic>
      <p:pic>
        <p:nvPicPr>
          <p:cNvPr id="30" name="Immagine 29">
            <a:extLst>
              <a:ext uri="{FF2B5EF4-FFF2-40B4-BE49-F238E27FC236}">
                <a16:creationId xmlns:a16="http://schemas.microsoft.com/office/drawing/2014/main" id="{D06524DB-2AC2-F852-A801-0EAC0FA421B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499707" y="4635322"/>
            <a:ext cx="971869" cy="266787"/>
          </a:xfrm>
          <a:prstGeom prst="rect">
            <a:avLst/>
          </a:prstGeom>
        </p:spPr>
      </p:pic>
      <p:pic>
        <p:nvPicPr>
          <p:cNvPr id="50" name="Immagine 49">
            <a:extLst>
              <a:ext uri="{FF2B5EF4-FFF2-40B4-BE49-F238E27FC236}">
                <a16:creationId xmlns:a16="http://schemas.microsoft.com/office/drawing/2014/main" id="{17776186-CE44-ABB8-80EF-27C91B247C85}"/>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7147055" y="5864285"/>
            <a:ext cx="655009" cy="441961"/>
          </a:xfrm>
          <a:prstGeom prst="rect">
            <a:avLst/>
          </a:prstGeom>
        </p:spPr>
      </p:pic>
      <p:pic>
        <p:nvPicPr>
          <p:cNvPr id="7" name="Immagine 40">
            <a:extLst>
              <a:ext uri="{FF2B5EF4-FFF2-40B4-BE49-F238E27FC236}">
                <a16:creationId xmlns:a16="http://schemas.microsoft.com/office/drawing/2014/main" id="{25510A1C-5764-C1AD-5CE0-B99EEDE98592}"/>
              </a:ext>
            </a:extLst>
          </p:cNvPr>
          <p:cNvPicPr>
            <a:picLocks noChangeAspect="1"/>
          </p:cNvPicPr>
          <p:nvPr/>
        </p:nvPicPr>
        <p:blipFill>
          <a:blip r:embed="rId7"/>
          <a:stretch>
            <a:fillRect/>
          </a:stretch>
        </p:blipFill>
        <p:spPr>
          <a:xfrm>
            <a:off x="11697600" y="5487449"/>
            <a:ext cx="445613" cy="375323"/>
          </a:xfrm>
          <a:prstGeom prst="rect">
            <a:avLst/>
          </a:prstGeom>
        </p:spPr>
      </p:pic>
      <p:cxnSp>
        <p:nvCxnSpPr>
          <p:cNvPr id="23" name="Straight Connector 13">
            <a:extLst>
              <a:ext uri="{FF2B5EF4-FFF2-40B4-BE49-F238E27FC236}">
                <a16:creationId xmlns:a16="http://schemas.microsoft.com/office/drawing/2014/main" id="{8A7CFBA8-9734-6A3F-DD65-593105345F9E}"/>
              </a:ext>
            </a:extLst>
          </p:cNvPr>
          <p:cNvCxnSpPr>
            <a:cxnSpLocks/>
          </p:cNvCxnSpPr>
          <p:nvPr/>
        </p:nvCxnSpPr>
        <p:spPr>
          <a:xfrm>
            <a:off x="8246519" y="2986989"/>
            <a:ext cx="0" cy="3669103"/>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13" name="Straight Connector 13">
            <a:extLst>
              <a:ext uri="{FF2B5EF4-FFF2-40B4-BE49-F238E27FC236}">
                <a16:creationId xmlns:a16="http://schemas.microsoft.com/office/drawing/2014/main" id="{B7447A2C-96A5-9507-478A-1FFC068D4946}"/>
              </a:ext>
            </a:extLst>
          </p:cNvPr>
          <p:cNvCxnSpPr>
            <a:cxnSpLocks/>
          </p:cNvCxnSpPr>
          <p:nvPr/>
        </p:nvCxnSpPr>
        <p:spPr>
          <a:xfrm>
            <a:off x="4572000" y="2944841"/>
            <a:ext cx="0" cy="3630310"/>
          </a:xfrm>
          <a:prstGeom prst="line">
            <a:avLst/>
          </a:prstGeom>
          <a:ln w="57150"/>
        </p:spPr>
        <p:style>
          <a:lnRef idx="1">
            <a:schemeClr val="accent3"/>
          </a:lnRef>
          <a:fillRef idx="0">
            <a:schemeClr val="accent3"/>
          </a:fillRef>
          <a:effectRef idx="0">
            <a:schemeClr val="accent3"/>
          </a:effectRef>
          <a:fontRef idx="minor">
            <a:schemeClr val="tx1"/>
          </a:fontRef>
        </p:style>
      </p:cxnSp>
      <p:pic>
        <p:nvPicPr>
          <p:cNvPr id="5" name="Immagine 67">
            <a:extLst>
              <a:ext uri="{FF2B5EF4-FFF2-40B4-BE49-F238E27FC236}">
                <a16:creationId xmlns:a16="http://schemas.microsoft.com/office/drawing/2014/main" id="{50E35DDB-92E7-2DCC-90EC-0D277DF2F96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701252" y="3664376"/>
            <a:ext cx="828520" cy="361799"/>
          </a:xfrm>
          <a:prstGeom prst="rect">
            <a:avLst/>
          </a:prstGeom>
        </p:spPr>
      </p:pic>
      <p:pic>
        <p:nvPicPr>
          <p:cNvPr id="11" name="Immagine 63">
            <a:extLst>
              <a:ext uri="{FF2B5EF4-FFF2-40B4-BE49-F238E27FC236}">
                <a16:creationId xmlns:a16="http://schemas.microsoft.com/office/drawing/2014/main" id="{37E840C6-4367-51A5-E5BA-E1FEFB2EEF4E}"/>
              </a:ext>
            </a:extLst>
          </p:cNvPr>
          <p:cNvPicPr>
            <a:picLocks noChangeAspect="1"/>
          </p:cNvPicPr>
          <p:nvPr/>
        </p:nvPicPr>
        <p:blipFill>
          <a:blip r:embed="rId9">
            <a:clrChange>
              <a:clrFrom>
                <a:srgbClr val="F7F7F7"/>
              </a:clrFrom>
              <a:clrTo>
                <a:srgbClr val="F7F7F7">
                  <a:alpha val="0"/>
                </a:srgbClr>
              </a:clrTo>
            </a:clrChange>
          </a:blip>
          <a:stretch>
            <a:fillRect/>
          </a:stretch>
        </p:blipFill>
        <p:spPr>
          <a:xfrm>
            <a:off x="10872236" y="4662663"/>
            <a:ext cx="1009464" cy="324935"/>
          </a:xfrm>
          <a:prstGeom prst="rect">
            <a:avLst/>
          </a:prstGeom>
        </p:spPr>
      </p:pic>
      <p:pic>
        <p:nvPicPr>
          <p:cNvPr id="9" name="Immagine 56">
            <a:extLst>
              <a:ext uri="{FF2B5EF4-FFF2-40B4-BE49-F238E27FC236}">
                <a16:creationId xmlns:a16="http://schemas.microsoft.com/office/drawing/2014/main" id="{E28907FC-A952-3730-46B3-32E9938E7881}"/>
              </a:ext>
            </a:extLst>
          </p:cNvPr>
          <p:cNvPicPr>
            <a:picLocks noChangeAspect="1"/>
          </p:cNvPicPr>
          <p:nvPr/>
        </p:nvPicPr>
        <p:blipFill>
          <a:blip r:embed="rId10"/>
          <a:stretch>
            <a:fillRect/>
          </a:stretch>
        </p:blipFill>
        <p:spPr>
          <a:xfrm>
            <a:off x="11132352" y="3574604"/>
            <a:ext cx="854954" cy="323093"/>
          </a:xfrm>
          <a:prstGeom prst="rect">
            <a:avLst/>
          </a:prstGeom>
        </p:spPr>
      </p:pic>
      <p:pic>
        <p:nvPicPr>
          <p:cNvPr id="8" name="Immagine 26">
            <a:extLst>
              <a:ext uri="{FF2B5EF4-FFF2-40B4-BE49-F238E27FC236}">
                <a16:creationId xmlns:a16="http://schemas.microsoft.com/office/drawing/2014/main" id="{2E4F71B6-DBB3-C652-E755-5B599B8CF05B}"/>
              </a:ext>
            </a:extLst>
          </p:cNvPr>
          <p:cNvPicPr>
            <a:picLocks noChangeAspect="1"/>
          </p:cNvPicPr>
          <p:nvPr/>
        </p:nvPicPr>
        <p:blipFill>
          <a:blip r:embed="rId11"/>
          <a:stretch>
            <a:fillRect/>
          </a:stretch>
        </p:blipFill>
        <p:spPr>
          <a:xfrm>
            <a:off x="11040619" y="3947665"/>
            <a:ext cx="653412" cy="486047"/>
          </a:xfrm>
          <a:prstGeom prst="rect">
            <a:avLst/>
          </a:prstGeom>
        </p:spPr>
      </p:pic>
      <p:cxnSp>
        <p:nvCxnSpPr>
          <p:cNvPr id="14" name="Straight Connector 13">
            <a:extLst>
              <a:ext uri="{FF2B5EF4-FFF2-40B4-BE49-F238E27FC236}">
                <a16:creationId xmlns:a16="http://schemas.microsoft.com/office/drawing/2014/main" id="{A03269A9-7C5B-463E-7471-50E8DED5EC0E}"/>
              </a:ext>
            </a:extLst>
          </p:cNvPr>
          <p:cNvCxnSpPr/>
          <p:nvPr/>
        </p:nvCxnSpPr>
        <p:spPr>
          <a:xfrm>
            <a:off x="576334" y="2944841"/>
            <a:ext cx="11020063" cy="0"/>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3CB77195-C00E-0FEE-F4AE-FBE325D75663}"/>
              </a:ext>
            </a:extLst>
          </p:cNvPr>
          <p:cNvSpPr>
            <a:spLocks noGrp="1"/>
          </p:cNvSpPr>
          <p:nvPr>
            <p:ph type="title"/>
          </p:nvPr>
        </p:nvSpPr>
        <p:spPr>
          <a:xfrm>
            <a:off x="168654" y="22554"/>
            <a:ext cx="9802372" cy="1111241"/>
          </a:xfrm>
        </p:spPr>
        <p:txBody>
          <a:bodyPr>
            <a:noAutofit/>
          </a:bodyPr>
          <a:lstStyle/>
          <a:p>
            <a:pPr algn="l"/>
            <a:r>
              <a:rPr lang="en-US" sz="2800" b="1" dirty="0">
                <a:latin typeface="+mn-lt"/>
              </a:rPr>
              <a:t>RES-010 modulates multiple genes, in distinctive pathways converging on Obesity</a:t>
            </a:r>
            <a:endParaRPr lang="en-GB" sz="1600" b="1" dirty="0">
              <a:latin typeface="+mn-lt"/>
            </a:endParaRPr>
          </a:p>
        </p:txBody>
      </p:sp>
      <p:sp>
        <p:nvSpPr>
          <p:cNvPr id="16" name="CasellaDiTesto 64">
            <a:extLst>
              <a:ext uri="{FF2B5EF4-FFF2-40B4-BE49-F238E27FC236}">
                <a16:creationId xmlns:a16="http://schemas.microsoft.com/office/drawing/2014/main" id="{B2A225DE-D181-58ED-535D-79D7737742E6}"/>
              </a:ext>
            </a:extLst>
          </p:cNvPr>
          <p:cNvSpPr txBox="1"/>
          <p:nvPr/>
        </p:nvSpPr>
        <p:spPr>
          <a:xfrm>
            <a:off x="2354620" y="5078899"/>
            <a:ext cx="1422309"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Reduces fatty acid metabolism</a:t>
            </a:r>
          </a:p>
        </p:txBody>
      </p:sp>
      <p:sp>
        <p:nvSpPr>
          <p:cNvPr id="17" name="CasellaDiTesto 65">
            <a:extLst>
              <a:ext uri="{FF2B5EF4-FFF2-40B4-BE49-F238E27FC236}">
                <a16:creationId xmlns:a16="http://schemas.microsoft.com/office/drawing/2014/main" id="{38F42A42-E4DA-420D-0D86-8360607B42E9}"/>
              </a:ext>
            </a:extLst>
          </p:cNvPr>
          <p:cNvSpPr txBox="1"/>
          <p:nvPr/>
        </p:nvSpPr>
        <p:spPr>
          <a:xfrm>
            <a:off x="2718466" y="6382658"/>
            <a:ext cx="1818839"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Increases mitochondria biogenesis</a:t>
            </a:r>
          </a:p>
        </p:txBody>
      </p:sp>
      <p:sp>
        <p:nvSpPr>
          <p:cNvPr id="18" name="CasellaDiTesto 73">
            <a:extLst>
              <a:ext uri="{FF2B5EF4-FFF2-40B4-BE49-F238E27FC236}">
                <a16:creationId xmlns:a16="http://schemas.microsoft.com/office/drawing/2014/main" id="{ADB8854C-508E-B748-1BBB-4C50FFBD5B66}"/>
              </a:ext>
            </a:extLst>
          </p:cNvPr>
          <p:cNvSpPr txBox="1"/>
          <p:nvPr/>
        </p:nvSpPr>
        <p:spPr>
          <a:xfrm>
            <a:off x="844226" y="4660793"/>
            <a:ext cx="1160351"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Promotes fatty acid oxidation</a:t>
            </a:r>
          </a:p>
        </p:txBody>
      </p:sp>
      <p:sp>
        <p:nvSpPr>
          <p:cNvPr id="25" name="CasellaDiTesto 101">
            <a:extLst>
              <a:ext uri="{FF2B5EF4-FFF2-40B4-BE49-F238E27FC236}">
                <a16:creationId xmlns:a16="http://schemas.microsoft.com/office/drawing/2014/main" id="{6264F49C-C993-F855-8284-BECCC872CC79}"/>
              </a:ext>
            </a:extLst>
          </p:cNvPr>
          <p:cNvSpPr txBox="1"/>
          <p:nvPr/>
        </p:nvSpPr>
        <p:spPr>
          <a:xfrm>
            <a:off x="9267491" y="5867262"/>
            <a:ext cx="1299919" cy="683264"/>
          </a:xfrm>
          <a:prstGeom prst="rect">
            <a:avLst/>
          </a:prstGeom>
          <a:noFill/>
        </p:spPr>
        <p:txBody>
          <a:bodyPr wrap="square">
            <a:spAutoFit/>
          </a:bodyPr>
          <a:lstStyle/>
          <a:p>
            <a:pPr>
              <a:lnSpc>
                <a:spcPct val="80000"/>
              </a:lnSpc>
            </a:pPr>
            <a:r>
              <a:rPr lang="en-US" sz="1200" dirty="0">
                <a:cs typeface="Calibri" panose="020F0502020204030204" pitchFamily="34" charset="0"/>
              </a:rPr>
              <a:t>Increases T cell activation, promotes inflammation</a:t>
            </a:r>
          </a:p>
        </p:txBody>
      </p:sp>
      <p:sp>
        <p:nvSpPr>
          <p:cNvPr id="27" name="Rettangolo 103">
            <a:extLst>
              <a:ext uri="{FF2B5EF4-FFF2-40B4-BE49-F238E27FC236}">
                <a16:creationId xmlns:a16="http://schemas.microsoft.com/office/drawing/2014/main" id="{23E6562A-EA31-C027-5189-402D85F9D545}"/>
              </a:ext>
            </a:extLst>
          </p:cNvPr>
          <p:cNvSpPr/>
          <p:nvPr/>
        </p:nvSpPr>
        <p:spPr>
          <a:xfrm>
            <a:off x="9015325" y="5588377"/>
            <a:ext cx="499674" cy="3536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Calibri" panose="020F0502020204030204" pitchFamily="34" charset="0"/>
            </a:endParaRPr>
          </a:p>
        </p:txBody>
      </p:sp>
      <p:sp>
        <p:nvSpPr>
          <p:cNvPr id="31" name="CasellaDiTesto 48">
            <a:extLst>
              <a:ext uri="{FF2B5EF4-FFF2-40B4-BE49-F238E27FC236}">
                <a16:creationId xmlns:a16="http://schemas.microsoft.com/office/drawing/2014/main" id="{F560A7F9-3DD9-ABAE-350A-75DB35DDDF4E}"/>
              </a:ext>
            </a:extLst>
          </p:cNvPr>
          <p:cNvSpPr txBox="1"/>
          <p:nvPr/>
        </p:nvSpPr>
        <p:spPr>
          <a:xfrm>
            <a:off x="758207" y="2278420"/>
            <a:ext cx="2190128" cy="535531"/>
          </a:xfrm>
          <a:prstGeom prst="rect">
            <a:avLst/>
          </a:prstGeom>
          <a:noFill/>
        </p:spPr>
        <p:txBody>
          <a:bodyPr wrap="square">
            <a:spAutoFit/>
          </a:bodyPr>
          <a:lstStyle/>
          <a:p>
            <a:pPr algn="ctr">
              <a:lnSpc>
                <a:spcPct val="80000"/>
              </a:lnSpc>
            </a:pPr>
            <a:r>
              <a:rPr lang="en-US" sz="1200" dirty="0">
                <a:cs typeface="Calibri" panose="020F0502020204030204" pitchFamily="34" charset="0"/>
              </a:rPr>
              <a:t>Energy homeostasis associated gene, inverse correlation with body weight and liver fat</a:t>
            </a:r>
          </a:p>
        </p:txBody>
      </p:sp>
      <p:sp>
        <p:nvSpPr>
          <p:cNvPr id="32" name="CasellaDiTesto 48">
            <a:extLst>
              <a:ext uri="{FF2B5EF4-FFF2-40B4-BE49-F238E27FC236}">
                <a16:creationId xmlns:a16="http://schemas.microsoft.com/office/drawing/2014/main" id="{B3AA57BD-7513-8082-E16A-26D2B7A9DDFF}"/>
              </a:ext>
            </a:extLst>
          </p:cNvPr>
          <p:cNvSpPr txBox="1"/>
          <p:nvPr/>
        </p:nvSpPr>
        <p:spPr>
          <a:xfrm>
            <a:off x="723280" y="6219448"/>
            <a:ext cx="1216406"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Promotes BAT differentiation</a:t>
            </a:r>
          </a:p>
        </p:txBody>
      </p:sp>
      <p:sp>
        <p:nvSpPr>
          <p:cNvPr id="34" name="CasellaDiTesto 48">
            <a:extLst>
              <a:ext uri="{FF2B5EF4-FFF2-40B4-BE49-F238E27FC236}">
                <a16:creationId xmlns:a16="http://schemas.microsoft.com/office/drawing/2014/main" id="{7F48C9CE-3D2A-E907-97D8-F141B94F9539}"/>
              </a:ext>
            </a:extLst>
          </p:cNvPr>
          <p:cNvSpPr txBox="1"/>
          <p:nvPr/>
        </p:nvSpPr>
        <p:spPr>
          <a:xfrm>
            <a:off x="5606235" y="3646030"/>
            <a:ext cx="1611671"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Increases initiation of </a:t>
            </a:r>
          </a:p>
          <a:p>
            <a:pPr algn="ctr">
              <a:lnSpc>
                <a:spcPct val="80000"/>
              </a:lnSpc>
            </a:pPr>
            <a:r>
              <a:rPr lang="en-US" sz="1200" dirty="0">
                <a:cs typeface="Calibri" panose="020F0502020204030204" pitchFamily="34" charset="0"/>
              </a:rPr>
              <a:t>gluconeogenesis</a:t>
            </a:r>
          </a:p>
        </p:txBody>
      </p:sp>
      <p:sp>
        <p:nvSpPr>
          <p:cNvPr id="35" name="CasellaDiTesto 51">
            <a:extLst>
              <a:ext uri="{FF2B5EF4-FFF2-40B4-BE49-F238E27FC236}">
                <a16:creationId xmlns:a16="http://schemas.microsoft.com/office/drawing/2014/main" id="{543952EC-5DAB-2D86-6E94-AA047171EC8B}"/>
              </a:ext>
            </a:extLst>
          </p:cNvPr>
          <p:cNvSpPr txBox="1"/>
          <p:nvPr/>
        </p:nvSpPr>
        <p:spPr>
          <a:xfrm>
            <a:off x="4535444" y="6230246"/>
            <a:ext cx="1676359"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Stimulates cholesterol biosynthesis</a:t>
            </a:r>
          </a:p>
        </p:txBody>
      </p:sp>
      <p:sp>
        <p:nvSpPr>
          <p:cNvPr id="36" name="CasellaDiTesto 101">
            <a:extLst>
              <a:ext uri="{FF2B5EF4-FFF2-40B4-BE49-F238E27FC236}">
                <a16:creationId xmlns:a16="http://schemas.microsoft.com/office/drawing/2014/main" id="{7E513E79-9334-F316-51BB-4952B8B2CDF4}"/>
              </a:ext>
            </a:extLst>
          </p:cNvPr>
          <p:cNvSpPr txBox="1"/>
          <p:nvPr/>
        </p:nvSpPr>
        <p:spPr>
          <a:xfrm>
            <a:off x="10450204" y="6499394"/>
            <a:ext cx="1847490" cy="243785"/>
          </a:xfrm>
          <a:prstGeom prst="rect">
            <a:avLst/>
          </a:prstGeom>
          <a:noFill/>
        </p:spPr>
        <p:txBody>
          <a:bodyPr wrap="square">
            <a:spAutoFit/>
          </a:bodyPr>
          <a:lstStyle/>
          <a:p>
            <a:pPr algn="ctr">
              <a:lnSpc>
                <a:spcPct val="80000"/>
              </a:lnSpc>
            </a:pPr>
            <a:r>
              <a:rPr lang="en-US" sz="1200" dirty="0">
                <a:cs typeface="Calibri" panose="020F0502020204030204" pitchFamily="34" charset="0"/>
              </a:rPr>
              <a:t>Reduces hepatic lipids</a:t>
            </a:r>
          </a:p>
        </p:txBody>
      </p:sp>
      <p:sp>
        <p:nvSpPr>
          <p:cNvPr id="41" name="Freccia in su 22">
            <a:extLst>
              <a:ext uri="{FF2B5EF4-FFF2-40B4-BE49-F238E27FC236}">
                <a16:creationId xmlns:a16="http://schemas.microsoft.com/office/drawing/2014/main" id="{B160330D-748A-8C5C-4486-DC1808DA3814}"/>
              </a:ext>
            </a:extLst>
          </p:cNvPr>
          <p:cNvSpPr/>
          <p:nvPr/>
        </p:nvSpPr>
        <p:spPr>
          <a:xfrm rot="10800000">
            <a:off x="910558" y="5503270"/>
            <a:ext cx="827397" cy="705624"/>
          </a:xfrm>
          <a:prstGeom prst="flowChartOffpageConnector">
            <a:avLst/>
          </a:prstGeom>
          <a:solidFill>
            <a:srgbClr val="FF66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42" name="Freccia in su 23">
            <a:extLst>
              <a:ext uri="{FF2B5EF4-FFF2-40B4-BE49-F238E27FC236}">
                <a16:creationId xmlns:a16="http://schemas.microsoft.com/office/drawing/2014/main" id="{D8665D13-16AC-BAD0-948F-B061048B934C}"/>
              </a:ext>
            </a:extLst>
          </p:cNvPr>
          <p:cNvSpPr/>
          <p:nvPr/>
        </p:nvSpPr>
        <p:spPr>
          <a:xfrm rot="10800000">
            <a:off x="3101856" y="5637826"/>
            <a:ext cx="828000" cy="705624"/>
          </a:xfrm>
          <a:prstGeom prst="flowChartOffpageConnector">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40" name="TextBox 139">
            <a:extLst>
              <a:ext uri="{FF2B5EF4-FFF2-40B4-BE49-F238E27FC236}">
                <a16:creationId xmlns:a16="http://schemas.microsoft.com/office/drawing/2014/main" id="{468F4A8D-E5F6-F7FF-A6F7-BFDD4F8FEE78}"/>
              </a:ext>
            </a:extLst>
          </p:cNvPr>
          <p:cNvSpPr txBox="1"/>
          <p:nvPr/>
        </p:nvSpPr>
        <p:spPr>
          <a:xfrm>
            <a:off x="955637" y="3082189"/>
            <a:ext cx="3208078" cy="541046"/>
          </a:xfrm>
          <a:prstGeom prst="rect">
            <a:avLst/>
          </a:prstGeom>
          <a:noFill/>
        </p:spPr>
        <p:txBody>
          <a:bodyPr wrap="square" rtlCol="0">
            <a:spAutoFit/>
          </a:bodyPr>
          <a:lstStyle/>
          <a:p>
            <a:pPr algn="ctr">
              <a:lnSpc>
                <a:spcPct val="80000"/>
              </a:lnSpc>
            </a:pPr>
            <a:r>
              <a:rPr lang="en-GB" dirty="0"/>
              <a:t>Increase mitochondria &amp; energy expenditure (including BAT)</a:t>
            </a:r>
          </a:p>
        </p:txBody>
      </p:sp>
      <p:sp>
        <p:nvSpPr>
          <p:cNvPr id="141" name="TextBox 140">
            <a:extLst>
              <a:ext uri="{FF2B5EF4-FFF2-40B4-BE49-F238E27FC236}">
                <a16:creationId xmlns:a16="http://schemas.microsoft.com/office/drawing/2014/main" id="{F3B55274-4A9F-D681-DBCB-9A04B9B5F8A0}"/>
              </a:ext>
            </a:extLst>
          </p:cNvPr>
          <p:cNvSpPr txBox="1"/>
          <p:nvPr/>
        </p:nvSpPr>
        <p:spPr>
          <a:xfrm>
            <a:off x="9036041" y="3102835"/>
            <a:ext cx="2377416" cy="369332"/>
          </a:xfrm>
          <a:prstGeom prst="rect">
            <a:avLst/>
          </a:prstGeom>
          <a:noFill/>
        </p:spPr>
        <p:txBody>
          <a:bodyPr wrap="square" rtlCol="0">
            <a:spAutoFit/>
          </a:bodyPr>
          <a:lstStyle/>
          <a:p>
            <a:pPr algn="ctr"/>
            <a:r>
              <a:rPr lang="en-GB" dirty="0"/>
              <a:t>Decrease liver steatosis</a:t>
            </a:r>
          </a:p>
        </p:txBody>
      </p:sp>
      <p:sp>
        <p:nvSpPr>
          <p:cNvPr id="142" name="TextBox 141">
            <a:extLst>
              <a:ext uri="{FF2B5EF4-FFF2-40B4-BE49-F238E27FC236}">
                <a16:creationId xmlns:a16="http://schemas.microsoft.com/office/drawing/2014/main" id="{29630075-1D6F-7F1D-D474-17231BDEC2E2}"/>
              </a:ext>
            </a:extLst>
          </p:cNvPr>
          <p:cNvSpPr txBox="1"/>
          <p:nvPr/>
        </p:nvSpPr>
        <p:spPr>
          <a:xfrm>
            <a:off x="4648770" y="3140908"/>
            <a:ext cx="3541486" cy="319446"/>
          </a:xfrm>
          <a:prstGeom prst="rect">
            <a:avLst/>
          </a:prstGeom>
          <a:noFill/>
        </p:spPr>
        <p:txBody>
          <a:bodyPr wrap="square" rtlCol="0">
            <a:spAutoFit/>
          </a:bodyPr>
          <a:lstStyle>
            <a:defPPr>
              <a:defRPr lang="en-US"/>
            </a:defPPr>
            <a:lvl1pPr algn="ctr">
              <a:lnSpc>
                <a:spcPct val="80000"/>
              </a:lnSpc>
              <a:defRPr>
                <a:latin typeface="Barlow Semi Condensed SemiBold" panose="00000706000000000000" pitchFamily="2" charset="0"/>
              </a:defRPr>
            </a:lvl1pPr>
          </a:lstStyle>
          <a:p>
            <a:r>
              <a:rPr lang="en-GB" dirty="0">
                <a:latin typeface="+mn-lt"/>
              </a:rPr>
              <a:t>Decrease lipid biosynthesis</a:t>
            </a:r>
          </a:p>
        </p:txBody>
      </p:sp>
      <p:sp>
        <p:nvSpPr>
          <p:cNvPr id="147" name="TextBox 146">
            <a:extLst>
              <a:ext uri="{FF2B5EF4-FFF2-40B4-BE49-F238E27FC236}">
                <a16:creationId xmlns:a16="http://schemas.microsoft.com/office/drawing/2014/main" id="{797B519E-616D-52E1-BDE6-90B48D29FF32}"/>
              </a:ext>
            </a:extLst>
          </p:cNvPr>
          <p:cNvSpPr txBox="1"/>
          <p:nvPr/>
        </p:nvSpPr>
        <p:spPr>
          <a:xfrm>
            <a:off x="3019032" y="5883756"/>
            <a:ext cx="1034961" cy="307777"/>
          </a:xfrm>
          <a:prstGeom prst="rect">
            <a:avLst/>
          </a:prstGeom>
          <a:noFill/>
        </p:spPr>
        <p:txBody>
          <a:bodyPr wrap="square">
            <a:spAutoFit/>
          </a:bodyPr>
          <a:lstStyle/>
          <a:p>
            <a:pPr algn="ctr"/>
            <a:r>
              <a:rPr lang="it-IT" sz="1400" dirty="0">
                <a:solidFill>
                  <a:schemeClr val="bg1"/>
                </a:solidFill>
              </a:rPr>
              <a:t>PGC-1</a:t>
            </a:r>
            <a:r>
              <a:rPr lang="el-GR" sz="1400" dirty="0">
                <a:solidFill>
                  <a:schemeClr val="bg1"/>
                </a:solidFill>
              </a:rPr>
              <a:t>α</a:t>
            </a:r>
            <a:endParaRPr lang="it-IT" sz="1400" dirty="0">
              <a:solidFill>
                <a:schemeClr val="bg1"/>
              </a:solidFill>
            </a:endParaRPr>
          </a:p>
        </p:txBody>
      </p:sp>
      <p:sp>
        <p:nvSpPr>
          <p:cNvPr id="149" name="TextBox 148">
            <a:extLst>
              <a:ext uri="{FF2B5EF4-FFF2-40B4-BE49-F238E27FC236}">
                <a16:creationId xmlns:a16="http://schemas.microsoft.com/office/drawing/2014/main" id="{6BCFDC57-230E-AEE3-C55B-D6656D9DF1F7}"/>
              </a:ext>
            </a:extLst>
          </p:cNvPr>
          <p:cNvSpPr txBox="1"/>
          <p:nvPr/>
        </p:nvSpPr>
        <p:spPr>
          <a:xfrm>
            <a:off x="610932" y="5655087"/>
            <a:ext cx="1489284" cy="523220"/>
          </a:xfrm>
          <a:prstGeom prst="rect">
            <a:avLst/>
          </a:prstGeom>
          <a:noFill/>
        </p:spPr>
        <p:txBody>
          <a:bodyPr wrap="square">
            <a:spAutoFit/>
          </a:bodyPr>
          <a:lstStyle/>
          <a:p>
            <a:pPr algn="ctr"/>
            <a:r>
              <a:rPr lang="it-IT" sz="1400" dirty="0">
                <a:solidFill>
                  <a:schemeClr val="bg1"/>
                </a:solidFill>
              </a:rPr>
              <a:t>PLZF</a:t>
            </a:r>
          </a:p>
          <a:p>
            <a:pPr algn="ctr"/>
            <a:r>
              <a:rPr lang="it-IT" sz="1400" dirty="0">
                <a:solidFill>
                  <a:schemeClr val="bg1"/>
                </a:solidFill>
              </a:rPr>
              <a:t>(Zbtb16)</a:t>
            </a:r>
          </a:p>
        </p:txBody>
      </p:sp>
      <p:sp>
        <p:nvSpPr>
          <p:cNvPr id="151" name="Freccia in su 23">
            <a:extLst>
              <a:ext uri="{FF2B5EF4-FFF2-40B4-BE49-F238E27FC236}">
                <a16:creationId xmlns:a16="http://schemas.microsoft.com/office/drawing/2014/main" id="{36C3E008-5D37-CAC5-CEA0-E9FB7EB3B197}"/>
              </a:ext>
            </a:extLst>
          </p:cNvPr>
          <p:cNvSpPr/>
          <p:nvPr/>
        </p:nvSpPr>
        <p:spPr>
          <a:xfrm rot="10800000">
            <a:off x="2627705" y="4343195"/>
            <a:ext cx="828000" cy="705624"/>
          </a:xfrm>
          <a:prstGeom prst="flowChartOffpageConnector">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53" name="TextBox 152">
            <a:extLst>
              <a:ext uri="{FF2B5EF4-FFF2-40B4-BE49-F238E27FC236}">
                <a16:creationId xmlns:a16="http://schemas.microsoft.com/office/drawing/2014/main" id="{E39F7583-8D6D-7FD6-7DB4-C143FAC1CA23}"/>
              </a:ext>
            </a:extLst>
          </p:cNvPr>
          <p:cNvSpPr txBox="1"/>
          <p:nvPr/>
        </p:nvSpPr>
        <p:spPr>
          <a:xfrm>
            <a:off x="2682560" y="4585165"/>
            <a:ext cx="718288" cy="307777"/>
          </a:xfrm>
          <a:prstGeom prst="rect">
            <a:avLst/>
          </a:prstGeom>
          <a:noFill/>
        </p:spPr>
        <p:txBody>
          <a:bodyPr wrap="square">
            <a:spAutoFit/>
          </a:bodyPr>
          <a:lstStyle/>
          <a:p>
            <a:pPr algn="ctr"/>
            <a:r>
              <a:rPr lang="it-IT" sz="1400" dirty="0">
                <a:solidFill>
                  <a:schemeClr val="bg1"/>
                </a:solidFill>
              </a:rPr>
              <a:t>Sirt1</a:t>
            </a:r>
          </a:p>
        </p:txBody>
      </p:sp>
      <p:sp>
        <p:nvSpPr>
          <p:cNvPr id="156" name="Freccia in su 23">
            <a:extLst>
              <a:ext uri="{FF2B5EF4-FFF2-40B4-BE49-F238E27FC236}">
                <a16:creationId xmlns:a16="http://schemas.microsoft.com/office/drawing/2014/main" id="{5BE3FCA4-055D-B81D-6BE5-8540B41F40C7}"/>
              </a:ext>
            </a:extLst>
          </p:cNvPr>
          <p:cNvSpPr/>
          <p:nvPr/>
        </p:nvSpPr>
        <p:spPr>
          <a:xfrm rot="10800000">
            <a:off x="1037214" y="3957039"/>
            <a:ext cx="828000" cy="705624"/>
          </a:xfrm>
          <a:prstGeom prst="flowChartOffpageConnector">
            <a:avLst/>
          </a:prstGeom>
          <a:solidFill>
            <a:srgbClr val="FF6600"/>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55" name="TextBox 154">
            <a:extLst>
              <a:ext uri="{FF2B5EF4-FFF2-40B4-BE49-F238E27FC236}">
                <a16:creationId xmlns:a16="http://schemas.microsoft.com/office/drawing/2014/main" id="{CC2B9DE4-943D-B310-7760-6C23846A27B6}"/>
              </a:ext>
            </a:extLst>
          </p:cNvPr>
          <p:cNvSpPr txBox="1"/>
          <p:nvPr/>
        </p:nvSpPr>
        <p:spPr>
          <a:xfrm>
            <a:off x="942358" y="4199008"/>
            <a:ext cx="1017713" cy="307777"/>
          </a:xfrm>
          <a:prstGeom prst="rect">
            <a:avLst/>
          </a:prstGeom>
          <a:noFill/>
        </p:spPr>
        <p:txBody>
          <a:bodyPr wrap="square">
            <a:spAutoFit/>
          </a:bodyPr>
          <a:lstStyle/>
          <a:p>
            <a:pPr algn="ctr"/>
            <a:r>
              <a:rPr lang="it-IT" sz="1400" dirty="0">
                <a:solidFill>
                  <a:schemeClr val="bg1"/>
                </a:solidFill>
              </a:rPr>
              <a:t>PPAR</a:t>
            </a:r>
            <a:r>
              <a:rPr lang="el-GR" sz="1400" dirty="0">
                <a:solidFill>
                  <a:schemeClr val="bg1"/>
                </a:solidFill>
              </a:rPr>
              <a:t>α</a:t>
            </a:r>
            <a:endParaRPr lang="it-IT" sz="1400" dirty="0">
              <a:solidFill>
                <a:schemeClr val="bg1"/>
              </a:solidFill>
            </a:endParaRPr>
          </a:p>
        </p:txBody>
      </p:sp>
      <p:sp>
        <p:nvSpPr>
          <p:cNvPr id="165" name="Freccia in su 22">
            <a:extLst>
              <a:ext uri="{FF2B5EF4-FFF2-40B4-BE49-F238E27FC236}">
                <a16:creationId xmlns:a16="http://schemas.microsoft.com/office/drawing/2014/main" id="{61CF4C89-0972-CE2A-F076-FFF038776526}"/>
              </a:ext>
            </a:extLst>
          </p:cNvPr>
          <p:cNvSpPr/>
          <p:nvPr/>
        </p:nvSpPr>
        <p:spPr>
          <a:xfrm>
            <a:off x="5998372" y="4031278"/>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168" name="Freccia in su 22">
            <a:extLst>
              <a:ext uri="{FF2B5EF4-FFF2-40B4-BE49-F238E27FC236}">
                <a16:creationId xmlns:a16="http://schemas.microsoft.com/office/drawing/2014/main" id="{E077F3AC-80C7-19B9-B7BF-5A74769878E5}"/>
              </a:ext>
            </a:extLst>
          </p:cNvPr>
          <p:cNvSpPr/>
          <p:nvPr/>
        </p:nvSpPr>
        <p:spPr>
          <a:xfrm>
            <a:off x="4977649" y="5527172"/>
            <a:ext cx="827397" cy="705624"/>
          </a:xfrm>
          <a:prstGeom prst="flowChartOffpage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grpSp>
        <p:nvGrpSpPr>
          <p:cNvPr id="52" name="Group 51">
            <a:extLst>
              <a:ext uri="{FF2B5EF4-FFF2-40B4-BE49-F238E27FC236}">
                <a16:creationId xmlns:a16="http://schemas.microsoft.com/office/drawing/2014/main" id="{0760F87F-1DC6-D1AD-87BC-3D05B013B6EC}"/>
              </a:ext>
            </a:extLst>
          </p:cNvPr>
          <p:cNvGrpSpPr/>
          <p:nvPr/>
        </p:nvGrpSpPr>
        <p:grpSpPr>
          <a:xfrm>
            <a:off x="1408735" y="1528976"/>
            <a:ext cx="889072" cy="705624"/>
            <a:chOff x="4154759" y="2293045"/>
            <a:chExt cx="889072" cy="705624"/>
          </a:xfrm>
          <a:solidFill>
            <a:srgbClr val="FF9900"/>
          </a:solidFill>
        </p:grpSpPr>
        <p:sp>
          <p:nvSpPr>
            <p:cNvPr id="162" name="Freccia in su 23">
              <a:extLst>
                <a:ext uri="{FF2B5EF4-FFF2-40B4-BE49-F238E27FC236}">
                  <a16:creationId xmlns:a16="http://schemas.microsoft.com/office/drawing/2014/main" id="{0C467D23-891A-CB46-0FF6-071FD48D08A3}"/>
                </a:ext>
              </a:extLst>
            </p:cNvPr>
            <p:cNvSpPr/>
            <p:nvPr/>
          </p:nvSpPr>
          <p:spPr>
            <a:xfrm rot="10800000">
              <a:off x="4194953" y="2293045"/>
              <a:ext cx="828000" cy="705624"/>
            </a:xfrm>
            <a:prstGeom prst="flowChartOffpageConnector">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60" name="TextBox 159">
              <a:extLst>
                <a:ext uri="{FF2B5EF4-FFF2-40B4-BE49-F238E27FC236}">
                  <a16:creationId xmlns:a16="http://schemas.microsoft.com/office/drawing/2014/main" id="{92E993BE-B90A-728C-0CEE-4E224CD45091}"/>
                </a:ext>
              </a:extLst>
            </p:cNvPr>
            <p:cNvSpPr txBox="1"/>
            <p:nvPr/>
          </p:nvSpPr>
          <p:spPr>
            <a:xfrm>
              <a:off x="4154759" y="2522421"/>
              <a:ext cx="889072" cy="307777"/>
            </a:xfrm>
            <a:prstGeom prst="rect">
              <a:avLst/>
            </a:prstGeom>
            <a:noFill/>
          </p:spPr>
          <p:txBody>
            <a:bodyPr wrap="square">
              <a:spAutoFit/>
            </a:bodyPr>
            <a:lstStyle/>
            <a:p>
              <a:pPr algn="ctr"/>
              <a:r>
                <a:rPr lang="it-IT" sz="1400" dirty="0">
                  <a:solidFill>
                    <a:schemeClr val="bg1"/>
                  </a:solidFill>
                </a:rPr>
                <a:t>ENHO</a:t>
              </a:r>
            </a:p>
          </p:txBody>
        </p:sp>
      </p:grpSp>
      <p:sp>
        <p:nvSpPr>
          <p:cNvPr id="164" name="TextBox 163">
            <a:extLst>
              <a:ext uri="{FF2B5EF4-FFF2-40B4-BE49-F238E27FC236}">
                <a16:creationId xmlns:a16="http://schemas.microsoft.com/office/drawing/2014/main" id="{5AC3954C-864D-E6C1-61B1-FD3FEAD2E86F}"/>
              </a:ext>
            </a:extLst>
          </p:cNvPr>
          <p:cNvSpPr txBox="1"/>
          <p:nvPr/>
        </p:nvSpPr>
        <p:spPr>
          <a:xfrm>
            <a:off x="6006026" y="4186075"/>
            <a:ext cx="771068" cy="307777"/>
          </a:xfrm>
          <a:prstGeom prst="rect">
            <a:avLst/>
          </a:prstGeom>
          <a:noFill/>
        </p:spPr>
        <p:txBody>
          <a:bodyPr wrap="square">
            <a:spAutoFit/>
          </a:bodyPr>
          <a:lstStyle/>
          <a:p>
            <a:pPr algn="ctr"/>
            <a:r>
              <a:rPr lang="it-IT" sz="1400" dirty="0" err="1">
                <a:solidFill>
                  <a:schemeClr val="bg1"/>
                </a:solidFill>
              </a:rPr>
              <a:t>ACLy</a:t>
            </a:r>
            <a:endParaRPr lang="it-IT" sz="1400" dirty="0">
              <a:solidFill>
                <a:schemeClr val="bg1"/>
              </a:solidFill>
            </a:endParaRPr>
          </a:p>
        </p:txBody>
      </p:sp>
      <p:sp>
        <p:nvSpPr>
          <p:cNvPr id="167" name="TextBox 166">
            <a:extLst>
              <a:ext uri="{FF2B5EF4-FFF2-40B4-BE49-F238E27FC236}">
                <a16:creationId xmlns:a16="http://schemas.microsoft.com/office/drawing/2014/main" id="{DC19B6FB-B9FE-0D1F-4CE2-510C384D61E4}"/>
              </a:ext>
            </a:extLst>
          </p:cNvPr>
          <p:cNvSpPr txBox="1"/>
          <p:nvPr/>
        </p:nvSpPr>
        <p:spPr>
          <a:xfrm>
            <a:off x="4789594" y="5689308"/>
            <a:ext cx="1224671" cy="307777"/>
          </a:xfrm>
          <a:prstGeom prst="rect">
            <a:avLst/>
          </a:prstGeom>
          <a:noFill/>
        </p:spPr>
        <p:txBody>
          <a:bodyPr wrap="square">
            <a:spAutoFit/>
          </a:bodyPr>
          <a:lstStyle/>
          <a:p>
            <a:pPr algn="ctr"/>
            <a:r>
              <a:rPr lang="it-IT" sz="1400" dirty="0">
                <a:solidFill>
                  <a:schemeClr val="bg1"/>
                </a:solidFill>
              </a:rPr>
              <a:t>SREBP-1c</a:t>
            </a:r>
          </a:p>
        </p:txBody>
      </p:sp>
      <p:sp>
        <p:nvSpPr>
          <p:cNvPr id="174" name="Freccia in su 22">
            <a:extLst>
              <a:ext uri="{FF2B5EF4-FFF2-40B4-BE49-F238E27FC236}">
                <a16:creationId xmlns:a16="http://schemas.microsoft.com/office/drawing/2014/main" id="{149B7FAA-D843-F5BE-983E-320A4D63EA9B}"/>
              </a:ext>
            </a:extLst>
          </p:cNvPr>
          <p:cNvSpPr/>
          <p:nvPr/>
        </p:nvSpPr>
        <p:spPr>
          <a:xfrm>
            <a:off x="10885190" y="5815490"/>
            <a:ext cx="827397" cy="705624"/>
          </a:xfrm>
          <a:prstGeom prst="flowChartOffpage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177" name="Freccia in su 23">
            <a:extLst>
              <a:ext uri="{FF2B5EF4-FFF2-40B4-BE49-F238E27FC236}">
                <a16:creationId xmlns:a16="http://schemas.microsoft.com/office/drawing/2014/main" id="{BCA313A6-C330-120D-1AF8-D1A53C733995}"/>
              </a:ext>
            </a:extLst>
          </p:cNvPr>
          <p:cNvSpPr/>
          <p:nvPr/>
        </p:nvSpPr>
        <p:spPr>
          <a:xfrm>
            <a:off x="8463643" y="5869527"/>
            <a:ext cx="828000" cy="705624"/>
          </a:xfrm>
          <a:prstGeom prst="flowChartOffpageConnector">
            <a:avLst/>
          </a:prstGeom>
          <a:solidFill>
            <a:srgbClr val="18417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78" name="Freccia in su 23">
            <a:extLst>
              <a:ext uri="{FF2B5EF4-FFF2-40B4-BE49-F238E27FC236}">
                <a16:creationId xmlns:a16="http://schemas.microsoft.com/office/drawing/2014/main" id="{84EEAF1F-6403-C85C-314B-83D9F2009704}"/>
              </a:ext>
            </a:extLst>
          </p:cNvPr>
          <p:cNvSpPr/>
          <p:nvPr/>
        </p:nvSpPr>
        <p:spPr>
          <a:xfrm rot="10800000">
            <a:off x="9988301" y="4611529"/>
            <a:ext cx="828000" cy="705624"/>
          </a:xfrm>
          <a:prstGeom prst="flowChartOffpageConnector">
            <a:avLst/>
          </a:prstGeom>
          <a:solidFill>
            <a:srgbClr val="FFC000"/>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83" name="Freccia in su 23">
            <a:extLst>
              <a:ext uri="{FF2B5EF4-FFF2-40B4-BE49-F238E27FC236}">
                <a16:creationId xmlns:a16="http://schemas.microsoft.com/office/drawing/2014/main" id="{E82A9AF6-B10D-86C0-2386-459A6D99DC4E}"/>
              </a:ext>
            </a:extLst>
          </p:cNvPr>
          <p:cNvSpPr/>
          <p:nvPr/>
        </p:nvSpPr>
        <p:spPr>
          <a:xfrm rot="10800000">
            <a:off x="10264109" y="3546440"/>
            <a:ext cx="828000" cy="705624"/>
          </a:xfrm>
          <a:prstGeom prst="flowChartOffpageConnector">
            <a:avLst/>
          </a:prstGeom>
          <a:solidFill>
            <a:srgbClr val="FFC000"/>
          </a:solid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173" name="TextBox 172">
            <a:extLst>
              <a:ext uri="{FF2B5EF4-FFF2-40B4-BE49-F238E27FC236}">
                <a16:creationId xmlns:a16="http://schemas.microsoft.com/office/drawing/2014/main" id="{D4594D38-7F25-829E-3846-8453243FDC92}"/>
              </a:ext>
            </a:extLst>
          </p:cNvPr>
          <p:cNvSpPr txBox="1"/>
          <p:nvPr/>
        </p:nvSpPr>
        <p:spPr>
          <a:xfrm>
            <a:off x="10710266" y="5945933"/>
            <a:ext cx="1177247" cy="307777"/>
          </a:xfrm>
          <a:prstGeom prst="rect">
            <a:avLst/>
          </a:prstGeom>
          <a:noFill/>
        </p:spPr>
        <p:txBody>
          <a:bodyPr wrap="square">
            <a:spAutoFit/>
          </a:bodyPr>
          <a:lstStyle/>
          <a:p>
            <a:pPr algn="ctr"/>
            <a:r>
              <a:rPr lang="it-IT" sz="1400" dirty="0">
                <a:solidFill>
                  <a:schemeClr val="bg1"/>
                </a:solidFill>
              </a:rPr>
              <a:t>HSD17B13</a:t>
            </a:r>
          </a:p>
        </p:txBody>
      </p:sp>
      <p:sp>
        <p:nvSpPr>
          <p:cNvPr id="176" name="TextBox 175">
            <a:extLst>
              <a:ext uri="{FF2B5EF4-FFF2-40B4-BE49-F238E27FC236}">
                <a16:creationId xmlns:a16="http://schemas.microsoft.com/office/drawing/2014/main" id="{9727BDE5-713F-E532-59A3-B5816CD6913D}"/>
              </a:ext>
            </a:extLst>
          </p:cNvPr>
          <p:cNvSpPr txBox="1"/>
          <p:nvPr/>
        </p:nvSpPr>
        <p:spPr>
          <a:xfrm>
            <a:off x="8329710" y="6024513"/>
            <a:ext cx="1095866" cy="307777"/>
          </a:xfrm>
          <a:prstGeom prst="rect">
            <a:avLst/>
          </a:prstGeom>
          <a:noFill/>
        </p:spPr>
        <p:txBody>
          <a:bodyPr wrap="square">
            <a:spAutoFit/>
          </a:bodyPr>
          <a:lstStyle/>
          <a:p>
            <a:pPr algn="ctr"/>
            <a:r>
              <a:rPr lang="it-IT" sz="1400" dirty="0">
                <a:solidFill>
                  <a:schemeClr val="bg1"/>
                </a:solidFill>
              </a:rPr>
              <a:t>TCF7</a:t>
            </a:r>
          </a:p>
        </p:txBody>
      </p:sp>
      <p:sp>
        <p:nvSpPr>
          <p:cNvPr id="180" name="TextBox 179">
            <a:extLst>
              <a:ext uri="{FF2B5EF4-FFF2-40B4-BE49-F238E27FC236}">
                <a16:creationId xmlns:a16="http://schemas.microsoft.com/office/drawing/2014/main" id="{E1BB63B7-89AA-4504-94D0-CBE5B6E779F4}"/>
              </a:ext>
            </a:extLst>
          </p:cNvPr>
          <p:cNvSpPr txBox="1"/>
          <p:nvPr/>
        </p:nvSpPr>
        <p:spPr>
          <a:xfrm>
            <a:off x="9936679" y="4872494"/>
            <a:ext cx="931243" cy="307777"/>
          </a:xfrm>
          <a:prstGeom prst="rect">
            <a:avLst/>
          </a:prstGeom>
          <a:noFill/>
        </p:spPr>
        <p:txBody>
          <a:bodyPr wrap="square">
            <a:spAutoFit/>
          </a:bodyPr>
          <a:lstStyle/>
          <a:p>
            <a:pPr algn="ctr"/>
            <a:r>
              <a:rPr lang="it-IT" sz="1400" dirty="0">
                <a:solidFill>
                  <a:schemeClr val="bg1"/>
                </a:solidFill>
              </a:rPr>
              <a:t>FGF21</a:t>
            </a:r>
          </a:p>
        </p:txBody>
      </p:sp>
      <p:sp>
        <p:nvSpPr>
          <p:cNvPr id="182" name="TextBox 181">
            <a:extLst>
              <a:ext uri="{FF2B5EF4-FFF2-40B4-BE49-F238E27FC236}">
                <a16:creationId xmlns:a16="http://schemas.microsoft.com/office/drawing/2014/main" id="{1F7DE3DF-B3AD-8224-0857-E0F4F6A00B8B}"/>
              </a:ext>
            </a:extLst>
          </p:cNvPr>
          <p:cNvSpPr txBox="1"/>
          <p:nvPr/>
        </p:nvSpPr>
        <p:spPr>
          <a:xfrm>
            <a:off x="10249885" y="3834777"/>
            <a:ext cx="856448" cy="307777"/>
          </a:xfrm>
          <a:prstGeom prst="rect">
            <a:avLst/>
          </a:prstGeom>
          <a:noFill/>
        </p:spPr>
        <p:txBody>
          <a:bodyPr wrap="square">
            <a:spAutoFit/>
          </a:bodyPr>
          <a:lstStyle/>
          <a:p>
            <a:pPr algn="ctr"/>
            <a:r>
              <a:rPr lang="it-IT" sz="1400" dirty="0">
                <a:solidFill>
                  <a:schemeClr val="bg1"/>
                </a:solidFill>
              </a:rPr>
              <a:t>FGFR1</a:t>
            </a:r>
          </a:p>
        </p:txBody>
      </p:sp>
      <p:pic>
        <p:nvPicPr>
          <p:cNvPr id="10" name="Immagine 61">
            <a:extLst>
              <a:ext uri="{FF2B5EF4-FFF2-40B4-BE49-F238E27FC236}">
                <a16:creationId xmlns:a16="http://schemas.microsoft.com/office/drawing/2014/main" id="{7B05C41D-E11F-D7CB-A55F-04A958DEF586}"/>
              </a:ext>
            </a:extLst>
          </p:cNvPr>
          <p:cNvPicPr>
            <a:picLocks noChangeAspect="1"/>
          </p:cNvPicPr>
          <p:nvPr/>
        </p:nvPicPr>
        <p:blipFill>
          <a:blip r:embed="rId12"/>
          <a:stretch>
            <a:fillRect/>
          </a:stretch>
        </p:blipFill>
        <p:spPr>
          <a:xfrm>
            <a:off x="10900537" y="5040799"/>
            <a:ext cx="968219" cy="278944"/>
          </a:xfrm>
          <a:prstGeom prst="rect">
            <a:avLst/>
          </a:prstGeom>
        </p:spPr>
      </p:pic>
      <p:sp>
        <p:nvSpPr>
          <p:cNvPr id="15" name="TextBox 14">
            <a:extLst>
              <a:ext uri="{FF2B5EF4-FFF2-40B4-BE49-F238E27FC236}">
                <a16:creationId xmlns:a16="http://schemas.microsoft.com/office/drawing/2014/main" id="{A9958BB8-052E-CBEA-564D-BB8C4C310279}"/>
              </a:ext>
            </a:extLst>
          </p:cNvPr>
          <p:cNvSpPr txBox="1"/>
          <p:nvPr/>
        </p:nvSpPr>
        <p:spPr>
          <a:xfrm rot="16200000">
            <a:off x="-865348" y="2010942"/>
            <a:ext cx="2479703" cy="319446"/>
          </a:xfrm>
          <a:prstGeom prst="rect">
            <a:avLst/>
          </a:prstGeom>
          <a:noFill/>
        </p:spPr>
        <p:txBody>
          <a:bodyPr wrap="square" rtlCol="0">
            <a:spAutoFit/>
          </a:bodyPr>
          <a:lstStyle/>
          <a:p>
            <a:pPr algn="ctr">
              <a:lnSpc>
                <a:spcPct val="80000"/>
              </a:lnSpc>
            </a:pPr>
            <a:r>
              <a:rPr lang="en-GB" dirty="0"/>
              <a:t>Early response</a:t>
            </a:r>
          </a:p>
        </p:txBody>
      </p:sp>
      <p:sp>
        <p:nvSpPr>
          <p:cNvPr id="19" name="TextBox 18">
            <a:extLst>
              <a:ext uri="{FF2B5EF4-FFF2-40B4-BE49-F238E27FC236}">
                <a16:creationId xmlns:a16="http://schemas.microsoft.com/office/drawing/2014/main" id="{F5E803B8-D1B2-B6B1-64BA-0D0C301CBC63}"/>
              </a:ext>
            </a:extLst>
          </p:cNvPr>
          <p:cNvSpPr txBox="1"/>
          <p:nvPr/>
        </p:nvSpPr>
        <p:spPr>
          <a:xfrm rot="16200000">
            <a:off x="-822771" y="4794572"/>
            <a:ext cx="2479703" cy="319446"/>
          </a:xfrm>
          <a:prstGeom prst="rect">
            <a:avLst/>
          </a:prstGeom>
          <a:noFill/>
        </p:spPr>
        <p:txBody>
          <a:bodyPr wrap="square" rtlCol="0">
            <a:spAutoFit/>
          </a:bodyPr>
          <a:lstStyle/>
          <a:p>
            <a:pPr algn="ctr">
              <a:lnSpc>
                <a:spcPct val="80000"/>
              </a:lnSpc>
            </a:pPr>
            <a:r>
              <a:rPr lang="en-GB" dirty="0"/>
              <a:t>Late response</a:t>
            </a:r>
          </a:p>
        </p:txBody>
      </p:sp>
      <p:sp>
        <p:nvSpPr>
          <p:cNvPr id="38" name="CasellaDiTesto 48">
            <a:extLst>
              <a:ext uri="{FF2B5EF4-FFF2-40B4-BE49-F238E27FC236}">
                <a16:creationId xmlns:a16="http://schemas.microsoft.com/office/drawing/2014/main" id="{29F6F769-D47F-269A-CDEC-6FC4A0165A42}"/>
              </a:ext>
            </a:extLst>
          </p:cNvPr>
          <p:cNvSpPr txBox="1"/>
          <p:nvPr/>
        </p:nvSpPr>
        <p:spPr>
          <a:xfrm>
            <a:off x="6758843" y="2278420"/>
            <a:ext cx="2190128"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Transcriptional regulator of metabolic relevant genes  </a:t>
            </a:r>
          </a:p>
        </p:txBody>
      </p:sp>
      <p:grpSp>
        <p:nvGrpSpPr>
          <p:cNvPr id="54" name="Group 53">
            <a:extLst>
              <a:ext uri="{FF2B5EF4-FFF2-40B4-BE49-F238E27FC236}">
                <a16:creationId xmlns:a16="http://schemas.microsoft.com/office/drawing/2014/main" id="{E7FA080F-84B4-08D3-BC5F-3EEF04D526D4}"/>
              </a:ext>
            </a:extLst>
          </p:cNvPr>
          <p:cNvGrpSpPr/>
          <p:nvPr/>
        </p:nvGrpSpPr>
        <p:grpSpPr>
          <a:xfrm>
            <a:off x="7409371" y="1524112"/>
            <a:ext cx="889072" cy="705624"/>
            <a:chOff x="5299822" y="2734897"/>
            <a:chExt cx="889072" cy="705624"/>
          </a:xfrm>
          <a:solidFill>
            <a:srgbClr val="FF6600"/>
          </a:solidFill>
        </p:grpSpPr>
        <p:sp>
          <p:nvSpPr>
            <p:cNvPr id="39" name="Freccia in su 23">
              <a:extLst>
                <a:ext uri="{FF2B5EF4-FFF2-40B4-BE49-F238E27FC236}">
                  <a16:creationId xmlns:a16="http://schemas.microsoft.com/office/drawing/2014/main" id="{279A4ACC-4B29-1EBD-37BF-9284CD6F283A}"/>
                </a:ext>
              </a:extLst>
            </p:cNvPr>
            <p:cNvSpPr/>
            <p:nvPr/>
          </p:nvSpPr>
          <p:spPr>
            <a:xfrm rot="10800000">
              <a:off x="5340016" y="2734897"/>
              <a:ext cx="828000" cy="705624"/>
            </a:xfrm>
            <a:prstGeom prst="flowChartOffpageConnector">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40" name="TextBox 39">
              <a:extLst>
                <a:ext uri="{FF2B5EF4-FFF2-40B4-BE49-F238E27FC236}">
                  <a16:creationId xmlns:a16="http://schemas.microsoft.com/office/drawing/2014/main" id="{D8F3D439-9907-A3D9-AC6A-7BDF644BB817}"/>
                </a:ext>
              </a:extLst>
            </p:cNvPr>
            <p:cNvSpPr txBox="1"/>
            <p:nvPr/>
          </p:nvSpPr>
          <p:spPr>
            <a:xfrm>
              <a:off x="5299822" y="2964273"/>
              <a:ext cx="889072" cy="307777"/>
            </a:xfrm>
            <a:prstGeom prst="rect">
              <a:avLst/>
            </a:prstGeom>
            <a:noFill/>
          </p:spPr>
          <p:txBody>
            <a:bodyPr wrap="square">
              <a:spAutoFit/>
            </a:bodyPr>
            <a:lstStyle/>
            <a:p>
              <a:pPr algn="ctr"/>
              <a:r>
                <a:rPr lang="it-IT" sz="1400" dirty="0">
                  <a:solidFill>
                    <a:schemeClr val="bg1"/>
                  </a:solidFill>
                </a:rPr>
                <a:t>SP1</a:t>
              </a:r>
            </a:p>
          </p:txBody>
        </p:sp>
      </p:grpSp>
      <p:sp>
        <p:nvSpPr>
          <p:cNvPr id="43" name="CasellaDiTesto 51">
            <a:extLst>
              <a:ext uri="{FF2B5EF4-FFF2-40B4-BE49-F238E27FC236}">
                <a16:creationId xmlns:a16="http://schemas.microsoft.com/office/drawing/2014/main" id="{27CA1AC1-931F-BEEE-51B4-1D7455A39170}"/>
              </a:ext>
            </a:extLst>
          </p:cNvPr>
          <p:cNvSpPr txBox="1"/>
          <p:nvPr/>
        </p:nvSpPr>
        <p:spPr>
          <a:xfrm>
            <a:off x="8879995" y="2278420"/>
            <a:ext cx="2182063"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Mediates pro-inflammatory and </a:t>
            </a:r>
            <a:r>
              <a:rPr lang="en-US" sz="1200" dirty="0" err="1">
                <a:cs typeface="Calibri" panose="020F0502020204030204" pitchFamily="34" charset="0"/>
              </a:rPr>
              <a:t>fibrogenic</a:t>
            </a:r>
            <a:r>
              <a:rPr lang="en-US" sz="1200" dirty="0">
                <a:cs typeface="Calibri" panose="020F0502020204030204" pitchFamily="34" charset="0"/>
              </a:rPr>
              <a:t> signaling</a:t>
            </a:r>
          </a:p>
        </p:txBody>
      </p:sp>
      <p:grpSp>
        <p:nvGrpSpPr>
          <p:cNvPr id="55" name="Group 54">
            <a:extLst>
              <a:ext uri="{FF2B5EF4-FFF2-40B4-BE49-F238E27FC236}">
                <a16:creationId xmlns:a16="http://schemas.microsoft.com/office/drawing/2014/main" id="{560433C6-7E47-9534-2347-4351D416E807}"/>
              </a:ext>
            </a:extLst>
          </p:cNvPr>
          <p:cNvGrpSpPr/>
          <p:nvPr/>
        </p:nvGrpSpPr>
        <p:grpSpPr>
          <a:xfrm>
            <a:off x="9358691" y="1525233"/>
            <a:ext cx="1224671" cy="705624"/>
            <a:chOff x="9995996" y="2267143"/>
            <a:chExt cx="1224671" cy="705624"/>
          </a:xfrm>
        </p:grpSpPr>
        <p:sp>
          <p:nvSpPr>
            <p:cNvPr id="44" name="Freccia in su 22">
              <a:extLst>
                <a:ext uri="{FF2B5EF4-FFF2-40B4-BE49-F238E27FC236}">
                  <a16:creationId xmlns:a16="http://schemas.microsoft.com/office/drawing/2014/main" id="{E94366F8-06FB-2156-A3AB-205FB4C9EF63}"/>
                </a:ext>
              </a:extLst>
            </p:cNvPr>
            <p:cNvSpPr/>
            <p:nvPr/>
          </p:nvSpPr>
          <p:spPr>
            <a:xfrm>
              <a:off x="10175489" y="2267143"/>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45" name="TextBox 44">
              <a:extLst>
                <a:ext uri="{FF2B5EF4-FFF2-40B4-BE49-F238E27FC236}">
                  <a16:creationId xmlns:a16="http://schemas.microsoft.com/office/drawing/2014/main" id="{661ACEE0-782F-E6D8-3C13-C73767B7C2C3}"/>
                </a:ext>
              </a:extLst>
            </p:cNvPr>
            <p:cNvSpPr txBox="1"/>
            <p:nvPr/>
          </p:nvSpPr>
          <p:spPr>
            <a:xfrm>
              <a:off x="9995996" y="2422129"/>
              <a:ext cx="1224671" cy="307777"/>
            </a:xfrm>
            <a:prstGeom prst="rect">
              <a:avLst/>
            </a:prstGeom>
            <a:noFill/>
          </p:spPr>
          <p:txBody>
            <a:bodyPr wrap="square">
              <a:spAutoFit/>
            </a:bodyPr>
            <a:lstStyle/>
            <a:p>
              <a:pPr algn="ctr"/>
              <a:r>
                <a:rPr lang="it-IT" sz="1400" dirty="0">
                  <a:solidFill>
                    <a:schemeClr val="bg1"/>
                  </a:solidFill>
                </a:rPr>
                <a:t>FASN</a:t>
              </a:r>
            </a:p>
          </p:txBody>
        </p:sp>
      </p:grpSp>
      <p:grpSp>
        <p:nvGrpSpPr>
          <p:cNvPr id="59" name="Group 58">
            <a:extLst>
              <a:ext uri="{FF2B5EF4-FFF2-40B4-BE49-F238E27FC236}">
                <a16:creationId xmlns:a16="http://schemas.microsoft.com/office/drawing/2014/main" id="{B19204B6-56CA-2CB7-14AE-EDF337477550}"/>
              </a:ext>
            </a:extLst>
          </p:cNvPr>
          <p:cNvGrpSpPr/>
          <p:nvPr/>
        </p:nvGrpSpPr>
        <p:grpSpPr>
          <a:xfrm>
            <a:off x="3079829" y="1540319"/>
            <a:ext cx="1224671" cy="705624"/>
            <a:chOff x="9995996" y="2267143"/>
            <a:chExt cx="1224671" cy="705624"/>
          </a:xfrm>
        </p:grpSpPr>
        <p:sp>
          <p:nvSpPr>
            <p:cNvPr id="60" name="Freccia in su 22">
              <a:extLst>
                <a:ext uri="{FF2B5EF4-FFF2-40B4-BE49-F238E27FC236}">
                  <a16:creationId xmlns:a16="http://schemas.microsoft.com/office/drawing/2014/main" id="{32B53B7A-0A18-4AB6-B2E6-361C99B659EE}"/>
                </a:ext>
              </a:extLst>
            </p:cNvPr>
            <p:cNvSpPr/>
            <p:nvPr/>
          </p:nvSpPr>
          <p:spPr>
            <a:xfrm>
              <a:off x="10175489" y="2267143"/>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61" name="TextBox 60">
              <a:extLst>
                <a:ext uri="{FF2B5EF4-FFF2-40B4-BE49-F238E27FC236}">
                  <a16:creationId xmlns:a16="http://schemas.microsoft.com/office/drawing/2014/main" id="{5844C4C7-C469-476D-99F5-81926E93D95A}"/>
                </a:ext>
              </a:extLst>
            </p:cNvPr>
            <p:cNvSpPr txBox="1"/>
            <p:nvPr/>
          </p:nvSpPr>
          <p:spPr>
            <a:xfrm>
              <a:off x="9995996" y="2422129"/>
              <a:ext cx="1224671" cy="307777"/>
            </a:xfrm>
            <a:prstGeom prst="rect">
              <a:avLst/>
            </a:prstGeom>
            <a:noFill/>
          </p:spPr>
          <p:txBody>
            <a:bodyPr wrap="square">
              <a:spAutoFit/>
            </a:bodyPr>
            <a:lstStyle/>
            <a:p>
              <a:pPr algn="ctr"/>
              <a:r>
                <a:rPr lang="it-IT" sz="1400" dirty="0">
                  <a:solidFill>
                    <a:schemeClr val="bg1"/>
                  </a:solidFill>
                </a:rPr>
                <a:t>TIMP3</a:t>
              </a:r>
            </a:p>
          </p:txBody>
        </p:sp>
      </p:grpSp>
      <p:sp>
        <p:nvSpPr>
          <p:cNvPr id="66" name="CasellaDiTesto 51">
            <a:extLst>
              <a:ext uri="{FF2B5EF4-FFF2-40B4-BE49-F238E27FC236}">
                <a16:creationId xmlns:a16="http://schemas.microsoft.com/office/drawing/2014/main" id="{20AA5155-0C81-8909-FB3D-AEB30A0DFB25}"/>
              </a:ext>
            </a:extLst>
          </p:cNvPr>
          <p:cNvSpPr txBox="1"/>
          <p:nvPr/>
        </p:nvSpPr>
        <p:spPr>
          <a:xfrm>
            <a:off x="2601133" y="2278420"/>
            <a:ext cx="2182063"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Associated with MASH progression</a:t>
            </a:r>
          </a:p>
        </p:txBody>
      </p:sp>
      <p:grpSp>
        <p:nvGrpSpPr>
          <p:cNvPr id="67" name="Group 66">
            <a:extLst>
              <a:ext uri="{FF2B5EF4-FFF2-40B4-BE49-F238E27FC236}">
                <a16:creationId xmlns:a16="http://schemas.microsoft.com/office/drawing/2014/main" id="{D82B5D69-4D39-4376-B8CF-F95B444AA59F}"/>
              </a:ext>
            </a:extLst>
          </p:cNvPr>
          <p:cNvGrpSpPr/>
          <p:nvPr/>
        </p:nvGrpSpPr>
        <p:grpSpPr>
          <a:xfrm>
            <a:off x="5166889" y="1589445"/>
            <a:ext cx="1224671" cy="705624"/>
            <a:chOff x="9995996" y="2267143"/>
            <a:chExt cx="1224671" cy="705624"/>
          </a:xfrm>
        </p:grpSpPr>
        <p:sp>
          <p:nvSpPr>
            <p:cNvPr id="68" name="Freccia in su 22">
              <a:extLst>
                <a:ext uri="{FF2B5EF4-FFF2-40B4-BE49-F238E27FC236}">
                  <a16:creationId xmlns:a16="http://schemas.microsoft.com/office/drawing/2014/main" id="{90C01E54-76F8-E427-20FE-05BFFBDF658E}"/>
                </a:ext>
              </a:extLst>
            </p:cNvPr>
            <p:cNvSpPr/>
            <p:nvPr/>
          </p:nvSpPr>
          <p:spPr>
            <a:xfrm>
              <a:off x="10175489" y="2267143"/>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69" name="TextBox 68">
              <a:extLst>
                <a:ext uri="{FF2B5EF4-FFF2-40B4-BE49-F238E27FC236}">
                  <a16:creationId xmlns:a16="http://schemas.microsoft.com/office/drawing/2014/main" id="{C19F92FF-DF18-97DA-3409-D492567C9370}"/>
                </a:ext>
              </a:extLst>
            </p:cNvPr>
            <p:cNvSpPr txBox="1"/>
            <p:nvPr/>
          </p:nvSpPr>
          <p:spPr>
            <a:xfrm>
              <a:off x="9995996" y="2422129"/>
              <a:ext cx="1224671" cy="307777"/>
            </a:xfrm>
            <a:prstGeom prst="rect">
              <a:avLst/>
            </a:prstGeom>
            <a:noFill/>
          </p:spPr>
          <p:txBody>
            <a:bodyPr wrap="square">
              <a:spAutoFit/>
            </a:bodyPr>
            <a:lstStyle/>
            <a:p>
              <a:pPr algn="ctr"/>
              <a:r>
                <a:rPr lang="it-IT" sz="1400" dirty="0">
                  <a:solidFill>
                    <a:schemeClr val="bg1"/>
                  </a:solidFill>
                </a:rPr>
                <a:t>CyP7a1</a:t>
              </a:r>
            </a:p>
          </p:txBody>
        </p:sp>
      </p:grpSp>
      <p:sp>
        <p:nvSpPr>
          <p:cNvPr id="70" name="CasellaDiTesto 51">
            <a:extLst>
              <a:ext uri="{FF2B5EF4-FFF2-40B4-BE49-F238E27FC236}">
                <a16:creationId xmlns:a16="http://schemas.microsoft.com/office/drawing/2014/main" id="{BB9F3188-25E9-EB52-C54E-F9C56190FCFE}"/>
              </a:ext>
            </a:extLst>
          </p:cNvPr>
          <p:cNvSpPr txBox="1"/>
          <p:nvPr/>
        </p:nvSpPr>
        <p:spPr>
          <a:xfrm>
            <a:off x="4688193" y="2278420"/>
            <a:ext cx="2182063"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Cholesterol processing enzyme, high expressed in MASH</a:t>
            </a:r>
          </a:p>
        </p:txBody>
      </p:sp>
      <p:grpSp>
        <p:nvGrpSpPr>
          <p:cNvPr id="73" name="Group 72">
            <a:extLst>
              <a:ext uri="{FF2B5EF4-FFF2-40B4-BE49-F238E27FC236}">
                <a16:creationId xmlns:a16="http://schemas.microsoft.com/office/drawing/2014/main" id="{22152E25-841B-52D5-229F-1F20AFDE67E3}"/>
              </a:ext>
            </a:extLst>
          </p:cNvPr>
          <p:cNvGrpSpPr/>
          <p:nvPr/>
        </p:nvGrpSpPr>
        <p:grpSpPr>
          <a:xfrm>
            <a:off x="11040619" y="1783610"/>
            <a:ext cx="1296772" cy="953077"/>
            <a:chOff x="11325398" y="1219915"/>
            <a:chExt cx="893699" cy="920600"/>
          </a:xfrm>
        </p:grpSpPr>
        <p:sp>
          <p:nvSpPr>
            <p:cNvPr id="62" name="Rectangle 61">
              <a:extLst>
                <a:ext uri="{FF2B5EF4-FFF2-40B4-BE49-F238E27FC236}">
                  <a16:creationId xmlns:a16="http://schemas.microsoft.com/office/drawing/2014/main" id="{E055529B-26E4-9364-DB7E-377B0BA8E184}"/>
                </a:ext>
              </a:extLst>
            </p:cNvPr>
            <p:cNvSpPr/>
            <p:nvPr/>
          </p:nvSpPr>
          <p:spPr>
            <a:xfrm>
              <a:off x="11325398" y="1254333"/>
              <a:ext cx="144000" cy="144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63" name="Rectangle 95">
              <a:extLst>
                <a:ext uri="{FF2B5EF4-FFF2-40B4-BE49-F238E27FC236}">
                  <a16:creationId xmlns:a16="http://schemas.microsoft.com/office/drawing/2014/main" id="{B41EB3BE-5DBE-8A4C-86CA-C7ECB5CAEFB2}"/>
                </a:ext>
              </a:extLst>
            </p:cNvPr>
            <p:cNvSpPr/>
            <p:nvPr/>
          </p:nvSpPr>
          <p:spPr>
            <a:xfrm>
              <a:off x="11325398" y="1491073"/>
              <a:ext cx="144000" cy="144000"/>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a-DK" dirty="0"/>
            </a:p>
          </p:txBody>
        </p:sp>
        <p:sp>
          <p:nvSpPr>
            <p:cNvPr id="28" name="Rectangle 27">
              <a:extLst>
                <a:ext uri="{FF2B5EF4-FFF2-40B4-BE49-F238E27FC236}">
                  <a16:creationId xmlns:a16="http://schemas.microsoft.com/office/drawing/2014/main" id="{D2DEC031-34D8-83B8-F135-DE551F657B4D}"/>
                </a:ext>
              </a:extLst>
            </p:cNvPr>
            <p:cNvSpPr/>
            <p:nvPr/>
          </p:nvSpPr>
          <p:spPr>
            <a:xfrm>
              <a:off x="11325398" y="1734786"/>
              <a:ext cx="144000" cy="144000"/>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a-DK" dirty="0"/>
            </a:p>
          </p:txBody>
        </p:sp>
        <p:sp>
          <p:nvSpPr>
            <p:cNvPr id="29" name="Rectangle 28">
              <a:extLst>
                <a:ext uri="{FF2B5EF4-FFF2-40B4-BE49-F238E27FC236}">
                  <a16:creationId xmlns:a16="http://schemas.microsoft.com/office/drawing/2014/main" id="{BDD21A91-DD7F-EA3F-BD06-1AB44C8498ED}"/>
                </a:ext>
              </a:extLst>
            </p:cNvPr>
            <p:cNvSpPr/>
            <p:nvPr/>
          </p:nvSpPr>
          <p:spPr>
            <a:xfrm>
              <a:off x="11325398" y="1996515"/>
              <a:ext cx="144000" cy="144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a-DK" dirty="0"/>
            </a:p>
          </p:txBody>
        </p:sp>
        <p:sp>
          <p:nvSpPr>
            <p:cNvPr id="71" name="CasellaDiTesto 48">
              <a:extLst>
                <a:ext uri="{FF2B5EF4-FFF2-40B4-BE49-F238E27FC236}">
                  <a16:creationId xmlns:a16="http://schemas.microsoft.com/office/drawing/2014/main" id="{7D765D91-ACC7-6FBC-06EE-0D8905983726}"/>
                </a:ext>
              </a:extLst>
            </p:cNvPr>
            <p:cNvSpPr txBox="1"/>
            <p:nvPr/>
          </p:nvSpPr>
          <p:spPr>
            <a:xfrm>
              <a:off x="11451646" y="1219915"/>
              <a:ext cx="588835" cy="243785"/>
            </a:xfrm>
            <a:prstGeom prst="rect">
              <a:avLst/>
            </a:prstGeom>
            <a:noFill/>
          </p:spPr>
          <p:txBody>
            <a:bodyPr wrap="square">
              <a:spAutoFit/>
            </a:bodyPr>
            <a:lstStyle/>
            <a:p>
              <a:pPr>
                <a:lnSpc>
                  <a:spcPct val="80000"/>
                </a:lnSpc>
              </a:pPr>
              <a:r>
                <a:rPr lang="en-US" sz="1200" dirty="0">
                  <a:cs typeface="Calibri" panose="020F0502020204030204" pitchFamily="34" charset="0"/>
                </a:rPr>
                <a:t>≥ 2-fold</a:t>
              </a:r>
            </a:p>
          </p:txBody>
        </p:sp>
        <p:sp>
          <p:nvSpPr>
            <p:cNvPr id="72" name="CasellaDiTesto 48">
              <a:extLst>
                <a:ext uri="{FF2B5EF4-FFF2-40B4-BE49-F238E27FC236}">
                  <a16:creationId xmlns:a16="http://schemas.microsoft.com/office/drawing/2014/main" id="{497C7EE9-36C5-697A-BEE9-553543DA0B26}"/>
                </a:ext>
              </a:extLst>
            </p:cNvPr>
            <p:cNvSpPr txBox="1"/>
            <p:nvPr/>
          </p:nvSpPr>
          <p:spPr>
            <a:xfrm>
              <a:off x="11439470" y="1470328"/>
              <a:ext cx="779627" cy="243785"/>
            </a:xfrm>
            <a:prstGeom prst="rect">
              <a:avLst/>
            </a:prstGeom>
            <a:noFill/>
          </p:spPr>
          <p:txBody>
            <a:bodyPr wrap="square">
              <a:spAutoFit/>
            </a:bodyPr>
            <a:lstStyle/>
            <a:p>
              <a:pPr>
                <a:lnSpc>
                  <a:spcPct val="80000"/>
                </a:lnSpc>
              </a:pPr>
              <a:r>
                <a:rPr lang="en-US" sz="1200" dirty="0">
                  <a:cs typeface="Calibri" panose="020F0502020204030204" pitchFamily="34" charset="0"/>
                </a:rPr>
                <a:t> 0,5 to 2-fold</a:t>
              </a:r>
            </a:p>
          </p:txBody>
        </p:sp>
      </p:grpSp>
      <p:sp>
        <p:nvSpPr>
          <p:cNvPr id="74" name="CasellaDiTesto 48">
            <a:extLst>
              <a:ext uri="{FF2B5EF4-FFF2-40B4-BE49-F238E27FC236}">
                <a16:creationId xmlns:a16="http://schemas.microsoft.com/office/drawing/2014/main" id="{A3CCEB42-09BD-988E-01D6-59159FC9DB93}"/>
              </a:ext>
            </a:extLst>
          </p:cNvPr>
          <p:cNvSpPr txBox="1"/>
          <p:nvPr/>
        </p:nvSpPr>
        <p:spPr>
          <a:xfrm>
            <a:off x="11219817" y="2281349"/>
            <a:ext cx="1131252" cy="243785"/>
          </a:xfrm>
          <a:prstGeom prst="rect">
            <a:avLst/>
          </a:prstGeom>
          <a:noFill/>
        </p:spPr>
        <p:txBody>
          <a:bodyPr wrap="square">
            <a:spAutoFit/>
          </a:bodyPr>
          <a:lstStyle/>
          <a:p>
            <a:pPr>
              <a:lnSpc>
                <a:spcPct val="80000"/>
              </a:lnSpc>
            </a:pPr>
            <a:r>
              <a:rPr lang="en-US" sz="1200" dirty="0">
                <a:cs typeface="Calibri" panose="020F0502020204030204" pitchFamily="34" charset="0"/>
              </a:rPr>
              <a:t> 0,5 to 2-fold</a:t>
            </a:r>
          </a:p>
        </p:txBody>
      </p:sp>
      <p:sp>
        <p:nvSpPr>
          <p:cNvPr id="75" name="CasellaDiTesto 48">
            <a:extLst>
              <a:ext uri="{FF2B5EF4-FFF2-40B4-BE49-F238E27FC236}">
                <a16:creationId xmlns:a16="http://schemas.microsoft.com/office/drawing/2014/main" id="{69DD65B6-50D5-B84D-D69C-B9398B497A85}"/>
              </a:ext>
            </a:extLst>
          </p:cNvPr>
          <p:cNvSpPr txBox="1"/>
          <p:nvPr/>
        </p:nvSpPr>
        <p:spPr>
          <a:xfrm>
            <a:off x="11266822" y="2530870"/>
            <a:ext cx="924966" cy="243785"/>
          </a:xfrm>
          <a:prstGeom prst="rect">
            <a:avLst/>
          </a:prstGeom>
          <a:noFill/>
        </p:spPr>
        <p:txBody>
          <a:bodyPr wrap="square">
            <a:spAutoFit/>
          </a:bodyPr>
          <a:lstStyle/>
          <a:p>
            <a:pPr>
              <a:lnSpc>
                <a:spcPct val="80000"/>
              </a:lnSpc>
            </a:pPr>
            <a:r>
              <a:rPr lang="en-US" sz="1200" dirty="0">
                <a:cs typeface="Calibri" panose="020F0502020204030204" pitchFamily="34" charset="0"/>
              </a:rPr>
              <a:t>≥ 2-fold</a:t>
            </a:r>
          </a:p>
        </p:txBody>
      </p:sp>
      <p:pic>
        <p:nvPicPr>
          <p:cNvPr id="6" name="Immagine 24">
            <a:extLst>
              <a:ext uri="{FF2B5EF4-FFF2-40B4-BE49-F238E27FC236}">
                <a16:creationId xmlns:a16="http://schemas.microsoft.com/office/drawing/2014/main" id="{87AFE865-6194-D19F-1659-F278AF90E773}"/>
              </a:ext>
            </a:extLst>
          </p:cNvPr>
          <p:cNvPicPr>
            <a:picLocks noChangeAspect="1"/>
          </p:cNvPicPr>
          <p:nvPr/>
        </p:nvPicPr>
        <p:blipFill>
          <a:blip r:embed="rId13">
            <a:clrChange>
              <a:clrFrom>
                <a:srgbClr val="F7F7F7"/>
              </a:clrFrom>
              <a:clrTo>
                <a:srgbClr val="F7F7F7">
                  <a:alpha val="0"/>
                </a:srgbClr>
              </a:clrTo>
            </a:clrChange>
          </a:blip>
          <a:stretch>
            <a:fillRect/>
          </a:stretch>
        </p:blipFill>
        <p:spPr>
          <a:xfrm>
            <a:off x="7939188" y="3145194"/>
            <a:ext cx="870313" cy="411845"/>
          </a:xfrm>
          <a:prstGeom prst="rect">
            <a:avLst/>
          </a:prstGeom>
        </p:spPr>
      </p:pic>
      <p:sp>
        <p:nvSpPr>
          <p:cNvPr id="33" name="CasellaDiTesto 48">
            <a:extLst>
              <a:ext uri="{FF2B5EF4-FFF2-40B4-BE49-F238E27FC236}">
                <a16:creationId xmlns:a16="http://schemas.microsoft.com/office/drawing/2014/main" id="{429E1791-9B2F-D3E4-1EFD-57A5592192D4}"/>
              </a:ext>
            </a:extLst>
          </p:cNvPr>
          <p:cNvSpPr txBox="1"/>
          <p:nvPr/>
        </p:nvSpPr>
        <p:spPr>
          <a:xfrm>
            <a:off x="7422235" y="4303805"/>
            <a:ext cx="1752416" cy="391517"/>
          </a:xfrm>
          <a:prstGeom prst="rect">
            <a:avLst/>
          </a:prstGeom>
          <a:noFill/>
        </p:spPr>
        <p:txBody>
          <a:bodyPr wrap="square">
            <a:spAutoFit/>
          </a:bodyPr>
          <a:lstStyle/>
          <a:p>
            <a:pPr algn="ctr">
              <a:lnSpc>
                <a:spcPct val="80000"/>
              </a:lnSpc>
            </a:pPr>
            <a:r>
              <a:rPr lang="en-US" sz="1200" dirty="0">
                <a:cs typeface="Calibri" panose="020F0502020204030204" pitchFamily="34" charset="0"/>
              </a:rPr>
              <a:t>Increases last step of </a:t>
            </a:r>
            <a:r>
              <a:rPr lang="en-US" sz="1200" dirty="0" err="1">
                <a:cs typeface="Calibri" panose="020F0502020204030204" pitchFamily="34" charset="0"/>
              </a:rPr>
              <a:t>gluco</a:t>
            </a:r>
            <a:r>
              <a:rPr lang="en-US" sz="1200" dirty="0">
                <a:cs typeface="Calibri" panose="020F0502020204030204" pitchFamily="34" charset="0"/>
              </a:rPr>
              <a:t>-neogenesis</a:t>
            </a:r>
          </a:p>
        </p:txBody>
      </p:sp>
      <p:sp>
        <p:nvSpPr>
          <p:cNvPr id="171" name="Freccia in su 22">
            <a:extLst>
              <a:ext uri="{FF2B5EF4-FFF2-40B4-BE49-F238E27FC236}">
                <a16:creationId xmlns:a16="http://schemas.microsoft.com/office/drawing/2014/main" id="{6363A8AB-0986-5A79-C737-741B6273C9C8}"/>
              </a:ext>
            </a:extLst>
          </p:cNvPr>
          <p:cNvSpPr/>
          <p:nvPr/>
        </p:nvSpPr>
        <p:spPr>
          <a:xfrm>
            <a:off x="7827938" y="3547928"/>
            <a:ext cx="827397" cy="705624"/>
          </a:xfrm>
          <a:prstGeom prst="flowChartOffpageConnector">
            <a:avLst/>
          </a:prstGeom>
          <a:solidFill>
            <a:schemeClr val="accent1"/>
          </a:solidFill>
          <a:ln w="38100">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170" name="TextBox 169">
            <a:extLst>
              <a:ext uri="{FF2B5EF4-FFF2-40B4-BE49-F238E27FC236}">
                <a16:creationId xmlns:a16="http://schemas.microsoft.com/office/drawing/2014/main" id="{AEEDCE9B-CE2D-8B7D-8571-42B9589AF7EC}"/>
              </a:ext>
            </a:extLst>
          </p:cNvPr>
          <p:cNvSpPr txBox="1"/>
          <p:nvPr/>
        </p:nvSpPr>
        <p:spPr>
          <a:xfrm>
            <a:off x="7775443" y="3653100"/>
            <a:ext cx="932386" cy="307777"/>
          </a:xfrm>
          <a:prstGeom prst="rect">
            <a:avLst/>
          </a:prstGeom>
          <a:noFill/>
        </p:spPr>
        <p:txBody>
          <a:bodyPr wrap="square">
            <a:spAutoFit/>
          </a:bodyPr>
          <a:lstStyle/>
          <a:p>
            <a:pPr algn="ctr"/>
            <a:r>
              <a:rPr lang="it-IT" sz="1400" dirty="0">
                <a:solidFill>
                  <a:schemeClr val="bg1"/>
                </a:solidFill>
              </a:rPr>
              <a:t>DGAT2</a:t>
            </a:r>
          </a:p>
        </p:txBody>
      </p:sp>
      <p:sp>
        <p:nvSpPr>
          <p:cNvPr id="56" name="CasellaDiTesto 48">
            <a:extLst>
              <a:ext uri="{FF2B5EF4-FFF2-40B4-BE49-F238E27FC236}">
                <a16:creationId xmlns:a16="http://schemas.microsoft.com/office/drawing/2014/main" id="{62497669-6BE5-833A-36D3-21999536A560}"/>
              </a:ext>
            </a:extLst>
          </p:cNvPr>
          <p:cNvSpPr txBox="1"/>
          <p:nvPr/>
        </p:nvSpPr>
        <p:spPr>
          <a:xfrm>
            <a:off x="3722266" y="4605034"/>
            <a:ext cx="1676360"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Promotes lipolysis and BAT differentiation</a:t>
            </a:r>
          </a:p>
        </p:txBody>
      </p:sp>
      <p:sp>
        <p:nvSpPr>
          <p:cNvPr id="57" name="Freccia in su 23">
            <a:extLst>
              <a:ext uri="{FF2B5EF4-FFF2-40B4-BE49-F238E27FC236}">
                <a16:creationId xmlns:a16="http://schemas.microsoft.com/office/drawing/2014/main" id="{B036E8A1-D2BD-5C67-2AE7-CC3A86E4FDC1}"/>
              </a:ext>
            </a:extLst>
          </p:cNvPr>
          <p:cNvSpPr/>
          <p:nvPr/>
        </p:nvSpPr>
        <p:spPr>
          <a:xfrm rot="10800000">
            <a:off x="4146447" y="3874235"/>
            <a:ext cx="828000" cy="705624"/>
          </a:xfrm>
          <a:prstGeom prst="flowChartOffpageConnector">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58" name="TextBox 57">
            <a:extLst>
              <a:ext uri="{FF2B5EF4-FFF2-40B4-BE49-F238E27FC236}">
                <a16:creationId xmlns:a16="http://schemas.microsoft.com/office/drawing/2014/main" id="{313F7376-860A-E704-288A-8CECF4665A96}"/>
              </a:ext>
            </a:extLst>
          </p:cNvPr>
          <p:cNvSpPr txBox="1"/>
          <p:nvPr/>
        </p:nvSpPr>
        <p:spPr>
          <a:xfrm>
            <a:off x="4115910" y="4162571"/>
            <a:ext cx="889072" cy="307777"/>
          </a:xfrm>
          <a:prstGeom prst="rect">
            <a:avLst/>
          </a:prstGeom>
          <a:noFill/>
        </p:spPr>
        <p:txBody>
          <a:bodyPr wrap="square">
            <a:spAutoFit/>
          </a:bodyPr>
          <a:lstStyle/>
          <a:p>
            <a:pPr algn="ctr"/>
            <a:r>
              <a:rPr lang="it-IT" sz="1400" dirty="0">
                <a:solidFill>
                  <a:schemeClr val="bg1"/>
                </a:solidFill>
              </a:rPr>
              <a:t>FOXO1</a:t>
            </a:r>
          </a:p>
        </p:txBody>
      </p:sp>
      <p:sp>
        <p:nvSpPr>
          <p:cNvPr id="24" name="CasellaDiTesto 23">
            <a:extLst>
              <a:ext uri="{FF2B5EF4-FFF2-40B4-BE49-F238E27FC236}">
                <a16:creationId xmlns:a16="http://schemas.microsoft.com/office/drawing/2014/main" id="{6E9BE315-E067-31B5-AC84-03030B8163A4}"/>
              </a:ext>
            </a:extLst>
          </p:cNvPr>
          <p:cNvSpPr txBox="1"/>
          <p:nvPr/>
        </p:nvSpPr>
        <p:spPr>
          <a:xfrm>
            <a:off x="4049715" y="6607574"/>
            <a:ext cx="4871391" cy="276999"/>
          </a:xfrm>
          <a:prstGeom prst="rect">
            <a:avLst/>
          </a:prstGeom>
          <a:noFill/>
        </p:spPr>
        <p:txBody>
          <a:bodyPr wrap="square" rtlCol="0">
            <a:spAutoFit/>
          </a:bodyPr>
          <a:lstStyle/>
          <a:p>
            <a:pPr algn="l"/>
            <a:r>
              <a:rPr lang="it-IT" sz="1200" dirty="0"/>
              <a:t>Source: </a:t>
            </a:r>
            <a:r>
              <a:rPr lang="it-IT" sz="1200" dirty="0" err="1"/>
              <a:t>RNAseq</a:t>
            </a:r>
            <a:r>
              <a:rPr lang="it-IT" sz="1200" dirty="0"/>
              <a:t> </a:t>
            </a:r>
            <a:r>
              <a:rPr lang="it-IT" sz="1200" dirty="0" err="1"/>
              <a:t>analysis</a:t>
            </a:r>
            <a:r>
              <a:rPr lang="it-IT" sz="1200" dirty="0"/>
              <a:t> on </a:t>
            </a:r>
            <a:r>
              <a:rPr lang="it-IT" sz="1200" dirty="0" err="1"/>
              <a:t>liver</a:t>
            </a:r>
            <a:r>
              <a:rPr lang="it-IT" sz="1200" dirty="0"/>
              <a:t> mice </a:t>
            </a:r>
            <a:r>
              <a:rPr lang="it-IT" sz="1200" dirty="0" err="1"/>
              <a:t>tissues</a:t>
            </a:r>
            <a:r>
              <a:rPr lang="it-IT" sz="1200" dirty="0"/>
              <a:t> </a:t>
            </a:r>
            <a:r>
              <a:rPr lang="it-IT" sz="1200" dirty="0" err="1"/>
              <a:t>treated</a:t>
            </a:r>
            <a:r>
              <a:rPr lang="it-IT" sz="1200" dirty="0"/>
              <a:t> for 3 or 15 weeks</a:t>
            </a:r>
          </a:p>
        </p:txBody>
      </p:sp>
      <p:sp>
        <p:nvSpPr>
          <p:cNvPr id="20" name="CasellaDiTesto 19">
            <a:extLst>
              <a:ext uri="{FF2B5EF4-FFF2-40B4-BE49-F238E27FC236}">
                <a16:creationId xmlns:a16="http://schemas.microsoft.com/office/drawing/2014/main" id="{478679CF-7477-9E69-E07F-2AB890631EC5}"/>
              </a:ext>
            </a:extLst>
          </p:cNvPr>
          <p:cNvSpPr txBox="1"/>
          <p:nvPr/>
        </p:nvSpPr>
        <p:spPr>
          <a:xfrm>
            <a:off x="9269536" y="5347172"/>
            <a:ext cx="2192636" cy="243785"/>
          </a:xfrm>
          <a:prstGeom prst="rect">
            <a:avLst/>
          </a:prstGeom>
          <a:noFill/>
        </p:spPr>
        <p:txBody>
          <a:bodyPr wrap="square">
            <a:spAutoFit/>
          </a:bodyPr>
          <a:lstStyle/>
          <a:p>
            <a:pPr algn="r">
              <a:lnSpc>
                <a:spcPct val="80000"/>
              </a:lnSpc>
            </a:pPr>
            <a:r>
              <a:rPr lang="en-US" sz="1200" dirty="0">
                <a:cs typeface="Calibri" panose="020F0502020204030204" pitchFamily="34" charset="0"/>
              </a:rPr>
              <a:t>Increases fatty acid metabolism</a:t>
            </a:r>
          </a:p>
        </p:txBody>
      </p:sp>
      <p:sp>
        <p:nvSpPr>
          <p:cNvPr id="21" name="CasellaDiTesto 20">
            <a:extLst>
              <a:ext uri="{FF2B5EF4-FFF2-40B4-BE49-F238E27FC236}">
                <a16:creationId xmlns:a16="http://schemas.microsoft.com/office/drawing/2014/main" id="{43361EAD-5DF4-22D4-4343-0FFED480249D}"/>
              </a:ext>
            </a:extLst>
          </p:cNvPr>
          <p:cNvSpPr txBox="1"/>
          <p:nvPr/>
        </p:nvSpPr>
        <p:spPr>
          <a:xfrm>
            <a:off x="9388888" y="3734011"/>
            <a:ext cx="932385" cy="539250"/>
          </a:xfrm>
          <a:prstGeom prst="rect">
            <a:avLst/>
          </a:prstGeom>
          <a:noFill/>
        </p:spPr>
        <p:txBody>
          <a:bodyPr wrap="square">
            <a:spAutoFit/>
          </a:bodyPr>
          <a:lstStyle/>
          <a:p>
            <a:pPr algn="r">
              <a:lnSpc>
                <a:spcPct val="80000"/>
              </a:lnSpc>
            </a:pPr>
            <a:r>
              <a:rPr lang="en-US" sz="1200" dirty="0">
                <a:cs typeface="Calibri" panose="020F0502020204030204" pitchFamily="34" charset="0"/>
              </a:rPr>
              <a:t>Increases fatty acid metabolism</a:t>
            </a:r>
          </a:p>
        </p:txBody>
      </p:sp>
      <p:sp>
        <p:nvSpPr>
          <p:cNvPr id="4" name="Rettangolo 3">
            <a:extLst>
              <a:ext uri="{FF2B5EF4-FFF2-40B4-BE49-F238E27FC236}">
                <a16:creationId xmlns:a16="http://schemas.microsoft.com/office/drawing/2014/main" id="{0C005D97-38FC-E0C8-3052-89DC98D81CC3}"/>
              </a:ext>
            </a:extLst>
          </p:cNvPr>
          <p:cNvSpPr/>
          <p:nvPr/>
        </p:nvSpPr>
        <p:spPr>
          <a:xfrm>
            <a:off x="11545189" y="3349954"/>
            <a:ext cx="173671" cy="19648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2" name="CasellaDiTesto 65">
            <a:extLst>
              <a:ext uri="{FF2B5EF4-FFF2-40B4-BE49-F238E27FC236}">
                <a16:creationId xmlns:a16="http://schemas.microsoft.com/office/drawing/2014/main" id="{6B69A424-0B0F-E7B3-003A-2906E0D85B2E}"/>
              </a:ext>
            </a:extLst>
          </p:cNvPr>
          <p:cNvSpPr txBox="1"/>
          <p:nvPr/>
        </p:nvSpPr>
        <p:spPr>
          <a:xfrm>
            <a:off x="7649486" y="5493551"/>
            <a:ext cx="1230238" cy="387798"/>
          </a:xfrm>
          <a:prstGeom prst="rect">
            <a:avLst/>
          </a:prstGeom>
          <a:noFill/>
        </p:spPr>
        <p:txBody>
          <a:bodyPr wrap="square">
            <a:spAutoFit/>
          </a:bodyPr>
          <a:lstStyle/>
          <a:p>
            <a:pPr algn="ctr">
              <a:lnSpc>
                <a:spcPct val="80000"/>
              </a:lnSpc>
            </a:pPr>
            <a:r>
              <a:rPr lang="en-US" sz="1200" dirty="0">
                <a:cs typeface="Calibri" panose="020F0502020204030204" pitchFamily="34" charset="0"/>
              </a:rPr>
              <a:t>Reduces </a:t>
            </a:r>
          </a:p>
          <a:p>
            <a:pPr algn="ctr">
              <a:lnSpc>
                <a:spcPct val="80000"/>
              </a:lnSpc>
            </a:pPr>
            <a:r>
              <a:rPr lang="en-US" sz="1200" dirty="0">
                <a:cs typeface="Calibri" panose="020F0502020204030204" pitchFamily="34" charset="0"/>
              </a:rPr>
              <a:t>cholesterol</a:t>
            </a:r>
          </a:p>
        </p:txBody>
      </p:sp>
      <p:sp>
        <p:nvSpPr>
          <p:cNvPr id="22" name="Freccia in su 23">
            <a:extLst>
              <a:ext uri="{FF2B5EF4-FFF2-40B4-BE49-F238E27FC236}">
                <a16:creationId xmlns:a16="http://schemas.microsoft.com/office/drawing/2014/main" id="{C13351CE-649E-88E0-39CB-F1D5BDE6E98F}"/>
              </a:ext>
            </a:extLst>
          </p:cNvPr>
          <p:cNvSpPr/>
          <p:nvPr/>
        </p:nvSpPr>
        <p:spPr>
          <a:xfrm rot="10800000">
            <a:off x="7847127" y="4748719"/>
            <a:ext cx="828000" cy="705624"/>
          </a:xfrm>
          <a:prstGeom prst="flowChartOffpageConnector">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p>
        </p:txBody>
      </p:sp>
      <p:sp>
        <p:nvSpPr>
          <p:cNvPr id="26" name="TextBox 146">
            <a:extLst>
              <a:ext uri="{FF2B5EF4-FFF2-40B4-BE49-F238E27FC236}">
                <a16:creationId xmlns:a16="http://schemas.microsoft.com/office/drawing/2014/main" id="{17924806-E93D-31BB-3E46-DD0422384F5A}"/>
              </a:ext>
            </a:extLst>
          </p:cNvPr>
          <p:cNvSpPr txBox="1"/>
          <p:nvPr/>
        </p:nvSpPr>
        <p:spPr>
          <a:xfrm>
            <a:off x="7764303" y="4994649"/>
            <a:ext cx="1034961" cy="307777"/>
          </a:xfrm>
          <a:prstGeom prst="rect">
            <a:avLst/>
          </a:prstGeom>
          <a:noFill/>
        </p:spPr>
        <p:txBody>
          <a:bodyPr wrap="square">
            <a:spAutoFit/>
          </a:bodyPr>
          <a:lstStyle/>
          <a:p>
            <a:pPr algn="ctr"/>
            <a:r>
              <a:rPr lang="it-IT" sz="1400" dirty="0">
                <a:solidFill>
                  <a:schemeClr val="bg1"/>
                </a:solidFill>
              </a:rPr>
              <a:t>THR</a:t>
            </a:r>
            <a:r>
              <a:rPr lang="it-IT" sz="1400" dirty="0">
                <a:solidFill>
                  <a:schemeClr val="bg1"/>
                </a:solidFill>
                <a:cs typeface="Times New Roman" panose="02020603050405020304" pitchFamily="18" charset="0"/>
              </a:rPr>
              <a:t>β</a:t>
            </a:r>
            <a:endParaRPr lang="it-IT" sz="1400" dirty="0">
              <a:solidFill>
                <a:schemeClr val="bg1"/>
              </a:solidFill>
            </a:endParaRPr>
          </a:p>
        </p:txBody>
      </p:sp>
      <p:sp>
        <p:nvSpPr>
          <p:cNvPr id="47" name="CasellaDiTesto 48">
            <a:extLst>
              <a:ext uri="{FF2B5EF4-FFF2-40B4-BE49-F238E27FC236}">
                <a16:creationId xmlns:a16="http://schemas.microsoft.com/office/drawing/2014/main" id="{030AFC63-7816-B078-E100-00312C23693C}"/>
              </a:ext>
            </a:extLst>
          </p:cNvPr>
          <p:cNvSpPr txBox="1"/>
          <p:nvPr/>
        </p:nvSpPr>
        <p:spPr>
          <a:xfrm>
            <a:off x="5992985" y="5042582"/>
            <a:ext cx="1611671" cy="539250"/>
          </a:xfrm>
          <a:prstGeom prst="rect">
            <a:avLst/>
          </a:prstGeom>
          <a:noFill/>
        </p:spPr>
        <p:txBody>
          <a:bodyPr wrap="square">
            <a:spAutoFit/>
          </a:bodyPr>
          <a:lstStyle/>
          <a:p>
            <a:pPr algn="ctr">
              <a:lnSpc>
                <a:spcPct val="80000"/>
              </a:lnSpc>
            </a:pPr>
            <a:r>
              <a:rPr lang="en-US" sz="1200" dirty="0" err="1">
                <a:cs typeface="Calibri" panose="020F0502020204030204" pitchFamily="34" charset="0"/>
              </a:rPr>
              <a:t>Favours</a:t>
            </a:r>
            <a:r>
              <a:rPr lang="en-US" sz="1200" dirty="0">
                <a:cs typeface="Calibri" panose="020F0502020204030204" pitchFamily="34" charset="0"/>
              </a:rPr>
              <a:t> </a:t>
            </a:r>
            <a:r>
              <a:rPr lang="it-IT" sz="1200" dirty="0" err="1">
                <a:cs typeface="Calibri" panose="020F0502020204030204" pitchFamily="34" charset="0"/>
              </a:rPr>
              <a:t>atherosclerotic</a:t>
            </a:r>
            <a:r>
              <a:rPr lang="it-IT" sz="1200" dirty="0">
                <a:cs typeface="Calibri" panose="020F0502020204030204" pitchFamily="34" charset="0"/>
              </a:rPr>
              <a:t> </a:t>
            </a:r>
            <a:r>
              <a:rPr lang="it-IT" sz="1200" dirty="0" err="1">
                <a:cs typeface="Calibri" panose="020F0502020204030204" pitchFamily="34" charset="0"/>
              </a:rPr>
              <a:t>plaques</a:t>
            </a:r>
            <a:endParaRPr lang="en-US" sz="1200" dirty="0">
              <a:cs typeface="Calibri" panose="020F0502020204030204" pitchFamily="34" charset="0"/>
            </a:endParaRPr>
          </a:p>
        </p:txBody>
      </p:sp>
      <p:sp>
        <p:nvSpPr>
          <p:cNvPr id="48" name="Freccia in su 22">
            <a:extLst>
              <a:ext uri="{FF2B5EF4-FFF2-40B4-BE49-F238E27FC236}">
                <a16:creationId xmlns:a16="http://schemas.microsoft.com/office/drawing/2014/main" id="{AF927EFA-E95A-FA3B-5415-F761FC13AA24}"/>
              </a:ext>
            </a:extLst>
          </p:cNvPr>
          <p:cNvSpPr/>
          <p:nvPr/>
        </p:nvSpPr>
        <p:spPr>
          <a:xfrm>
            <a:off x="6413657" y="5403068"/>
            <a:ext cx="827397" cy="705624"/>
          </a:xfrm>
          <a:prstGeom prst="flowChartOffpage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sz="1600" dirty="0"/>
          </a:p>
        </p:txBody>
      </p:sp>
      <p:sp>
        <p:nvSpPr>
          <p:cNvPr id="49" name="TextBox 163">
            <a:extLst>
              <a:ext uri="{FF2B5EF4-FFF2-40B4-BE49-F238E27FC236}">
                <a16:creationId xmlns:a16="http://schemas.microsoft.com/office/drawing/2014/main" id="{F01448A5-0F6B-BE50-A100-AD0C71D1AAE5}"/>
              </a:ext>
            </a:extLst>
          </p:cNvPr>
          <p:cNvSpPr txBox="1"/>
          <p:nvPr/>
        </p:nvSpPr>
        <p:spPr>
          <a:xfrm>
            <a:off x="6421311" y="5557865"/>
            <a:ext cx="771068" cy="307777"/>
          </a:xfrm>
          <a:prstGeom prst="rect">
            <a:avLst/>
          </a:prstGeom>
          <a:noFill/>
        </p:spPr>
        <p:txBody>
          <a:bodyPr wrap="square">
            <a:spAutoFit/>
          </a:bodyPr>
          <a:lstStyle/>
          <a:p>
            <a:pPr algn="ctr"/>
            <a:r>
              <a:rPr lang="it-IT" sz="1400" dirty="0">
                <a:solidFill>
                  <a:schemeClr val="bg1"/>
                </a:solidFill>
              </a:rPr>
              <a:t>Apo B</a:t>
            </a:r>
          </a:p>
        </p:txBody>
      </p:sp>
      <p:sp>
        <p:nvSpPr>
          <p:cNvPr id="3" name="Segnaposto numero diapositiva 2">
            <a:extLst>
              <a:ext uri="{FF2B5EF4-FFF2-40B4-BE49-F238E27FC236}">
                <a16:creationId xmlns:a16="http://schemas.microsoft.com/office/drawing/2014/main" id="{D2BF7093-2918-9591-8193-1203DCF22963}"/>
              </a:ext>
            </a:extLst>
          </p:cNvPr>
          <p:cNvSpPr>
            <a:spLocks noGrp="1"/>
          </p:cNvSpPr>
          <p:nvPr>
            <p:ph type="sldNum" sz="quarter" idx="12"/>
          </p:nvPr>
        </p:nvSpPr>
        <p:spPr>
          <a:xfrm>
            <a:off x="9444701" y="6173275"/>
            <a:ext cx="2743200" cy="365125"/>
          </a:xfrm>
        </p:spPr>
        <p:txBody>
          <a:bodyPr/>
          <a:lstStyle/>
          <a:p>
            <a:fld id="{227D6147-8CA9-4AD8-AEEB-E653C18C822D}" type="slidenum">
              <a:rPr lang="en-GB" smtClean="0">
                <a:latin typeface="+mn-lt"/>
              </a:rPr>
              <a:t>49</a:t>
            </a:fld>
            <a:endParaRPr lang="en-GB" dirty="0">
              <a:latin typeface="+mn-lt"/>
            </a:endParaRPr>
          </a:p>
        </p:txBody>
      </p:sp>
      <p:pic>
        <p:nvPicPr>
          <p:cNvPr id="53" name="Picture 52" descr="A black background with red dots and lines&#10;&#10;Description automatically generated">
            <a:extLst>
              <a:ext uri="{FF2B5EF4-FFF2-40B4-BE49-F238E27FC236}">
                <a16:creationId xmlns:a16="http://schemas.microsoft.com/office/drawing/2014/main" id="{133900BE-664A-9BC1-9C03-DE289609D8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2467" y="2705725"/>
            <a:ext cx="887734" cy="887734"/>
          </a:xfrm>
          <a:prstGeom prst="rect">
            <a:avLst/>
          </a:prstGeom>
        </p:spPr>
      </p:pic>
      <p:pic>
        <p:nvPicPr>
          <p:cNvPr id="37" name="Picture 36">
            <a:extLst>
              <a:ext uri="{FF2B5EF4-FFF2-40B4-BE49-F238E27FC236}">
                <a16:creationId xmlns:a16="http://schemas.microsoft.com/office/drawing/2014/main" id="{80D177DF-D9A0-3219-BDCE-ACEFE44A0FC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contrast="40000"/>
                    </a14:imgEffect>
                  </a14:imgLayer>
                </a14:imgProps>
              </a:ext>
            </a:extLst>
          </a:blip>
          <a:stretch>
            <a:fillRect/>
          </a:stretch>
        </p:blipFill>
        <p:spPr>
          <a:xfrm>
            <a:off x="10185904" y="73211"/>
            <a:ext cx="698843" cy="693052"/>
          </a:xfrm>
          <a:prstGeom prst="rect">
            <a:avLst/>
          </a:prstGeom>
        </p:spPr>
      </p:pic>
      <p:pic>
        <p:nvPicPr>
          <p:cNvPr id="64" name="Picture 63" descr="Et billede, der indeholder tekst, Font/skrifttype, Grafik, logo&#10;&#10;Automatisk genereret beskrivelse">
            <a:extLst>
              <a:ext uri="{FF2B5EF4-FFF2-40B4-BE49-F238E27FC236}">
                <a16:creationId xmlns:a16="http://schemas.microsoft.com/office/drawing/2014/main" id="{511C3310-0A1E-746A-ED99-912EFD91F4B9}"/>
              </a:ext>
            </a:extLst>
          </p:cNvPr>
          <p:cNvPicPr>
            <a:picLocks noChangeAspect="1"/>
          </p:cNvPicPr>
          <p:nvPr/>
        </p:nvPicPr>
        <p:blipFill>
          <a:blip r:embed="rId17">
            <a:alphaModFix/>
            <a:extLst>
              <a:ext uri="{28A0092B-C50C-407E-A947-70E740481C1C}">
                <a14:useLocalDpi xmlns:a14="http://schemas.microsoft.com/office/drawing/2010/main" val="0"/>
              </a:ext>
            </a:extLst>
          </a:blip>
          <a:srcRect/>
          <a:stretch>
            <a:fillRect/>
          </a:stretch>
        </p:blipFill>
        <p:spPr bwMode="auto">
          <a:xfrm>
            <a:off x="11190732" y="848568"/>
            <a:ext cx="882584" cy="455350"/>
          </a:xfrm>
          <a:prstGeom prst="rect">
            <a:avLst/>
          </a:prstGeom>
          <a:noFill/>
          <a:ln>
            <a:noFill/>
          </a:ln>
        </p:spPr>
      </p:pic>
    </p:spTree>
    <p:extLst>
      <p:ext uri="{BB962C8B-B14F-4D97-AF65-F5344CB8AC3E}">
        <p14:creationId xmlns:p14="http://schemas.microsoft.com/office/powerpoint/2010/main" val="4174576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0322AFD-D136-2CC9-A83E-1F57D3315D16}"/>
              </a:ext>
            </a:extLst>
          </p:cNvPr>
          <p:cNvSpPr/>
          <p:nvPr/>
        </p:nvSpPr>
        <p:spPr>
          <a:xfrm>
            <a:off x="-3216" y="1053599"/>
            <a:ext cx="12195216" cy="5186563"/>
          </a:xfrm>
          <a:prstGeom prst="rect">
            <a:avLst/>
          </a:prstGeom>
          <a:gradFill>
            <a:gsLst>
              <a:gs pos="0">
                <a:schemeClr val="bg1"/>
              </a:gs>
              <a:gs pos="73000">
                <a:schemeClr val="bg1"/>
              </a:gs>
              <a:gs pos="100000">
                <a:srgbClr val="DFE8EF"/>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dirty="0">
                <a:latin typeface="Avenir Book" panose="02000503020000020003" pitchFamily="2" charset="0"/>
                <a:cs typeface="Arial Narrow" panose="020B0604020202020204" pitchFamily="34" charset="0"/>
              </a:rPr>
              <a:t>Genetic Medicines Can Better Address the Root Cause of Disease</a:t>
            </a:r>
          </a:p>
        </p:txBody>
      </p:sp>
      <p:sp>
        <p:nvSpPr>
          <p:cNvPr id="5" name="Oval 4">
            <a:extLst>
              <a:ext uri="{FF2B5EF4-FFF2-40B4-BE49-F238E27FC236}">
                <a16:creationId xmlns:a16="http://schemas.microsoft.com/office/drawing/2014/main" id="{0B6B64DE-17BE-D714-6C43-8DA029241837}"/>
              </a:ext>
            </a:extLst>
          </p:cNvPr>
          <p:cNvSpPr/>
          <p:nvPr/>
        </p:nvSpPr>
        <p:spPr>
          <a:xfrm>
            <a:off x="-1342063" y="2556388"/>
            <a:ext cx="4831516" cy="3248013"/>
          </a:xfrm>
          <a:custGeom>
            <a:avLst/>
            <a:gdLst>
              <a:gd name="connsiteX0" fmla="*/ 0 w 4831516"/>
              <a:gd name="connsiteY0" fmla="*/ 1624007 h 3248013"/>
              <a:gd name="connsiteX1" fmla="*/ 2415758 w 4831516"/>
              <a:gd name="connsiteY1" fmla="*/ 0 h 3248013"/>
              <a:gd name="connsiteX2" fmla="*/ 4831516 w 4831516"/>
              <a:gd name="connsiteY2" fmla="*/ 1624007 h 3248013"/>
              <a:gd name="connsiteX3" fmla="*/ 2415758 w 4831516"/>
              <a:gd name="connsiteY3" fmla="*/ 3248014 h 3248013"/>
              <a:gd name="connsiteX4" fmla="*/ 0 w 4831516"/>
              <a:gd name="connsiteY4" fmla="*/ 1624007 h 324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516" h="3248013" fill="none" extrusionOk="0">
                <a:moveTo>
                  <a:pt x="0" y="1624007"/>
                </a:moveTo>
                <a:cubicBezTo>
                  <a:pt x="180926" y="748556"/>
                  <a:pt x="1192047" y="-227357"/>
                  <a:pt x="2415758" y="0"/>
                </a:cubicBezTo>
                <a:cubicBezTo>
                  <a:pt x="3644662" y="-16122"/>
                  <a:pt x="4771329" y="783758"/>
                  <a:pt x="4831516" y="1624007"/>
                </a:cubicBezTo>
                <a:cubicBezTo>
                  <a:pt x="4821952" y="2429719"/>
                  <a:pt x="3728128" y="3278332"/>
                  <a:pt x="2415758" y="3248014"/>
                </a:cubicBezTo>
                <a:cubicBezTo>
                  <a:pt x="1188345" y="3307790"/>
                  <a:pt x="127649" y="2551613"/>
                  <a:pt x="0" y="1624007"/>
                </a:cubicBezTo>
                <a:close/>
              </a:path>
              <a:path w="4831516" h="3248013" stroke="0" extrusionOk="0">
                <a:moveTo>
                  <a:pt x="0" y="1624007"/>
                </a:moveTo>
                <a:cubicBezTo>
                  <a:pt x="-125084" y="649938"/>
                  <a:pt x="859642" y="83294"/>
                  <a:pt x="2415758" y="0"/>
                </a:cubicBezTo>
                <a:cubicBezTo>
                  <a:pt x="3893557" y="30234"/>
                  <a:pt x="4716762" y="730742"/>
                  <a:pt x="4831516" y="1624007"/>
                </a:cubicBezTo>
                <a:cubicBezTo>
                  <a:pt x="4663947" y="2684561"/>
                  <a:pt x="3734106" y="3335554"/>
                  <a:pt x="2415758" y="3248014"/>
                </a:cubicBezTo>
                <a:cubicBezTo>
                  <a:pt x="1031996" y="3220890"/>
                  <a:pt x="116426" y="2576550"/>
                  <a:pt x="0" y="1624007"/>
                </a:cubicBezTo>
                <a:close/>
              </a:path>
            </a:pathLst>
          </a:custGeom>
          <a:gradFill flip="none" rotWithShape="1">
            <a:gsLst>
              <a:gs pos="0">
                <a:schemeClr val="bg1"/>
              </a:gs>
              <a:gs pos="64000">
                <a:schemeClr val="bg1"/>
              </a:gs>
              <a:gs pos="100000">
                <a:srgbClr val="DFE8EF"/>
              </a:gs>
            </a:gsLst>
            <a:path path="circle">
              <a:fillToRect l="50000" t="50000" r="50000" b="50000"/>
            </a:path>
            <a:tileRect/>
          </a:gradFill>
          <a:ln w="53975" cap="rnd">
            <a:solidFill>
              <a:srgbClr val="DFE8EF"/>
            </a:solidFill>
            <a:prstDash val="lgDash"/>
            <a:roun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0BBFF602-0622-58F6-1F1F-7962C41A56C6}"/>
              </a:ext>
            </a:extLst>
          </p:cNvPr>
          <p:cNvPicPr>
            <a:picLocks noChangeAspect="1"/>
          </p:cNvPicPr>
          <p:nvPr/>
        </p:nvPicPr>
        <p:blipFill rotWithShape="1">
          <a:blip r:embed="rId3"/>
          <a:srcRect r="5235" b="3325"/>
          <a:stretch/>
        </p:blipFill>
        <p:spPr>
          <a:xfrm>
            <a:off x="691152" y="2822690"/>
            <a:ext cx="392493" cy="1271647"/>
          </a:xfrm>
          <a:prstGeom prst="rect">
            <a:avLst/>
          </a:prstGeom>
        </p:spPr>
      </p:pic>
      <p:sp>
        <p:nvSpPr>
          <p:cNvPr id="16" name="Rectangle 15">
            <a:extLst>
              <a:ext uri="{FF2B5EF4-FFF2-40B4-BE49-F238E27FC236}">
                <a16:creationId xmlns:a16="http://schemas.microsoft.com/office/drawing/2014/main" id="{DAFD0210-4308-9B86-EEBE-59451ADA4CCB}"/>
              </a:ext>
            </a:extLst>
          </p:cNvPr>
          <p:cNvSpPr/>
          <p:nvPr/>
        </p:nvSpPr>
        <p:spPr>
          <a:xfrm rot="10800000">
            <a:off x="447733" y="2750671"/>
            <a:ext cx="914400" cy="735550"/>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8F518A3-3AEE-8961-093F-5B72DEB5C06F}"/>
              </a:ext>
            </a:extLst>
          </p:cNvPr>
          <p:cNvPicPr>
            <a:picLocks noChangeAspect="1"/>
          </p:cNvPicPr>
          <p:nvPr/>
        </p:nvPicPr>
        <p:blipFill rotWithShape="1">
          <a:blip r:embed="rId3"/>
          <a:srcRect t="3834" r="6239" b="3326"/>
          <a:stretch/>
        </p:blipFill>
        <p:spPr>
          <a:xfrm>
            <a:off x="695311" y="4094337"/>
            <a:ext cx="388334" cy="1221201"/>
          </a:xfrm>
          <a:prstGeom prst="rect">
            <a:avLst/>
          </a:prstGeom>
        </p:spPr>
      </p:pic>
      <p:sp>
        <p:nvSpPr>
          <p:cNvPr id="13" name="Rectangle 12">
            <a:extLst>
              <a:ext uri="{FF2B5EF4-FFF2-40B4-BE49-F238E27FC236}">
                <a16:creationId xmlns:a16="http://schemas.microsoft.com/office/drawing/2014/main" id="{D749860F-2D5B-D33A-72C9-55283DAF762C}"/>
              </a:ext>
            </a:extLst>
          </p:cNvPr>
          <p:cNvSpPr/>
          <p:nvPr/>
        </p:nvSpPr>
        <p:spPr>
          <a:xfrm>
            <a:off x="414058" y="4851902"/>
            <a:ext cx="914400" cy="651749"/>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BBBEBCB-A532-0E64-D67D-EE38869C8333}"/>
              </a:ext>
            </a:extLst>
          </p:cNvPr>
          <p:cNvPicPr>
            <a:picLocks noChangeAspect="1"/>
          </p:cNvPicPr>
          <p:nvPr/>
        </p:nvPicPr>
        <p:blipFill>
          <a:blip r:embed="rId4"/>
          <a:stretch>
            <a:fillRect/>
          </a:stretch>
        </p:blipFill>
        <p:spPr>
          <a:xfrm flipH="1">
            <a:off x="2084687" y="3476905"/>
            <a:ext cx="389524" cy="1697925"/>
          </a:xfrm>
          <a:prstGeom prst="rect">
            <a:avLst/>
          </a:prstGeom>
        </p:spPr>
      </p:pic>
      <p:pic>
        <p:nvPicPr>
          <p:cNvPr id="25" name="Picture 24">
            <a:extLst>
              <a:ext uri="{FF2B5EF4-FFF2-40B4-BE49-F238E27FC236}">
                <a16:creationId xmlns:a16="http://schemas.microsoft.com/office/drawing/2014/main" id="{1DFCC64A-8B80-6CF7-45D8-0DD2005E9179}"/>
              </a:ext>
            </a:extLst>
          </p:cNvPr>
          <p:cNvPicPr>
            <a:picLocks noChangeAspect="1"/>
          </p:cNvPicPr>
          <p:nvPr/>
        </p:nvPicPr>
        <p:blipFill>
          <a:blip r:embed="rId4"/>
          <a:stretch>
            <a:fillRect/>
          </a:stretch>
        </p:blipFill>
        <p:spPr>
          <a:xfrm flipH="1">
            <a:off x="4180834" y="3476905"/>
            <a:ext cx="389524" cy="1697925"/>
          </a:xfrm>
          <a:prstGeom prst="rect">
            <a:avLst/>
          </a:prstGeom>
        </p:spPr>
      </p:pic>
      <p:pic>
        <p:nvPicPr>
          <p:cNvPr id="26" name="Picture 25">
            <a:extLst>
              <a:ext uri="{FF2B5EF4-FFF2-40B4-BE49-F238E27FC236}">
                <a16:creationId xmlns:a16="http://schemas.microsoft.com/office/drawing/2014/main" id="{587A411C-C1F6-106E-2E4B-463F876947D6}"/>
              </a:ext>
            </a:extLst>
          </p:cNvPr>
          <p:cNvPicPr>
            <a:picLocks noChangeAspect="1"/>
          </p:cNvPicPr>
          <p:nvPr/>
        </p:nvPicPr>
        <p:blipFill>
          <a:blip r:embed="rId5"/>
          <a:stretch>
            <a:fillRect/>
          </a:stretch>
        </p:blipFill>
        <p:spPr>
          <a:xfrm>
            <a:off x="6495627" y="3537427"/>
            <a:ext cx="782243" cy="1285931"/>
          </a:xfrm>
          <a:prstGeom prst="rect">
            <a:avLst/>
          </a:prstGeom>
        </p:spPr>
      </p:pic>
      <p:pic>
        <p:nvPicPr>
          <p:cNvPr id="27" name="Picture 26">
            <a:extLst>
              <a:ext uri="{FF2B5EF4-FFF2-40B4-BE49-F238E27FC236}">
                <a16:creationId xmlns:a16="http://schemas.microsoft.com/office/drawing/2014/main" id="{03A013B0-C8D6-4B42-91FA-EFBB75CD4418}"/>
              </a:ext>
            </a:extLst>
          </p:cNvPr>
          <p:cNvPicPr>
            <a:picLocks noChangeAspect="1"/>
          </p:cNvPicPr>
          <p:nvPr/>
        </p:nvPicPr>
        <p:blipFill>
          <a:blip r:embed="rId6"/>
          <a:stretch>
            <a:fillRect/>
          </a:stretch>
        </p:blipFill>
        <p:spPr>
          <a:xfrm>
            <a:off x="8354292" y="3066596"/>
            <a:ext cx="782243" cy="822280"/>
          </a:xfrm>
          <a:prstGeom prst="rect">
            <a:avLst/>
          </a:prstGeom>
        </p:spPr>
      </p:pic>
      <p:pic>
        <p:nvPicPr>
          <p:cNvPr id="29" name="Picture 28">
            <a:extLst>
              <a:ext uri="{FF2B5EF4-FFF2-40B4-BE49-F238E27FC236}">
                <a16:creationId xmlns:a16="http://schemas.microsoft.com/office/drawing/2014/main" id="{06920CF0-C8F9-20DC-ECB7-78DD5F4B0D3F}"/>
              </a:ext>
            </a:extLst>
          </p:cNvPr>
          <p:cNvPicPr>
            <a:picLocks noChangeAspect="1"/>
          </p:cNvPicPr>
          <p:nvPr/>
        </p:nvPicPr>
        <p:blipFill>
          <a:blip r:embed="rId7"/>
          <a:stretch>
            <a:fillRect/>
          </a:stretch>
        </p:blipFill>
        <p:spPr>
          <a:xfrm>
            <a:off x="5006539" y="3007613"/>
            <a:ext cx="1059955" cy="912436"/>
          </a:xfrm>
          <a:prstGeom prst="rect">
            <a:avLst/>
          </a:prstGeom>
        </p:spPr>
      </p:pic>
      <p:cxnSp>
        <p:nvCxnSpPr>
          <p:cNvPr id="32" name="Straight Arrow Connector 31">
            <a:extLst>
              <a:ext uri="{FF2B5EF4-FFF2-40B4-BE49-F238E27FC236}">
                <a16:creationId xmlns:a16="http://schemas.microsoft.com/office/drawing/2014/main" id="{2381B14F-4D0C-3F9C-6022-FDDA3B55E706}"/>
              </a:ext>
            </a:extLst>
          </p:cNvPr>
          <p:cNvCxnSpPr>
            <a:cxnSpLocks/>
          </p:cNvCxnSpPr>
          <p:nvPr/>
        </p:nvCxnSpPr>
        <p:spPr>
          <a:xfrm>
            <a:off x="1151518" y="4247043"/>
            <a:ext cx="8815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ED3C7B-0426-EED5-C454-DFFA122F442D}"/>
              </a:ext>
            </a:extLst>
          </p:cNvPr>
          <p:cNvCxnSpPr>
            <a:cxnSpLocks/>
          </p:cNvCxnSpPr>
          <p:nvPr/>
        </p:nvCxnSpPr>
        <p:spPr>
          <a:xfrm>
            <a:off x="2474211" y="4247043"/>
            <a:ext cx="1706623"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E557CA-DEC8-E1B1-33C7-F72E64C90CF3}"/>
              </a:ext>
            </a:extLst>
          </p:cNvPr>
          <p:cNvCxnSpPr>
            <a:cxnSpLocks/>
          </p:cNvCxnSpPr>
          <p:nvPr/>
        </p:nvCxnSpPr>
        <p:spPr>
          <a:xfrm>
            <a:off x="4632704" y="4247043"/>
            <a:ext cx="1818018"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E72AEE-F6AF-651F-2B31-26AD0CA6672F}"/>
              </a:ext>
            </a:extLst>
          </p:cNvPr>
          <p:cNvCxnSpPr>
            <a:cxnSpLocks/>
          </p:cNvCxnSpPr>
          <p:nvPr/>
        </p:nvCxnSpPr>
        <p:spPr>
          <a:xfrm>
            <a:off x="7277870" y="4247043"/>
            <a:ext cx="10764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4CDE56B-36FD-3564-3FCD-00633D5326BE}"/>
              </a:ext>
            </a:extLst>
          </p:cNvPr>
          <p:cNvPicPr>
            <a:picLocks noChangeAspect="1"/>
          </p:cNvPicPr>
          <p:nvPr/>
        </p:nvPicPr>
        <p:blipFill>
          <a:blip r:embed="rId6"/>
          <a:stretch>
            <a:fillRect/>
          </a:stretch>
        </p:blipFill>
        <p:spPr>
          <a:xfrm>
            <a:off x="8631383" y="4448168"/>
            <a:ext cx="782243" cy="822280"/>
          </a:xfrm>
          <a:prstGeom prst="rect">
            <a:avLst/>
          </a:prstGeom>
        </p:spPr>
      </p:pic>
      <p:pic>
        <p:nvPicPr>
          <p:cNvPr id="53" name="Picture 52">
            <a:extLst>
              <a:ext uri="{FF2B5EF4-FFF2-40B4-BE49-F238E27FC236}">
                <a16:creationId xmlns:a16="http://schemas.microsoft.com/office/drawing/2014/main" id="{F33BF77F-31E0-B64A-E244-AFDB014E680C}"/>
              </a:ext>
            </a:extLst>
          </p:cNvPr>
          <p:cNvPicPr>
            <a:picLocks noChangeAspect="1"/>
          </p:cNvPicPr>
          <p:nvPr/>
        </p:nvPicPr>
        <p:blipFill>
          <a:blip r:embed="rId6"/>
          <a:stretch>
            <a:fillRect/>
          </a:stretch>
        </p:blipFill>
        <p:spPr>
          <a:xfrm>
            <a:off x="9528195" y="2111998"/>
            <a:ext cx="782243" cy="822280"/>
          </a:xfrm>
          <a:prstGeom prst="rect">
            <a:avLst/>
          </a:prstGeom>
        </p:spPr>
      </p:pic>
      <p:pic>
        <p:nvPicPr>
          <p:cNvPr id="54" name="Picture 53">
            <a:extLst>
              <a:ext uri="{FF2B5EF4-FFF2-40B4-BE49-F238E27FC236}">
                <a16:creationId xmlns:a16="http://schemas.microsoft.com/office/drawing/2014/main" id="{AC576529-F5DE-87C1-2B6B-A9DCC10D9E50}"/>
              </a:ext>
            </a:extLst>
          </p:cNvPr>
          <p:cNvPicPr>
            <a:picLocks noChangeAspect="1"/>
          </p:cNvPicPr>
          <p:nvPr/>
        </p:nvPicPr>
        <p:blipFill>
          <a:blip r:embed="rId6"/>
          <a:stretch>
            <a:fillRect/>
          </a:stretch>
        </p:blipFill>
        <p:spPr>
          <a:xfrm>
            <a:off x="9802476" y="3582745"/>
            <a:ext cx="782243" cy="822280"/>
          </a:xfrm>
          <a:prstGeom prst="rect">
            <a:avLst/>
          </a:prstGeom>
        </p:spPr>
      </p:pic>
      <p:sp>
        <p:nvSpPr>
          <p:cNvPr id="55" name="Rectangle 54">
            <a:extLst>
              <a:ext uri="{FF2B5EF4-FFF2-40B4-BE49-F238E27FC236}">
                <a16:creationId xmlns:a16="http://schemas.microsoft.com/office/drawing/2014/main" id="{44AD1795-D4AA-6AC0-3224-1DCAE7644C87}"/>
              </a:ext>
            </a:extLst>
          </p:cNvPr>
          <p:cNvSpPr/>
          <p:nvPr/>
        </p:nvSpPr>
        <p:spPr>
          <a:xfrm>
            <a:off x="9670319" y="3423176"/>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61C5C5C-0047-1B4F-36F8-BD8FD6DA096A}"/>
              </a:ext>
            </a:extLst>
          </p:cNvPr>
          <p:cNvSpPr/>
          <p:nvPr/>
        </p:nvSpPr>
        <p:spPr>
          <a:xfrm rot="10800000">
            <a:off x="9413626" y="1930689"/>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08B65AD3-50B8-9B4B-452D-5F9BD3F4EA8F}"/>
              </a:ext>
            </a:extLst>
          </p:cNvPr>
          <p:cNvSpPr txBox="1"/>
          <p:nvPr/>
        </p:nvSpPr>
        <p:spPr>
          <a:xfrm>
            <a:off x="1124168" y="3960679"/>
            <a:ext cx="96051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Transcription</a:t>
            </a:r>
          </a:p>
        </p:txBody>
      </p:sp>
      <p:sp>
        <p:nvSpPr>
          <p:cNvPr id="58" name="TextBox 57">
            <a:extLst>
              <a:ext uri="{FF2B5EF4-FFF2-40B4-BE49-F238E27FC236}">
                <a16:creationId xmlns:a16="http://schemas.microsoft.com/office/drawing/2014/main" id="{062C993E-E406-0D37-F56B-C61A6F681B1F}"/>
              </a:ext>
            </a:extLst>
          </p:cNvPr>
          <p:cNvSpPr txBox="1"/>
          <p:nvPr/>
        </p:nvSpPr>
        <p:spPr>
          <a:xfrm>
            <a:off x="667528" y="5330358"/>
            <a:ext cx="474810" cy="246221"/>
          </a:xfrm>
          <a:prstGeom prst="rect">
            <a:avLst/>
          </a:prstGeom>
          <a:solidFill>
            <a:srgbClr val="FFFFFF">
              <a:alpha val="50196"/>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59" name="TextBox 58">
            <a:extLst>
              <a:ext uri="{FF2B5EF4-FFF2-40B4-BE49-F238E27FC236}">
                <a16:creationId xmlns:a16="http://schemas.microsoft.com/office/drawing/2014/main" id="{1974CCCC-7509-8518-80C6-290F64C65787}"/>
              </a:ext>
            </a:extLst>
          </p:cNvPr>
          <p:cNvSpPr txBox="1"/>
          <p:nvPr/>
        </p:nvSpPr>
        <p:spPr>
          <a:xfrm>
            <a:off x="1762874" y="5148314"/>
            <a:ext cx="80823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Pre-mRNA</a:t>
            </a:r>
          </a:p>
        </p:txBody>
      </p:sp>
      <p:sp>
        <p:nvSpPr>
          <p:cNvPr id="61" name="TextBox 60">
            <a:extLst>
              <a:ext uri="{FF2B5EF4-FFF2-40B4-BE49-F238E27FC236}">
                <a16:creationId xmlns:a16="http://schemas.microsoft.com/office/drawing/2014/main" id="{73214275-CB84-1B27-21E3-6D41318D3B25}"/>
              </a:ext>
            </a:extLst>
          </p:cNvPr>
          <p:cNvSpPr txBox="1"/>
          <p:nvPr/>
        </p:nvSpPr>
        <p:spPr>
          <a:xfrm>
            <a:off x="4091704" y="5148314"/>
            <a:ext cx="567784"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mRNA</a:t>
            </a:r>
          </a:p>
        </p:txBody>
      </p:sp>
      <p:sp>
        <p:nvSpPr>
          <p:cNvPr id="62" name="TextBox 61">
            <a:extLst>
              <a:ext uri="{FF2B5EF4-FFF2-40B4-BE49-F238E27FC236}">
                <a16:creationId xmlns:a16="http://schemas.microsoft.com/office/drawing/2014/main" id="{D5ADB006-C562-B494-8BF5-4938C874C7B0}"/>
              </a:ext>
            </a:extLst>
          </p:cNvPr>
          <p:cNvSpPr txBox="1"/>
          <p:nvPr/>
        </p:nvSpPr>
        <p:spPr>
          <a:xfrm>
            <a:off x="6388376" y="4823358"/>
            <a:ext cx="90441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Polypeptide</a:t>
            </a:r>
          </a:p>
        </p:txBody>
      </p:sp>
      <p:sp>
        <p:nvSpPr>
          <p:cNvPr id="63" name="TextBox 62">
            <a:extLst>
              <a:ext uri="{FF2B5EF4-FFF2-40B4-BE49-F238E27FC236}">
                <a16:creationId xmlns:a16="http://schemas.microsoft.com/office/drawing/2014/main" id="{B63977CE-5691-C9C4-35E2-48814002D197}"/>
              </a:ext>
            </a:extLst>
          </p:cNvPr>
          <p:cNvSpPr txBox="1"/>
          <p:nvPr/>
        </p:nvSpPr>
        <p:spPr>
          <a:xfrm>
            <a:off x="8745413" y="5249061"/>
            <a:ext cx="61106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a:t>
            </a:r>
          </a:p>
        </p:txBody>
      </p:sp>
      <p:sp>
        <p:nvSpPr>
          <p:cNvPr id="19461" name="TextBox 19460">
            <a:extLst>
              <a:ext uri="{FF2B5EF4-FFF2-40B4-BE49-F238E27FC236}">
                <a16:creationId xmlns:a16="http://schemas.microsoft.com/office/drawing/2014/main" id="{2A7B806D-EAB4-87E8-4623-DADB9C28BF13}"/>
              </a:ext>
            </a:extLst>
          </p:cNvPr>
          <p:cNvSpPr txBox="1"/>
          <p:nvPr/>
        </p:nvSpPr>
        <p:spPr>
          <a:xfrm>
            <a:off x="2641219" y="3960679"/>
            <a:ext cx="65755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Splicing</a:t>
            </a:r>
          </a:p>
        </p:txBody>
      </p:sp>
      <p:sp>
        <p:nvSpPr>
          <p:cNvPr id="19463" name="TextBox 19462">
            <a:extLst>
              <a:ext uri="{FF2B5EF4-FFF2-40B4-BE49-F238E27FC236}">
                <a16:creationId xmlns:a16="http://schemas.microsoft.com/office/drawing/2014/main" id="{1DE5EE84-F3F8-8669-B41C-C7A7273261A0}"/>
              </a:ext>
            </a:extLst>
          </p:cNvPr>
          <p:cNvSpPr txBox="1"/>
          <p:nvPr/>
        </p:nvSpPr>
        <p:spPr>
          <a:xfrm>
            <a:off x="5162164" y="3960679"/>
            <a:ext cx="84029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a:t>
            </a:r>
          </a:p>
        </p:txBody>
      </p:sp>
      <p:sp>
        <p:nvSpPr>
          <p:cNvPr id="19464" name="TextBox 19463">
            <a:extLst>
              <a:ext uri="{FF2B5EF4-FFF2-40B4-BE49-F238E27FC236}">
                <a16:creationId xmlns:a16="http://schemas.microsoft.com/office/drawing/2014/main" id="{D3B108A0-351A-D693-E5E8-425A5FCD8D4A}"/>
              </a:ext>
            </a:extLst>
          </p:cNvPr>
          <p:cNvSpPr txBox="1"/>
          <p:nvPr/>
        </p:nvSpPr>
        <p:spPr>
          <a:xfrm>
            <a:off x="7449192" y="3960679"/>
            <a:ext cx="63831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Folding</a:t>
            </a:r>
          </a:p>
        </p:txBody>
      </p:sp>
      <p:cxnSp>
        <p:nvCxnSpPr>
          <p:cNvPr id="19472" name="Straight Connector 19471">
            <a:extLst>
              <a:ext uri="{FF2B5EF4-FFF2-40B4-BE49-F238E27FC236}">
                <a16:creationId xmlns:a16="http://schemas.microsoft.com/office/drawing/2014/main" id="{FBA986F0-6783-C0F0-3D47-EE843E2BEF2F}"/>
              </a:ext>
            </a:extLst>
          </p:cNvPr>
          <p:cNvCxnSpPr>
            <a:cxnSpLocks/>
            <a:stCxn id="19476" idx="2"/>
          </p:cNvCxnSpPr>
          <p:nvPr/>
        </p:nvCxnSpPr>
        <p:spPr>
          <a:xfrm>
            <a:off x="875645" y="1469196"/>
            <a:ext cx="0" cy="876826"/>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76" name="TextBox 19475">
            <a:extLst>
              <a:ext uri="{FF2B5EF4-FFF2-40B4-BE49-F238E27FC236}">
                <a16:creationId xmlns:a16="http://schemas.microsoft.com/office/drawing/2014/main" id="{3A95769F-6B99-A2D6-CE39-68824EC5D61A}"/>
              </a:ext>
            </a:extLst>
          </p:cNvPr>
          <p:cNvSpPr txBox="1"/>
          <p:nvPr/>
        </p:nvSpPr>
        <p:spPr>
          <a:xfrm>
            <a:off x="206816" y="958418"/>
            <a:ext cx="1337658" cy="510778"/>
          </a:xfrm>
          <a:prstGeom prst="roundRect">
            <a:avLst/>
          </a:prstGeom>
          <a:solidFill>
            <a:srgbClr val="CACCE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DNA Editing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CRISPR</a:t>
            </a:r>
          </a:p>
        </p:txBody>
      </p:sp>
      <p:cxnSp>
        <p:nvCxnSpPr>
          <p:cNvPr id="19481" name="Straight Connector 19480">
            <a:extLst>
              <a:ext uri="{FF2B5EF4-FFF2-40B4-BE49-F238E27FC236}">
                <a16:creationId xmlns:a16="http://schemas.microsoft.com/office/drawing/2014/main" id="{594411DA-25DE-72C0-AABF-43530944571D}"/>
              </a:ext>
            </a:extLst>
          </p:cNvPr>
          <p:cNvCxnSpPr>
            <a:cxnSpLocks/>
          </p:cNvCxnSpPr>
          <p:nvPr/>
        </p:nvCxnSpPr>
        <p:spPr>
          <a:xfrm>
            <a:off x="2153500" y="1939913"/>
            <a:ext cx="0" cy="658037"/>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82" name="TextBox 19481">
            <a:extLst>
              <a:ext uri="{FF2B5EF4-FFF2-40B4-BE49-F238E27FC236}">
                <a16:creationId xmlns:a16="http://schemas.microsoft.com/office/drawing/2014/main" id="{8E2A3EE7-C16D-FF0B-B74D-3C8A4C86FC90}"/>
              </a:ext>
            </a:extLst>
          </p:cNvPr>
          <p:cNvSpPr txBox="1"/>
          <p:nvPr/>
        </p:nvSpPr>
        <p:spPr>
          <a:xfrm>
            <a:off x="1611076" y="1520631"/>
            <a:ext cx="1109232" cy="510778"/>
          </a:xfrm>
          <a:prstGeom prst="roundRect">
            <a:avLst/>
          </a:prstGeom>
          <a:solidFill>
            <a:srgbClr val="CACCEE"/>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RNA Editing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ADAR</a:t>
            </a:r>
          </a:p>
        </p:txBody>
      </p:sp>
      <p:cxnSp>
        <p:nvCxnSpPr>
          <p:cNvPr id="19483" name="Straight Connector 19482">
            <a:extLst>
              <a:ext uri="{FF2B5EF4-FFF2-40B4-BE49-F238E27FC236}">
                <a16:creationId xmlns:a16="http://schemas.microsoft.com/office/drawing/2014/main" id="{44444E5A-5DB9-0C15-D060-2F8AD7B8A644}"/>
              </a:ext>
            </a:extLst>
          </p:cNvPr>
          <p:cNvCxnSpPr>
            <a:cxnSpLocks/>
          </p:cNvCxnSpPr>
          <p:nvPr/>
        </p:nvCxnSpPr>
        <p:spPr>
          <a:xfrm>
            <a:off x="3226124" y="2690803"/>
            <a:ext cx="0" cy="587973"/>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84" name="TextBox 19483">
            <a:extLst>
              <a:ext uri="{FF2B5EF4-FFF2-40B4-BE49-F238E27FC236}">
                <a16:creationId xmlns:a16="http://schemas.microsoft.com/office/drawing/2014/main" id="{1CFA4D65-9536-B0ED-C4EC-6D85E4F87B02}"/>
              </a:ext>
            </a:extLst>
          </p:cNvPr>
          <p:cNvSpPr txBox="1"/>
          <p:nvPr/>
        </p:nvSpPr>
        <p:spPr>
          <a:xfrm>
            <a:off x="2510787" y="2180025"/>
            <a:ext cx="1576977" cy="510778"/>
          </a:xfrm>
          <a:prstGeom prst="roundRect">
            <a:avLst/>
          </a:prstGeom>
          <a:solidFill>
            <a:srgbClr val="CACCE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Splice Modulation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ASO</a:t>
            </a:r>
          </a:p>
        </p:txBody>
      </p:sp>
      <p:cxnSp>
        <p:nvCxnSpPr>
          <p:cNvPr id="19485" name="Straight Connector 19484">
            <a:extLst>
              <a:ext uri="{FF2B5EF4-FFF2-40B4-BE49-F238E27FC236}">
                <a16:creationId xmlns:a16="http://schemas.microsoft.com/office/drawing/2014/main" id="{2F251B13-C056-C351-DB24-51842B80C976}"/>
              </a:ext>
            </a:extLst>
          </p:cNvPr>
          <p:cNvCxnSpPr>
            <a:cxnSpLocks/>
          </p:cNvCxnSpPr>
          <p:nvPr/>
        </p:nvCxnSpPr>
        <p:spPr>
          <a:xfrm>
            <a:off x="4378653" y="1640369"/>
            <a:ext cx="0" cy="1647551"/>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86" name="TextBox 19485">
            <a:extLst>
              <a:ext uri="{FF2B5EF4-FFF2-40B4-BE49-F238E27FC236}">
                <a16:creationId xmlns:a16="http://schemas.microsoft.com/office/drawing/2014/main" id="{E690877D-C85B-7F85-A5B6-5CE462A29C34}"/>
              </a:ext>
            </a:extLst>
          </p:cNvPr>
          <p:cNvSpPr txBox="1"/>
          <p:nvPr/>
        </p:nvSpPr>
        <p:spPr>
          <a:xfrm>
            <a:off x="3885718" y="1157718"/>
            <a:ext cx="1376022" cy="510778"/>
          </a:xfrm>
          <a:prstGeom prst="roundRect">
            <a:avLst/>
          </a:prstGeom>
          <a:solidFill>
            <a:srgbClr val="CACCEE"/>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mRNA Silencing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siRNA, ASO</a:t>
            </a:r>
          </a:p>
        </p:txBody>
      </p:sp>
      <p:cxnSp>
        <p:nvCxnSpPr>
          <p:cNvPr id="19489" name="Straight Connector 19488">
            <a:extLst>
              <a:ext uri="{FF2B5EF4-FFF2-40B4-BE49-F238E27FC236}">
                <a16:creationId xmlns:a16="http://schemas.microsoft.com/office/drawing/2014/main" id="{0D053E0A-951C-11F9-E753-4667AA20D15B}"/>
              </a:ext>
            </a:extLst>
          </p:cNvPr>
          <p:cNvCxnSpPr>
            <a:cxnSpLocks/>
          </p:cNvCxnSpPr>
          <p:nvPr/>
        </p:nvCxnSpPr>
        <p:spPr>
          <a:xfrm>
            <a:off x="5622778" y="2458608"/>
            <a:ext cx="0" cy="447385"/>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90" name="TextBox 19489">
            <a:extLst>
              <a:ext uri="{FF2B5EF4-FFF2-40B4-BE49-F238E27FC236}">
                <a16:creationId xmlns:a16="http://schemas.microsoft.com/office/drawing/2014/main" id="{7DD9C84F-BAE3-DFBF-2D06-D1000958A898}"/>
              </a:ext>
            </a:extLst>
          </p:cNvPr>
          <p:cNvSpPr txBox="1"/>
          <p:nvPr/>
        </p:nvSpPr>
        <p:spPr>
          <a:xfrm>
            <a:off x="5369657" y="1734121"/>
            <a:ext cx="1125970" cy="715089"/>
          </a:xfrm>
          <a:prstGeom prst="roundRect">
            <a:avLst/>
          </a:prstGeom>
          <a:solidFill>
            <a:srgbClr val="CACCE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Modulation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tRNA</a:t>
            </a:r>
          </a:p>
        </p:txBody>
      </p:sp>
      <p:cxnSp>
        <p:nvCxnSpPr>
          <p:cNvPr id="19492" name="Straight Connector 19491">
            <a:extLst>
              <a:ext uri="{FF2B5EF4-FFF2-40B4-BE49-F238E27FC236}">
                <a16:creationId xmlns:a16="http://schemas.microsoft.com/office/drawing/2014/main" id="{989034B7-9E2C-F9AB-FB95-548F755A07F5}"/>
              </a:ext>
            </a:extLst>
          </p:cNvPr>
          <p:cNvCxnSpPr>
            <a:cxnSpLocks/>
          </p:cNvCxnSpPr>
          <p:nvPr/>
        </p:nvCxnSpPr>
        <p:spPr>
          <a:xfrm flipH="1">
            <a:off x="8709345" y="1927088"/>
            <a:ext cx="1" cy="1014645"/>
          </a:xfrm>
          <a:prstGeom prst="line">
            <a:avLst/>
          </a:prstGeom>
          <a:ln w="25400">
            <a:solidFill>
              <a:srgbClr val="CACCEE"/>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9493" name="TextBox 19492">
            <a:extLst>
              <a:ext uri="{FF2B5EF4-FFF2-40B4-BE49-F238E27FC236}">
                <a16:creationId xmlns:a16="http://schemas.microsoft.com/office/drawing/2014/main" id="{A4AE7957-CA4A-2965-1847-8CBD2DC652B3}"/>
              </a:ext>
            </a:extLst>
          </p:cNvPr>
          <p:cNvSpPr txBox="1"/>
          <p:nvPr/>
        </p:nvSpPr>
        <p:spPr>
          <a:xfrm>
            <a:off x="8296475" y="1384782"/>
            <a:ext cx="1337805" cy="510778"/>
          </a:xfrm>
          <a:prstGeom prst="roundRect">
            <a:avLst/>
          </a:prstGeom>
          <a:solidFill>
            <a:srgbClr val="CACCEE"/>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 Binding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Aptamer</a:t>
            </a:r>
          </a:p>
        </p:txBody>
      </p:sp>
      <p:cxnSp>
        <p:nvCxnSpPr>
          <p:cNvPr id="3" name="Straight Connector 2">
            <a:extLst>
              <a:ext uri="{FF2B5EF4-FFF2-40B4-BE49-F238E27FC236}">
                <a16:creationId xmlns:a16="http://schemas.microsoft.com/office/drawing/2014/main" id="{28E3AAF7-29FC-F20F-D422-BAA1E877ABCA}"/>
              </a:ext>
            </a:extLst>
          </p:cNvPr>
          <p:cNvCxnSpPr>
            <a:cxnSpLocks/>
          </p:cNvCxnSpPr>
          <p:nvPr/>
        </p:nvCxnSpPr>
        <p:spPr>
          <a:xfrm>
            <a:off x="10193597" y="1789896"/>
            <a:ext cx="0" cy="459901"/>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45ED90-B0E4-9569-5D14-F00392D4B9A5}"/>
              </a:ext>
            </a:extLst>
          </p:cNvPr>
          <p:cNvSpPr txBox="1"/>
          <p:nvPr/>
        </p:nvSpPr>
        <p:spPr>
          <a:xfrm>
            <a:off x="10001842" y="1254483"/>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Agonism &amp; Antagonism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Antibodies</a:t>
            </a:r>
          </a:p>
        </p:txBody>
      </p:sp>
      <p:sp>
        <p:nvSpPr>
          <p:cNvPr id="9" name="TextBox 8">
            <a:extLst>
              <a:ext uri="{FF2B5EF4-FFF2-40B4-BE49-F238E27FC236}">
                <a16:creationId xmlns:a16="http://schemas.microsoft.com/office/drawing/2014/main" id="{1721D57E-0CEA-2199-E166-B30641553364}"/>
              </a:ext>
            </a:extLst>
          </p:cNvPr>
          <p:cNvSpPr txBox="1"/>
          <p:nvPr/>
        </p:nvSpPr>
        <p:spPr>
          <a:xfrm>
            <a:off x="9870826" y="4795559"/>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Inhibition &amp;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Small Molecules</a:t>
            </a:r>
          </a:p>
        </p:txBody>
      </p:sp>
      <p:cxnSp>
        <p:nvCxnSpPr>
          <p:cNvPr id="11" name="Straight Connector 10">
            <a:extLst>
              <a:ext uri="{FF2B5EF4-FFF2-40B4-BE49-F238E27FC236}">
                <a16:creationId xmlns:a16="http://schemas.microsoft.com/office/drawing/2014/main" id="{B9C1F9E2-8239-5453-CDEF-D18F6640525E}"/>
              </a:ext>
            </a:extLst>
          </p:cNvPr>
          <p:cNvCxnSpPr>
            <a:cxnSpLocks/>
          </p:cNvCxnSpPr>
          <p:nvPr/>
        </p:nvCxnSpPr>
        <p:spPr>
          <a:xfrm flipV="1">
            <a:off x="10197415" y="441196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26513B-3541-D228-F910-8C18231F38B9}"/>
              </a:ext>
            </a:extLst>
          </p:cNvPr>
          <p:cNvSpPr txBox="1"/>
          <p:nvPr/>
        </p:nvSpPr>
        <p:spPr>
          <a:xfrm>
            <a:off x="8702549" y="5744480"/>
            <a:ext cx="3554920" cy="492443"/>
          </a:xfrm>
          <a:prstGeom prst="rect">
            <a:avLst/>
          </a:prstGeom>
          <a:noFill/>
        </p:spPr>
        <p:txBody>
          <a:bodyPr wrap="square" rtlCol="0">
            <a:spAutoFit/>
          </a:bodyPr>
          <a:lstStyle/>
          <a:p>
            <a:r>
              <a:rPr lang="en-US" sz="1600" b="1">
                <a:solidFill>
                  <a:srgbClr val="A93F5A"/>
                </a:solidFill>
                <a:latin typeface="Avenir Next" panose="020B0503020202020204" pitchFamily="34" charset="0"/>
              </a:rPr>
              <a:t>Traditional Modalities:</a:t>
            </a:r>
          </a:p>
          <a:p>
            <a:r>
              <a:rPr lang="en-US" sz="1000" b="1">
                <a:solidFill>
                  <a:srgbClr val="A93F5A"/>
                </a:solidFill>
                <a:latin typeface="Avenir Next" panose="020B0503020202020204" pitchFamily="34" charset="0"/>
              </a:rPr>
              <a:t>Make medicines from atoms and amino acids</a:t>
            </a:r>
          </a:p>
        </p:txBody>
      </p:sp>
      <p:sp>
        <p:nvSpPr>
          <p:cNvPr id="15" name="TextBox 14">
            <a:extLst>
              <a:ext uri="{FF2B5EF4-FFF2-40B4-BE49-F238E27FC236}">
                <a16:creationId xmlns:a16="http://schemas.microsoft.com/office/drawing/2014/main" id="{5F3BBA42-31BE-5066-945F-FAA6103C4835}"/>
              </a:ext>
            </a:extLst>
          </p:cNvPr>
          <p:cNvSpPr txBox="1"/>
          <p:nvPr/>
        </p:nvSpPr>
        <p:spPr>
          <a:xfrm>
            <a:off x="3384704" y="5738396"/>
            <a:ext cx="3554920" cy="492443"/>
          </a:xfrm>
          <a:prstGeom prst="rect">
            <a:avLst/>
          </a:prstGeom>
          <a:noFill/>
        </p:spPr>
        <p:txBody>
          <a:bodyPr wrap="square" rtlCol="0">
            <a:spAutoFit/>
          </a:bodyPr>
          <a:lstStyle/>
          <a:p>
            <a:r>
              <a:rPr lang="en-US" sz="1600" b="1">
                <a:solidFill>
                  <a:srgbClr val="8652B6"/>
                </a:solidFill>
                <a:latin typeface="Avenir Next" panose="020B0503020202020204" pitchFamily="34" charset="0"/>
              </a:rPr>
              <a:t>Genetic Medicines:</a:t>
            </a:r>
          </a:p>
          <a:p>
            <a:r>
              <a:rPr lang="en-US" sz="1000" b="1">
                <a:solidFill>
                  <a:srgbClr val="8652B6"/>
                </a:solidFill>
                <a:latin typeface="Avenir Next" panose="020B0503020202020204" pitchFamily="34" charset="0"/>
              </a:rPr>
              <a:t>Make medicines from nucleotides</a:t>
            </a:r>
          </a:p>
        </p:txBody>
      </p:sp>
    </p:spTree>
    <p:extLst>
      <p:ext uri="{BB962C8B-B14F-4D97-AF65-F5344CB8AC3E}">
        <p14:creationId xmlns:p14="http://schemas.microsoft.com/office/powerpoint/2010/main" val="348712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492"/>
                                        </p:tgtEl>
                                        <p:attrNameLst>
                                          <p:attrName>style.visibility</p:attrName>
                                        </p:attrNameLst>
                                      </p:cBhvr>
                                      <p:to>
                                        <p:strVal val="visible"/>
                                      </p:to>
                                    </p:set>
                                    <p:animEffect transition="in" filter="dissolve">
                                      <p:cBhvr>
                                        <p:cTn id="7" dur="500"/>
                                        <p:tgtEl>
                                          <p:spTgt spid="1949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93"/>
                                        </p:tgtEl>
                                        <p:attrNameLst>
                                          <p:attrName>style.visibility</p:attrName>
                                        </p:attrNameLst>
                                      </p:cBhvr>
                                      <p:to>
                                        <p:strVal val="visible"/>
                                      </p:to>
                                    </p:set>
                                    <p:animEffect transition="in" filter="dissolve">
                                      <p:cBhvr>
                                        <p:cTn id="10" dur="500"/>
                                        <p:tgtEl>
                                          <p:spTgt spid="1949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489"/>
                                        </p:tgtEl>
                                        <p:attrNameLst>
                                          <p:attrName>style.visibility</p:attrName>
                                        </p:attrNameLst>
                                      </p:cBhvr>
                                      <p:to>
                                        <p:strVal val="visible"/>
                                      </p:to>
                                    </p:set>
                                    <p:animEffect transition="in" filter="dissolve">
                                      <p:cBhvr>
                                        <p:cTn id="15" dur="500"/>
                                        <p:tgtEl>
                                          <p:spTgt spid="1948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490"/>
                                        </p:tgtEl>
                                        <p:attrNameLst>
                                          <p:attrName>style.visibility</p:attrName>
                                        </p:attrNameLst>
                                      </p:cBhvr>
                                      <p:to>
                                        <p:strVal val="visible"/>
                                      </p:to>
                                    </p:set>
                                    <p:animEffect transition="in" filter="dissolve">
                                      <p:cBhvr>
                                        <p:cTn id="18" dur="500"/>
                                        <p:tgtEl>
                                          <p:spTgt spid="1949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9485"/>
                                        </p:tgtEl>
                                        <p:attrNameLst>
                                          <p:attrName>style.visibility</p:attrName>
                                        </p:attrNameLst>
                                      </p:cBhvr>
                                      <p:to>
                                        <p:strVal val="visible"/>
                                      </p:to>
                                    </p:set>
                                    <p:animEffect transition="in" filter="dissolve">
                                      <p:cBhvr>
                                        <p:cTn id="23" dur="500"/>
                                        <p:tgtEl>
                                          <p:spTgt spid="1948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9486"/>
                                        </p:tgtEl>
                                        <p:attrNameLst>
                                          <p:attrName>style.visibility</p:attrName>
                                        </p:attrNameLst>
                                      </p:cBhvr>
                                      <p:to>
                                        <p:strVal val="visible"/>
                                      </p:to>
                                    </p:set>
                                    <p:animEffect transition="in" filter="dissolve">
                                      <p:cBhvr>
                                        <p:cTn id="26" dur="500"/>
                                        <p:tgtEl>
                                          <p:spTgt spid="1948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9483"/>
                                        </p:tgtEl>
                                        <p:attrNameLst>
                                          <p:attrName>style.visibility</p:attrName>
                                        </p:attrNameLst>
                                      </p:cBhvr>
                                      <p:to>
                                        <p:strVal val="visible"/>
                                      </p:to>
                                    </p:set>
                                    <p:animEffect transition="in" filter="dissolve">
                                      <p:cBhvr>
                                        <p:cTn id="31" dur="500"/>
                                        <p:tgtEl>
                                          <p:spTgt spid="1948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484"/>
                                        </p:tgtEl>
                                        <p:attrNameLst>
                                          <p:attrName>style.visibility</p:attrName>
                                        </p:attrNameLst>
                                      </p:cBhvr>
                                      <p:to>
                                        <p:strVal val="visible"/>
                                      </p:to>
                                    </p:set>
                                    <p:animEffect transition="in" filter="dissolve">
                                      <p:cBhvr>
                                        <p:cTn id="34" dur="500"/>
                                        <p:tgtEl>
                                          <p:spTgt spid="1948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9481"/>
                                        </p:tgtEl>
                                        <p:attrNameLst>
                                          <p:attrName>style.visibility</p:attrName>
                                        </p:attrNameLst>
                                      </p:cBhvr>
                                      <p:to>
                                        <p:strVal val="visible"/>
                                      </p:to>
                                    </p:set>
                                    <p:animEffect transition="in" filter="dissolve">
                                      <p:cBhvr>
                                        <p:cTn id="39" dur="500"/>
                                        <p:tgtEl>
                                          <p:spTgt spid="1948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482"/>
                                        </p:tgtEl>
                                        <p:attrNameLst>
                                          <p:attrName>style.visibility</p:attrName>
                                        </p:attrNameLst>
                                      </p:cBhvr>
                                      <p:to>
                                        <p:strVal val="visible"/>
                                      </p:to>
                                    </p:set>
                                    <p:animEffect transition="in" filter="dissolve">
                                      <p:cBhvr>
                                        <p:cTn id="42" dur="500"/>
                                        <p:tgtEl>
                                          <p:spTgt spid="1948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9472"/>
                                        </p:tgtEl>
                                        <p:attrNameLst>
                                          <p:attrName>style.visibility</p:attrName>
                                        </p:attrNameLst>
                                      </p:cBhvr>
                                      <p:to>
                                        <p:strVal val="visible"/>
                                      </p:to>
                                    </p:set>
                                    <p:animEffect transition="in" filter="dissolve">
                                      <p:cBhvr>
                                        <p:cTn id="47" dur="500"/>
                                        <p:tgtEl>
                                          <p:spTgt spid="1947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9476"/>
                                        </p:tgtEl>
                                        <p:attrNameLst>
                                          <p:attrName>style.visibility</p:attrName>
                                        </p:attrNameLst>
                                      </p:cBhvr>
                                      <p:to>
                                        <p:strVal val="visible"/>
                                      </p:to>
                                    </p:set>
                                    <p:animEffect transition="in" filter="dissolve">
                                      <p:cBhvr>
                                        <p:cTn id="50" dur="500"/>
                                        <p:tgtEl>
                                          <p:spTgt spid="19476"/>
                                        </p:tgtEl>
                                      </p:cBhvr>
                                    </p:animEffect>
                                  </p:childTnLst>
                                </p:cTn>
                              </p:par>
                              <p:par>
                                <p:cTn id="51" presetID="9" presetClass="entr" presetSubtype="0" fill="hold" nodeType="withEffect">
                                  <p:stCondLst>
                                    <p:cond delay="0"/>
                                  </p:stCondLst>
                                  <p:childTnLst>
                                    <p:set>
                                      <p:cBhvr>
                                        <p:cTn id="52" dur="1" fill="hold">
                                          <p:stCondLst>
                                            <p:cond delay="0"/>
                                          </p:stCondLst>
                                        </p:cTn>
                                        <p:tgtEl>
                                          <p:spTgt spid="19481"/>
                                        </p:tgtEl>
                                        <p:attrNameLst>
                                          <p:attrName>style.visibility</p:attrName>
                                        </p:attrNameLst>
                                      </p:cBhvr>
                                      <p:to>
                                        <p:strVal val="visible"/>
                                      </p:to>
                                    </p:set>
                                    <p:animEffect transition="in" filter="dissolve">
                                      <p:cBhvr>
                                        <p:cTn id="53" dur="500"/>
                                        <p:tgtEl>
                                          <p:spTgt spid="19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6" grpId="0" animBg="1"/>
      <p:bldP spid="19482" grpId="0" animBg="1"/>
      <p:bldP spid="19484" grpId="0" animBg="1"/>
      <p:bldP spid="19486" grpId="0" animBg="1"/>
      <p:bldP spid="19490" grpId="0" animBg="1"/>
      <p:bldP spid="1949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4647-79CD-92A2-CC52-51CA8CB60833}"/>
              </a:ext>
            </a:extLst>
          </p:cNvPr>
          <p:cNvSpPr>
            <a:spLocks noGrp="1"/>
          </p:cNvSpPr>
          <p:nvPr>
            <p:ph type="title"/>
          </p:nvPr>
        </p:nvSpPr>
        <p:spPr>
          <a:xfrm>
            <a:off x="200229" y="65088"/>
            <a:ext cx="8921515" cy="965964"/>
          </a:xfrm>
        </p:spPr>
        <p:txBody>
          <a:bodyPr>
            <a:normAutofit/>
          </a:bodyPr>
          <a:lstStyle/>
          <a:p>
            <a:r>
              <a:rPr lang="en-US" sz="2800" b="1" dirty="0">
                <a:latin typeface="+mn-lt"/>
              </a:rPr>
              <a:t>RES-010 increases mitochondria biogenesis and activity in mice and NHP</a:t>
            </a:r>
          </a:p>
        </p:txBody>
      </p:sp>
      <p:sp>
        <p:nvSpPr>
          <p:cNvPr id="4" name="Title 1">
            <a:extLst>
              <a:ext uri="{FF2B5EF4-FFF2-40B4-BE49-F238E27FC236}">
                <a16:creationId xmlns:a16="http://schemas.microsoft.com/office/drawing/2014/main" id="{0B37CED3-BCAE-1CEC-E4CE-5648BAB51FDD}"/>
              </a:ext>
            </a:extLst>
          </p:cNvPr>
          <p:cNvSpPr txBox="1">
            <a:spLocks/>
          </p:cNvSpPr>
          <p:nvPr/>
        </p:nvSpPr>
        <p:spPr>
          <a:xfrm>
            <a:off x="536050" y="82656"/>
            <a:ext cx="10515600" cy="5015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pPr algn="ctr"/>
            <a:endParaRPr lang="en-US" b="1" dirty="0">
              <a:solidFill>
                <a:srgbClr val="FF0000"/>
              </a:solidFill>
              <a:latin typeface="+mn-lt"/>
            </a:endParaRPr>
          </a:p>
        </p:txBody>
      </p:sp>
      <p:sp>
        <p:nvSpPr>
          <p:cNvPr id="16" name="TextBox 15">
            <a:extLst>
              <a:ext uri="{FF2B5EF4-FFF2-40B4-BE49-F238E27FC236}">
                <a16:creationId xmlns:a16="http://schemas.microsoft.com/office/drawing/2014/main" id="{CD228344-562C-97EF-203C-60AA55E9EFB8}"/>
              </a:ext>
            </a:extLst>
          </p:cNvPr>
          <p:cNvSpPr txBox="1"/>
          <p:nvPr/>
        </p:nvSpPr>
        <p:spPr>
          <a:xfrm>
            <a:off x="295055" y="6571082"/>
            <a:ext cx="7648202" cy="276999"/>
          </a:xfrm>
          <a:prstGeom prst="rect">
            <a:avLst/>
          </a:prstGeom>
          <a:noFill/>
        </p:spPr>
        <p:txBody>
          <a:bodyPr wrap="square">
            <a:spAutoFit/>
          </a:bodyPr>
          <a:lstStyle/>
          <a:p>
            <a:r>
              <a:rPr lang="en-US" sz="1200" dirty="0"/>
              <a:t>All data are in base 10 logarithmic scale. All data are normalized to their internal control and a VHL treated.</a:t>
            </a:r>
          </a:p>
        </p:txBody>
      </p:sp>
      <p:sp>
        <p:nvSpPr>
          <p:cNvPr id="35" name="Rectangle 14">
            <a:extLst>
              <a:ext uri="{FF2B5EF4-FFF2-40B4-BE49-F238E27FC236}">
                <a16:creationId xmlns:a16="http://schemas.microsoft.com/office/drawing/2014/main" id="{440E035E-4F8E-6B87-E288-306F4EB49E9B}"/>
              </a:ext>
            </a:extLst>
          </p:cNvPr>
          <p:cNvSpPr/>
          <p:nvPr/>
        </p:nvSpPr>
        <p:spPr>
          <a:xfrm>
            <a:off x="469502" y="1560749"/>
            <a:ext cx="5293071" cy="2157550"/>
          </a:xfrm>
          <a:prstGeom prst="rect">
            <a:avLst/>
          </a:prstGeom>
          <a:solidFill>
            <a:schemeClr val="bg1">
              <a:alpha val="81000"/>
            </a:schemeClr>
          </a:solidFill>
          <a:ln w="28575">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6" name="Rectangle 14">
            <a:extLst>
              <a:ext uri="{FF2B5EF4-FFF2-40B4-BE49-F238E27FC236}">
                <a16:creationId xmlns:a16="http://schemas.microsoft.com/office/drawing/2014/main" id="{88B40C60-88B0-1B9C-8477-F143DB80D188}"/>
              </a:ext>
            </a:extLst>
          </p:cNvPr>
          <p:cNvSpPr/>
          <p:nvPr/>
        </p:nvSpPr>
        <p:spPr>
          <a:xfrm>
            <a:off x="6172202" y="1552340"/>
            <a:ext cx="5293071" cy="2157550"/>
          </a:xfrm>
          <a:prstGeom prst="rect">
            <a:avLst/>
          </a:prstGeom>
          <a:solidFill>
            <a:schemeClr val="bg1">
              <a:alpha val="81000"/>
            </a:schemeClr>
          </a:solidFill>
          <a:ln w="28575">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14">
            <a:extLst>
              <a:ext uri="{FF2B5EF4-FFF2-40B4-BE49-F238E27FC236}">
                <a16:creationId xmlns:a16="http://schemas.microsoft.com/office/drawing/2014/main" id="{4C2366F4-C62B-8BC0-482A-4084C624A1A0}"/>
              </a:ext>
            </a:extLst>
          </p:cNvPr>
          <p:cNvSpPr/>
          <p:nvPr/>
        </p:nvSpPr>
        <p:spPr>
          <a:xfrm>
            <a:off x="469500" y="4221024"/>
            <a:ext cx="5293071" cy="2215402"/>
          </a:xfrm>
          <a:prstGeom prst="rect">
            <a:avLst/>
          </a:prstGeom>
          <a:solidFill>
            <a:schemeClr val="bg1">
              <a:alpha val="81000"/>
            </a:schemeClr>
          </a:solidFill>
          <a:ln w="28575">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0" name="Rectangle 14">
            <a:extLst>
              <a:ext uri="{FF2B5EF4-FFF2-40B4-BE49-F238E27FC236}">
                <a16:creationId xmlns:a16="http://schemas.microsoft.com/office/drawing/2014/main" id="{9673A919-630F-99BE-1438-365251EF8B62}"/>
              </a:ext>
            </a:extLst>
          </p:cNvPr>
          <p:cNvSpPr/>
          <p:nvPr/>
        </p:nvSpPr>
        <p:spPr>
          <a:xfrm>
            <a:off x="6172200" y="4212615"/>
            <a:ext cx="5293071" cy="2215402"/>
          </a:xfrm>
          <a:prstGeom prst="rect">
            <a:avLst/>
          </a:prstGeom>
          <a:solidFill>
            <a:schemeClr val="bg1">
              <a:alpha val="81000"/>
            </a:schemeClr>
          </a:solidFill>
          <a:ln w="28575">
            <a:solidFill>
              <a:schemeClr val="accent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aphicFrame>
        <p:nvGraphicFramePr>
          <p:cNvPr id="3" name="Object 2">
            <a:extLst>
              <a:ext uri="{FF2B5EF4-FFF2-40B4-BE49-F238E27FC236}">
                <a16:creationId xmlns:a16="http://schemas.microsoft.com/office/drawing/2014/main" id="{F52B8845-77E0-1B1B-5F5C-36966B123FDA}"/>
              </a:ext>
            </a:extLst>
          </p:cNvPr>
          <p:cNvGraphicFramePr>
            <a:graphicFrameLocks noChangeAspect="1"/>
          </p:cNvGraphicFramePr>
          <p:nvPr/>
        </p:nvGraphicFramePr>
        <p:xfrm>
          <a:off x="3192703" y="4544192"/>
          <a:ext cx="2348349" cy="1915413"/>
        </p:xfrm>
        <a:graphic>
          <a:graphicData uri="http://schemas.openxmlformats.org/presentationml/2006/ole">
            <mc:AlternateContent xmlns:mc="http://schemas.openxmlformats.org/markup-compatibility/2006">
              <mc:Choice xmlns:v="urn:schemas-microsoft-com:vml" Requires="v">
                <p:oleObj spid="_x0000_s6145" name="Prism 10" r:id="rId3" imgW="3693912" imgH="3013234" progId="Prism10.Document">
                  <p:embed/>
                </p:oleObj>
              </mc:Choice>
              <mc:Fallback>
                <p:oleObj name="Prism 10" r:id="rId3" imgW="3693912" imgH="3013234" progId="Prism10.Document">
                  <p:embed/>
                  <p:pic>
                    <p:nvPicPr>
                      <p:cNvPr id="3" name="Object 2">
                        <a:extLst>
                          <a:ext uri="{FF2B5EF4-FFF2-40B4-BE49-F238E27FC236}">
                            <a16:creationId xmlns:a16="http://schemas.microsoft.com/office/drawing/2014/main" id="{F52B8845-77E0-1B1B-5F5C-36966B123FDA}"/>
                          </a:ext>
                        </a:extLst>
                      </p:cNvPr>
                      <p:cNvPicPr/>
                      <p:nvPr/>
                    </p:nvPicPr>
                    <p:blipFill>
                      <a:blip r:embed="rId4"/>
                      <a:stretch>
                        <a:fillRect/>
                      </a:stretch>
                    </p:blipFill>
                    <p:spPr>
                      <a:xfrm>
                        <a:off x="3192703" y="4544192"/>
                        <a:ext cx="2348349" cy="191541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084B5C48-9793-4CC7-7643-D13DB7F886C3}"/>
              </a:ext>
            </a:extLst>
          </p:cNvPr>
          <p:cNvGraphicFramePr>
            <a:graphicFrameLocks noChangeAspect="1"/>
          </p:cNvGraphicFramePr>
          <p:nvPr/>
        </p:nvGraphicFramePr>
        <p:xfrm>
          <a:off x="567473" y="4643677"/>
          <a:ext cx="2610027" cy="1820000"/>
        </p:xfrm>
        <a:graphic>
          <a:graphicData uri="http://schemas.openxmlformats.org/presentationml/2006/ole">
            <mc:AlternateContent xmlns:mc="http://schemas.openxmlformats.org/markup-compatibility/2006">
              <mc:Choice xmlns:v="urn:schemas-microsoft-com:vml" Requires="v">
                <p:oleObj spid="_x0000_s6146" name="Prism 10" r:id="rId5" imgW="4369527" imgH="3046719" progId="Prism10.Document">
                  <p:embed/>
                </p:oleObj>
              </mc:Choice>
              <mc:Fallback>
                <p:oleObj name="Prism 10" r:id="rId5" imgW="4369527" imgH="3046719" progId="Prism10.Document">
                  <p:embed/>
                  <p:pic>
                    <p:nvPicPr>
                      <p:cNvPr id="7" name="Object 6">
                        <a:extLst>
                          <a:ext uri="{FF2B5EF4-FFF2-40B4-BE49-F238E27FC236}">
                            <a16:creationId xmlns:a16="http://schemas.microsoft.com/office/drawing/2014/main" id="{084B5C48-9793-4CC7-7643-D13DB7F886C3}"/>
                          </a:ext>
                        </a:extLst>
                      </p:cNvPr>
                      <p:cNvPicPr/>
                      <p:nvPr/>
                    </p:nvPicPr>
                    <p:blipFill>
                      <a:blip r:embed="rId6"/>
                      <a:stretch>
                        <a:fillRect/>
                      </a:stretch>
                    </p:blipFill>
                    <p:spPr>
                      <a:xfrm>
                        <a:off x="567473" y="4643677"/>
                        <a:ext cx="2610027" cy="18200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82FBB96-914C-7078-1FDA-A96D2C1A481D}"/>
              </a:ext>
            </a:extLst>
          </p:cNvPr>
          <p:cNvGraphicFramePr>
            <a:graphicFrameLocks noChangeAspect="1"/>
          </p:cNvGraphicFramePr>
          <p:nvPr/>
        </p:nvGraphicFramePr>
        <p:xfrm>
          <a:off x="6329355" y="4589910"/>
          <a:ext cx="2555075" cy="1877339"/>
        </p:xfrm>
        <a:graphic>
          <a:graphicData uri="http://schemas.openxmlformats.org/presentationml/2006/ole">
            <mc:AlternateContent xmlns:mc="http://schemas.openxmlformats.org/markup-compatibility/2006">
              <mc:Choice xmlns:v="urn:schemas-microsoft-com:vml" Requires="v">
                <p:oleObj spid="_x0000_s6147" name="Prism 10" r:id="rId7" imgW="4709495" imgH="3460053" progId="Prism10.Document">
                  <p:embed/>
                </p:oleObj>
              </mc:Choice>
              <mc:Fallback>
                <p:oleObj name="Prism 10" r:id="rId7" imgW="4709495" imgH="3460053" progId="Prism10.Document">
                  <p:embed/>
                  <p:pic>
                    <p:nvPicPr>
                      <p:cNvPr id="8" name="Object 7">
                        <a:extLst>
                          <a:ext uri="{FF2B5EF4-FFF2-40B4-BE49-F238E27FC236}">
                            <a16:creationId xmlns:a16="http://schemas.microsoft.com/office/drawing/2014/main" id="{882FBB96-914C-7078-1FDA-A96D2C1A481D}"/>
                          </a:ext>
                        </a:extLst>
                      </p:cNvPr>
                      <p:cNvPicPr/>
                      <p:nvPr/>
                    </p:nvPicPr>
                    <p:blipFill>
                      <a:blip r:embed="rId8"/>
                      <a:stretch>
                        <a:fillRect/>
                      </a:stretch>
                    </p:blipFill>
                    <p:spPr>
                      <a:xfrm>
                        <a:off x="6329355" y="4589910"/>
                        <a:ext cx="2555075" cy="1877339"/>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BFAA96C1-939B-EC3F-69C6-7D2DA3F0BFF1}"/>
              </a:ext>
            </a:extLst>
          </p:cNvPr>
          <p:cNvGraphicFramePr>
            <a:graphicFrameLocks noChangeAspect="1"/>
          </p:cNvGraphicFramePr>
          <p:nvPr/>
        </p:nvGraphicFramePr>
        <p:xfrm>
          <a:off x="9036050" y="4540290"/>
          <a:ext cx="2351088" cy="1924050"/>
        </p:xfrm>
        <a:graphic>
          <a:graphicData uri="http://schemas.openxmlformats.org/presentationml/2006/ole">
            <mc:AlternateContent xmlns:mc="http://schemas.openxmlformats.org/markup-compatibility/2006">
              <mc:Choice xmlns:v="urn:schemas-microsoft-com:vml" Requires="v">
                <p:oleObj spid="_x0000_s6148" name="Prism 10" r:id="rId9" imgW="3683468" imgH="3011794" progId="Prism10.Document">
                  <p:embed/>
                </p:oleObj>
              </mc:Choice>
              <mc:Fallback>
                <p:oleObj name="Prism 10" r:id="rId9" imgW="3683468" imgH="3011794" progId="Prism10.Document">
                  <p:embed/>
                  <p:pic>
                    <p:nvPicPr>
                      <p:cNvPr id="9" name="Object 8">
                        <a:extLst>
                          <a:ext uri="{FF2B5EF4-FFF2-40B4-BE49-F238E27FC236}">
                            <a16:creationId xmlns:a16="http://schemas.microsoft.com/office/drawing/2014/main" id="{BFAA96C1-939B-EC3F-69C6-7D2DA3F0BFF1}"/>
                          </a:ext>
                        </a:extLst>
                      </p:cNvPr>
                      <p:cNvPicPr/>
                      <p:nvPr/>
                    </p:nvPicPr>
                    <p:blipFill>
                      <a:blip r:embed="rId10"/>
                      <a:stretch>
                        <a:fillRect/>
                      </a:stretch>
                    </p:blipFill>
                    <p:spPr>
                      <a:xfrm>
                        <a:off x="9036050" y="4540290"/>
                        <a:ext cx="2351088" cy="192405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2C8179C3-4E02-44D0-D8E7-38826FDF526B}"/>
              </a:ext>
            </a:extLst>
          </p:cNvPr>
          <p:cNvGraphicFramePr>
            <a:graphicFrameLocks noChangeAspect="1"/>
          </p:cNvGraphicFramePr>
          <p:nvPr/>
        </p:nvGraphicFramePr>
        <p:xfrm>
          <a:off x="1113638" y="1824965"/>
          <a:ext cx="1725605" cy="1877339"/>
        </p:xfrm>
        <a:graphic>
          <a:graphicData uri="http://schemas.openxmlformats.org/presentationml/2006/ole">
            <mc:AlternateContent xmlns:mc="http://schemas.openxmlformats.org/markup-compatibility/2006">
              <mc:Choice xmlns:v="urn:schemas-microsoft-com:vml" Requires="v">
                <p:oleObj spid="_x0000_s6149" name="Prism 10" r:id="rId11" imgW="2762601" imgH="3005674" progId="Prism10.Document">
                  <p:embed/>
                </p:oleObj>
              </mc:Choice>
              <mc:Fallback>
                <p:oleObj name="Prism 10" r:id="rId11" imgW="2762601" imgH="3005674" progId="Prism10.Document">
                  <p:embed/>
                  <p:pic>
                    <p:nvPicPr>
                      <p:cNvPr id="13" name="Object 12">
                        <a:extLst>
                          <a:ext uri="{FF2B5EF4-FFF2-40B4-BE49-F238E27FC236}">
                            <a16:creationId xmlns:a16="http://schemas.microsoft.com/office/drawing/2014/main" id="{2C8179C3-4E02-44D0-D8E7-38826FDF526B}"/>
                          </a:ext>
                        </a:extLst>
                      </p:cNvPr>
                      <p:cNvPicPr/>
                      <p:nvPr/>
                    </p:nvPicPr>
                    <p:blipFill>
                      <a:blip r:embed="rId12"/>
                      <a:stretch>
                        <a:fillRect/>
                      </a:stretch>
                    </p:blipFill>
                    <p:spPr>
                      <a:xfrm>
                        <a:off x="1113638" y="1824965"/>
                        <a:ext cx="1725605" cy="1877339"/>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B3382160-3ACF-6F63-667D-D4C786140F06}"/>
              </a:ext>
            </a:extLst>
          </p:cNvPr>
          <p:cNvGraphicFramePr>
            <a:graphicFrameLocks noChangeAspect="1"/>
          </p:cNvGraphicFramePr>
          <p:nvPr/>
        </p:nvGraphicFramePr>
        <p:xfrm>
          <a:off x="8826656" y="2002976"/>
          <a:ext cx="1194635" cy="1653836"/>
        </p:xfrm>
        <a:graphic>
          <a:graphicData uri="http://schemas.openxmlformats.org/presentationml/2006/ole">
            <mc:AlternateContent xmlns:mc="http://schemas.openxmlformats.org/markup-compatibility/2006">
              <mc:Choice xmlns:v="urn:schemas-microsoft-com:vml" Requires="v">
                <p:oleObj spid="_x0000_s6150" name="Prism 10" r:id="rId13" imgW="2135965" imgH="2955267" progId="Prism10.Document">
                  <p:embed/>
                </p:oleObj>
              </mc:Choice>
              <mc:Fallback>
                <p:oleObj name="Prism 10" r:id="rId13" imgW="2135965" imgH="2955267" progId="Prism10.Document">
                  <p:embed/>
                  <p:pic>
                    <p:nvPicPr>
                      <p:cNvPr id="17" name="Object 16">
                        <a:extLst>
                          <a:ext uri="{FF2B5EF4-FFF2-40B4-BE49-F238E27FC236}">
                            <a16:creationId xmlns:a16="http://schemas.microsoft.com/office/drawing/2014/main" id="{B3382160-3ACF-6F63-667D-D4C786140F06}"/>
                          </a:ext>
                        </a:extLst>
                      </p:cNvPr>
                      <p:cNvPicPr/>
                      <p:nvPr/>
                    </p:nvPicPr>
                    <p:blipFill>
                      <a:blip r:embed="rId14"/>
                      <a:stretch>
                        <a:fillRect/>
                      </a:stretch>
                    </p:blipFill>
                    <p:spPr>
                      <a:xfrm>
                        <a:off x="8826656" y="2002976"/>
                        <a:ext cx="1194635" cy="1653836"/>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34315896-7403-C246-CDE0-FF7450B678E4}"/>
              </a:ext>
            </a:extLst>
          </p:cNvPr>
          <p:cNvGraphicFramePr>
            <a:graphicFrameLocks noChangeAspect="1"/>
          </p:cNvGraphicFramePr>
          <p:nvPr/>
        </p:nvGraphicFramePr>
        <p:xfrm>
          <a:off x="6754701" y="1928872"/>
          <a:ext cx="1761724" cy="1741346"/>
        </p:xfrm>
        <a:graphic>
          <a:graphicData uri="http://schemas.openxmlformats.org/presentationml/2006/ole">
            <mc:AlternateContent xmlns:mc="http://schemas.openxmlformats.org/markup-compatibility/2006">
              <mc:Choice xmlns:v="urn:schemas-microsoft-com:vml" Requires="v">
                <p:oleObj spid="_x0000_s6151" name="Prism 10" r:id="rId15" imgW="2744234" imgH="2712955" progId="Prism10.Document">
                  <p:embed/>
                </p:oleObj>
              </mc:Choice>
              <mc:Fallback>
                <p:oleObj name="Prism 10" r:id="rId15" imgW="2744234" imgH="2712955" progId="Prism10.Document">
                  <p:embed/>
                  <p:pic>
                    <p:nvPicPr>
                      <p:cNvPr id="18" name="Object 17">
                        <a:extLst>
                          <a:ext uri="{FF2B5EF4-FFF2-40B4-BE49-F238E27FC236}">
                            <a16:creationId xmlns:a16="http://schemas.microsoft.com/office/drawing/2014/main" id="{34315896-7403-C246-CDE0-FF7450B678E4}"/>
                          </a:ext>
                        </a:extLst>
                      </p:cNvPr>
                      <p:cNvPicPr/>
                      <p:nvPr/>
                    </p:nvPicPr>
                    <p:blipFill>
                      <a:blip r:embed="rId16"/>
                      <a:stretch>
                        <a:fillRect/>
                      </a:stretch>
                    </p:blipFill>
                    <p:spPr>
                      <a:xfrm>
                        <a:off x="6754701" y="1928872"/>
                        <a:ext cx="1761724" cy="174134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709E53F2-9CCC-F80A-3CAB-70C53C71DCC2}"/>
              </a:ext>
            </a:extLst>
          </p:cNvPr>
          <p:cNvGraphicFramePr>
            <a:graphicFrameLocks noChangeAspect="1"/>
          </p:cNvGraphicFramePr>
          <p:nvPr/>
        </p:nvGraphicFramePr>
        <p:xfrm>
          <a:off x="3186071" y="1848197"/>
          <a:ext cx="1365573" cy="1890482"/>
        </p:xfrm>
        <a:graphic>
          <a:graphicData uri="http://schemas.openxmlformats.org/presentationml/2006/ole">
            <mc:AlternateContent xmlns:mc="http://schemas.openxmlformats.org/markup-compatibility/2006">
              <mc:Choice xmlns:v="urn:schemas-microsoft-com:vml" Requires="v">
                <p:oleObj spid="_x0000_s6152" name="Prism 10" r:id="rId17" imgW="2135965" imgH="2955267" progId="Prism10.Document">
                  <p:embed/>
                </p:oleObj>
              </mc:Choice>
              <mc:Fallback>
                <p:oleObj name="Prism 10" r:id="rId17" imgW="2135965" imgH="2955267" progId="Prism10.Document">
                  <p:embed/>
                  <p:pic>
                    <p:nvPicPr>
                      <p:cNvPr id="20" name="Object 19">
                        <a:extLst>
                          <a:ext uri="{FF2B5EF4-FFF2-40B4-BE49-F238E27FC236}">
                            <a16:creationId xmlns:a16="http://schemas.microsoft.com/office/drawing/2014/main" id="{709E53F2-9CCC-F80A-3CAB-70C53C71DCC2}"/>
                          </a:ext>
                        </a:extLst>
                      </p:cNvPr>
                      <p:cNvPicPr/>
                      <p:nvPr/>
                    </p:nvPicPr>
                    <p:blipFill>
                      <a:blip r:embed="rId18"/>
                      <a:stretch>
                        <a:fillRect/>
                      </a:stretch>
                    </p:blipFill>
                    <p:spPr>
                      <a:xfrm>
                        <a:off x="3186071" y="1848197"/>
                        <a:ext cx="1365573" cy="1890482"/>
                      </a:xfrm>
                      <a:prstGeom prst="rect">
                        <a:avLst/>
                      </a:prstGeom>
                    </p:spPr>
                  </p:pic>
                </p:oleObj>
              </mc:Fallback>
            </mc:AlternateContent>
          </a:graphicData>
        </a:graphic>
      </p:graphicFrame>
      <p:sp>
        <p:nvSpPr>
          <p:cNvPr id="6" name="Rectangle 18">
            <a:extLst>
              <a:ext uri="{FF2B5EF4-FFF2-40B4-BE49-F238E27FC236}">
                <a16:creationId xmlns:a16="http://schemas.microsoft.com/office/drawing/2014/main" id="{981F8ADF-6F4C-387B-04D0-DBA0195F6C0A}"/>
              </a:ext>
            </a:extLst>
          </p:cNvPr>
          <p:cNvSpPr/>
          <p:nvPr/>
        </p:nvSpPr>
        <p:spPr>
          <a:xfrm>
            <a:off x="4859224" y="2582723"/>
            <a:ext cx="151870" cy="15176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0" name="Rectangle 20">
            <a:extLst>
              <a:ext uri="{FF2B5EF4-FFF2-40B4-BE49-F238E27FC236}">
                <a16:creationId xmlns:a16="http://schemas.microsoft.com/office/drawing/2014/main" id="{A7C60A1A-2F83-0CB4-860F-B4781C7447A0}"/>
              </a:ext>
            </a:extLst>
          </p:cNvPr>
          <p:cNvSpPr/>
          <p:nvPr/>
        </p:nvSpPr>
        <p:spPr>
          <a:xfrm>
            <a:off x="4859224" y="2872995"/>
            <a:ext cx="151870" cy="151763"/>
          </a:xfrm>
          <a:prstGeom prst="rect">
            <a:avLst/>
          </a:prstGeom>
          <a:solidFill>
            <a:srgbClr val="FB010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1" name="TextBox 21">
            <a:extLst>
              <a:ext uri="{FF2B5EF4-FFF2-40B4-BE49-F238E27FC236}">
                <a16:creationId xmlns:a16="http://schemas.microsoft.com/office/drawing/2014/main" id="{6ACA42A1-8175-0A50-D329-A308F44CDD89}"/>
              </a:ext>
            </a:extLst>
          </p:cNvPr>
          <p:cNvSpPr txBox="1"/>
          <p:nvPr/>
        </p:nvSpPr>
        <p:spPr>
          <a:xfrm>
            <a:off x="5011094" y="2518150"/>
            <a:ext cx="751477" cy="307777"/>
          </a:xfrm>
          <a:prstGeom prst="rect">
            <a:avLst/>
          </a:prstGeom>
          <a:noFill/>
        </p:spPr>
        <p:txBody>
          <a:bodyPr wrap="square" rtlCol="0">
            <a:spAutoFit/>
          </a:bodyPr>
          <a:lstStyle/>
          <a:p>
            <a:pPr algn="l"/>
            <a:r>
              <a:rPr lang="en-US" sz="1400" dirty="0"/>
              <a:t>Vehicle</a:t>
            </a:r>
          </a:p>
        </p:txBody>
      </p:sp>
      <p:sp>
        <p:nvSpPr>
          <p:cNvPr id="12" name="TextBox 21">
            <a:extLst>
              <a:ext uri="{FF2B5EF4-FFF2-40B4-BE49-F238E27FC236}">
                <a16:creationId xmlns:a16="http://schemas.microsoft.com/office/drawing/2014/main" id="{C4C504C3-5B40-7914-331B-0D052C3E5F1F}"/>
              </a:ext>
            </a:extLst>
          </p:cNvPr>
          <p:cNvSpPr txBox="1"/>
          <p:nvPr/>
        </p:nvSpPr>
        <p:spPr>
          <a:xfrm>
            <a:off x="5011094" y="2807008"/>
            <a:ext cx="968161" cy="307777"/>
          </a:xfrm>
          <a:prstGeom prst="rect">
            <a:avLst/>
          </a:prstGeom>
          <a:noFill/>
        </p:spPr>
        <p:txBody>
          <a:bodyPr wrap="square" rtlCol="0">
            <a:spAutoFit/>
          </a:bodyPr>
          <a:lstStyle/>
          <a:p>
            <a:pPr algn="l"/>
            <a:r>
              <a:rPr lang="en-US" sz="1400" dirty="0"/>
              <a:t>RES-010</a:t>
            </a:r>
          </a:p>
        </p:txBody>
      </p:sp>
      <p:sp>
        <p:nvSpPr>
          <p:cNvPr id="14" name="Rectangle 18">
            <a:extLst>
              <a:ext uri="{FF2B5EF4-FFF2-40B4-BE49-F238E27FC236}">
                <a16:creationId xmlns:a16="http://schemas.microsoft.com/office/drawing/2014/main" id="{C7B74E5E-E550-15F5-AFB5-D71165B73AEE}"/>
              </a:ext>
            </a:extLst>
          </p:cNvPr>
          <p:cNvSpPr/>
          <p:nvPr/>
        </p:nvSpPr>
        <p:spPr>
          <a:xfrm>
            <a:off x="10213859" y="2707023"/>
            <a:ext cx="151870" cy="15176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5" name="Rectangle 20">
            <a:extLst>
              <a:ext uri="{FF2B5EF4-FFF2-40B4-BE49-F238E27FC236}">
                <a16:creationId xmlns:a16="http://schemas.microsoft.com/office/drawing/2014/main" id="{C30FDD03-E925-87C8-5BE9-F669E6ECE253}"/>
              </a:ext>
            </a:extLst>
          </p:cNvPr>
          <p:cNvSpPr/>
          <p:nvPr/>
        </p:nvSpPr>
        <p:spPr>
          <a:xfrm>
            <a:off x="10213859" y="2997295"/>
            <a:ext cx="151870" cy="151763"/>
          </a:xfrm>
          <a:prstGeom prst="rect">
            <a:avLst/>
          </a:prstGeom>
          <a:solidFill>
            <a:srgbClr val="FB010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9" name="TextBox 21">
            <a:extLst>
              <a:ext uri="{FF2B5EF4-FFF2-40B4-BE49-F238E27FC236}">
                <a16:creationId xmlns:a16="http://schemas.microsoft.com/office/drawing/2014/main" id="{F4662594-8D29-6DA1-3541-A728CB783EF4}"/>
              </a:ext>
            </a:extLst>
          </p:cNvPr>
          <p:cNvSpPr txBox="1"/>
          <p:nvPr/>
        </p:nvSpPr>
        <p:spPr>
          <a:xfrm>
            <a:off x="10365729" y="2642450"/>
            <a:ext cx="751477" cy="307777"/>
          </a:xfrm>
          <a:prstGeom prst="rect">
            <a:avLst/>
          </a:prstGeom>
          <a:noFill/>
        </p:spPr>
        <p:txBody>
          <a:bodyPr wrap="square" rtlCol="0">
            <a:spAutoFit/>
          </a:bodyPr>
          <a:lstStyle/>
          <a:p>
            <a:pPr algn="l"/>
            <a:r>
              <a:rPr lang="en-US" sz="1400" dirty="0"/>
              <a:t>Vehicle</a:t>
            </a:r>
          </a:p>
        </p:txBody>
      </p:sp>
      <p:sp>
        <p:nvSpPr>
          <p:cNvPr id="21" name="TextBox 21">
            <a:extLst>
              <a:ext uri="{FF2B5EF4-FFF2-40B4-BE49-F238E27FC236}">
                <a16:creationId xmlns:a16="http://schemas.microsoft.com/office/drawing/2014/main" id="{01FF70F0-CE90-3F6A-0A32-F700E9360002}"/>
              </a:ext>
            </a:extLst>
          </p:cNvPr>
          <p:cNvSpPr txBox="1"/>
          <p:nvPr/>
        </p:nvSpPr>
        <p:spPr>
          <a:xfrm>
            <a:off x="10365729" y="2931308"/>
            <a:ext cx="968161" cy="307777"/>
          </a:xfrm>
          <a:prstGeom prst="rect">
            <a:avLst/>
          </a:prstGeom>
          <a:noFill/>
        </p:spPr>
        <p:txBody>
          <a:bodyPr wrap="square" rtlCol="0">
            <a:spAutoFit/>
          </a:bodyPr>
          <a:lstStyle/>
          <a:p>
            <a:pPr algn="l"/>
            <a:r>
              <a:rPr lang="en-US" sz="1400" dirty="0"/>
              <a:t>RES-010</a:t>
            </a:r>
          </a:p>
        </p:txBody>
      </p:sp>
      <p:pic>
        <p:nvPicPr>
          <p:cNvPr id="22" name="Immagine 21">
            <a:extLst>
              <a:ext uri="{FF2B5EF4-FFF2-40B4-BE49-F238E27FC236}">
                <a16:creationId xmlns:a16="http://schemas.microsoft.com/office/drawing/2014/main" id="{855387FF-F882-FDAA-FB37-8C58E9CA059C}"/>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919995" y="1039315"/>
            <a:ext cx="371928" cy="504908"/>
          </a:xfrm>
          <a:prstGeom prst="rect">
            <a:avLst/>
          </a:prstGeom>
        </p:spPr>
      </p:pic>
      <p:pic>
        <p:nvPicPr>
          <p:cNvPr id="24" name="Immagine 23">
            <a:extLst>
              <a:ext uri="{FF2B5EF4-FFF2-40B4-BE49-F238E27FC236}">
                <a16:creationId xmlns:a16="http://schemas.microsoft.com/office/drawing/2014/main" id="{39375F0A-A6FB-55CD-B7F4-129DDA1A45D4}"/>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296266" y="1245550"/>
            <a:ext cx="479567" cy="302193"/>
          </a:xfrm>
          <a:prstGeom prst="rect">
            <a:avLst/>
          </a:prstGeom>
        </p:spPr>
      </p:pic>
      <p:sp>
        <p:nvSpPr>
          <p:cNvPr id="5" name="Google Shape;613;p31">
            <a:extLst>
              <a:ext uri="{FF2B5EF4-FFF2-40B4-BE49-F238E27FC236}">
                <a16:creationId xmlns:a16="http://schemas.microsoft.com/office/drawing/2014/main" id="{12A21C45-26AC-9240-99C8-996C02EEDCE0}"/>
              </a:ext>
            </a:extLst>
          </p:cNvPr>
          <p:cNvSpPr txBox="1"/>
          <p:nvPr/>
        </p:nvSpPr>
        <p:spPr>
          <a:xfrm>
            <a:off x="6323581" y="1550751"/>
            <a:ext cx="5868419" cy="420588"/>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Mitochondrial biogenesis in musculoskeletal tissues</a:t>
            </a:r>
          </a:p>
        </p:txBody>
      </p:sp>
      <p:sp>
        <p:nvSpPr>
          <p:cNvPr id="38" name="Google Shape;613;p31">
            <a:extLst>
              <a:ext uri="{FF2B5EF4-FFF2-40B4-BE49-F238E27FC236}">
                <a16:creationId xmlns:a16="http://schemas.microsoft.com/office/drawing/2014/main" id="{C280941B-67BC-BE9C-24D4-3D7F6C962729}"/>
              </a:ext>
            </a:extLst>
          </p:cNvPr>
          <p:cNvSpPr txBox="1"/>
          <p:nvPr/>
        </p:nvSpPr>
        <p:spPr>
          <a:xfrm>
            <a:off x="6519721" y="4309578"/>
            <a:ext cx="5672279" cy="420588"/>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Mitochondrial activity in musculoskeletal tissues</a:t>
            </a:r>
          </a:p>
        </p:txBody>
      </p:sp>
      <p:sp>
        <p:nvSpPr>
          <p:cNvPr id="37" name="Google Shape;613;p31">
            <a:extLst>
              <a:ext uri="{FF2B5EF4-FFF2-40B4-BE49-F238E27FC236}">
                <a16:creationId xmlns:a16="http://schemas.microsoft.com/office/drawing/2014/main" id="{F03B6ACF-50B4-8305-2610-D387962C455F}"/>
              </a:ext>
            </a:extLst>
          </p:cNvPr>
          <p:cNvSpPr txBox="1"/>
          <p:nvPr/>
        </p:nvSpPr>
        <p:spPr>
          <a:xfrm>
            <a:off x="1122218" y="4267176"/>
            <a:ext cx="4904746" cy="420588"/>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Mitochondrial activity in liver tissues</a:t>
            </a:r>
          </a:p>
        </p:txBody>
      </p:sp>
      <p:sp>
        <p:nvSpPr>
          <p:cNvPr id="23" name="Google Shape;613;p31">
            <a:extLst>
              <a:ext uri="{FF2B5EF4-FFF2-40B4-BE49-F238E27FC236}">
                <a16:creationId xmlns:a16="http://schemas.microsoft.com/office/drawing/2014/main" id="{33DED410-E355-DE9B-DCB9-09401D30BE80}"/>
              </a:ext>
            </a:extLst>
          </p:cNvPr>
          <p:cNvSpPr txBox="1"/>
          <p:nvPr/>
        </p:nvSpPr>
        <p:spPr>
          <a:xfrm>
            <a:off x="1113638" y="1594837"/>
            <a:ext cx="4931138" cy="420588"/>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Mitochondrial biogenesis in liver tissues</a:t>
            </a:r>
          </a:p>
        </p:txBody>
      </p:sp>
      <p:sp>
        <p:nvSpPr>
          <p:cNvPr id="25" name="Segnaposto numero diapositiva 2">
            <a:extLst>
              <a:ext uri="{FF2B5EF4-FFF2-40B4-BE49-F238E27FC236}">
                <a16:creationId xmlns:a16="http://schemas.microsoft.com/office/drawing/2014/main" id="{1FFB5F22-6F2D-2C52-F48D-D3843EEE429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50</a:t>
            </a:fld>
            <a:endParaRPr lang="en-GB" dirty="0">
              <a:latin typeface="+mn-lt"/>
            </a:endParaRPr>
          </a:p>
        </p:txBody>
      </p:sp>
      <p:sp>
        <p:nvSpPr>
          <p:cNvPr id="27" name="CasellaDiTesto 26">
            <a:extLst>
              <a:ext uri="{FF2B5EF4-FFF2-40B4-BE49-F238E27FC236}">
                <a16:creationId xmlns:a16="http://schemas.microsoft.com/office/drawing/2014/main" id="{74560718-4514-592B-69F2-5AB19BB7EFB1}"/>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26" name="Picture 25">
            <a:extLst>
              <a:ext uri="{FF2B5EF4-FFF2-40B4-BE49-F238E27FC236}">
                <a16:creationId xmlns:a16="http://schemas.microsoft.com/office/drawing/2014/main" id="{A893B199-6632-BDC8-55BE-207E672449BA}"/>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10185904" y="73211"/>
            <a:ext cx="698843" cy="693052"/>
          </a:xfrm>
          <a:prstGeom prst="rect">
            <a:avLst/>
          </a:prstGeom>
        </p:spPr>
      </p:pic>
      <p:pic>
        <p:nvPicPr>
          <p:cNvPr id="28" name="Picture 27" descr="Et billede, der indeholder tekst, Font/skrifttype, Grafik, logo&#10;&#10;Automatisk genereret beskrivelse">
            <a:extLst>
              <a:ext uri="{FF2B5EF4-FFF2-40B4-BE49-F238E27FC236}">
                <a16:creationId xmlns:a16="http://schemas.microsoft.com/office/drawing/2014/main" id="{C7D81E0D-B704-6CD0-801D-BD72421A570F}"/>
              </a:ext>
            </a:extLst>
          </p:cNvPr>
          <p:cNvPicPr>
            <a:picLocks noChangeAspect="1"/>
          </p:cNvPicPr>
          <p:nvPr/>
        </p:nvPicPr>
        <p:blipFill>
          <a:blip r:embed="rId23">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9182907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60D18B-4BB3-7874-1BAC-ABA811EF0D39}"/>
              </a:ext>
            </a:extLst>
          </p:cNvPr>
          <p:cNvSpPr>
            <a:spLocks noGrp="1"/>
          </p:cNvSpPr>
          <p:nvPr>
            <p:ph type="title"/>
          </p:nvPr>
        </p:nvSpPr>
        <p:spPr>
          <a:xfrm>
            <a:off x="125484" y="51587"/>
            <a:ext cx="9418320" cy="965964"/>
          </a:xfrm>
        </p:spPr>
        <p:txBody>
          <a:bodyPr>
            <a:normAutofit/>
          </a:bodyPr>
          <a:lstStyle/>
          <a:p>
            <a:r>
              <a:rPr lang="it-IT" sz="2800" b="1" dirty="0">
                <a:latin typeface="+mn-lt"/>
              </a:rPr>
              <a:t>RES-010 effect on mitochondria activity is confirmed in human cell line</a:t>
            </a:r>
          </a:p>
        </p:txBody>
      </p:sp>
      <p:sp>
        <p:nvSpPr>
          <p:cNvPr id="3" name="Segnaposto numero diapositiva 2">
            <a:extLst>
              <a:ext uri="{FF2B5EF4-FFF2-40B4-BE49-F238E27FC236}">
                <a16:creationId xmlns:a16="http://schemas.microsoft.com/office/drawing/2014/main" id="{0EF91964-EC90-27BD-C384-4CE5E7105BD7}"/>
              </a:ext>
            </a:extLst>
          </p:cNvPr>
          <p:cNvSpPr>
            <a:spLocks noGrp="1"/>
          </p:cNvSpPr>
          <p:nvPr>
            <p:ph type="sldNum" sz="quarter" idx="12"/>
          </p:nvPr>
        </p:nvSpPr>
        <p:spPr/>
        <p:txBody>
          <a:bodyPr/>
          <a:lstStyle/>
          <a:p>
            <a:fld id="{227D6147-8CA9-4AD8-AEEB-E653C18C822D}" type="slidenum">
              <a:rPr lang="en-GB" smtClean="0">
                <a:latin typeface="+mn-lt"/>
              </a:rPr>
              <a:t>51</a:t>
            </a:fld>
            <a:endParaRPr lang="en-GB" dirty="0">
              <a:latin typeface="+mn-lt"/>
            </a:endParaRPr>
          </a:p>
        </p:txBody>
      </p:sp>
      <p:pic>
        <p:nvPicPr>
          <p:cNvPr id="5" name="Immagine 4">
            <a:extLst>
              <a:ext uri="{FF2B5EF4-FFF2-40B4-BE49-F238E27FC236}">
                <a16:creationId xmlns:a16="http://schemas.microsoft.com/office/drawing/2014/main" id="{798DC1AA-4EE9-22CF-714E-A02CB28B8EC8}"/>
              </a:ext>
            </a:extLst>
          </p:cNvPr>
          <p:cNvPicPr>
            <a:picLocks noChangeAspect="1"/>
          </p:cNvPicPr>
          <p:nvPr/>
        </p:nvPicPr>
        <p:blipFill>
          <a:blip r:embed="rId2"/>
          <a:stretch>
            <a:fillRect/>
          </a:stretch>
        </p:blipFill>
        <p:spPr>
          <a:xfrm>
            <a:off x="10547711" y="5954731"/>
            <a:ext cx="1468869" cy="482629"/>
          </a:xfrm>
          <a:prstGeom prst="rect">
            <a:avLst/>
          </a:prstGeom>
        </p:spPr>
      </p:pic>
      <p:pic>
        <p:nvPicPr>
          <p:cNvPr id="34" name="Picture 33" descr="A collage of images of different colors&#10;&#10;Description automatically generated">
            <a:extLst>
              <a:ext uri="{FF2B5EF4-FFF2-40B4-BE49-F238E27FC236}">
                <a16:creationId xmlns:a16="http://schemas.microsoft.com/office/drawing/2014/main" id="{3B5AE0B3-3E07-4085-F760-9BE5B63C1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65" y="1544744"/>
            <a:ext cx="8425431" cy="4284413"/>
          </a:xfrm>
          <a:prstGeom prst="rect">
            <a:avLst/>
          </a:prstGeom>
        </p:spPr>
      </p:pic>
      <p:pic>
        <p:nvPicPr>
          <p:cNvPr id="35" name="Picture 34" descr="A screenshot of a computer screen">
            <a:extLst>
              <a:ext uri="{FF2B5EF4-FFF2-40B4-BE49-F238E27FC236}">
                <a16:creationId xmlns:a16="http://schemas.microsoft.com/office/drawing/2014/main" id="{557E92D8-DC44-FA6F-CE10-D9C32A46BDDF}"/>
              </a:ext>
            </a:extLst>
          </p:cNvPr>
          <p:cNvPicPr>
            <a:picLocks noChangeAspect="1"/>
          </p:cNvPicPr>
          <p:nvPr/>
        </p:nvPicPr>
        <p:blipFill rotWithShape="1">
          <a:blip r:embed="rId4"/>
          <a:srcRect t="3316" r="53753" b="58528"/>
          <a:stretch/>
        </p:blipFill>
        <p:spPr>
          <a:xfrm>
            <a:off x="8266514" y="1237572"/>
            <a:ext cx="3567851" cy="1973016"/>
          </a:xfrm>
          <a:prstGeom prst="rect">
            <a:avLst/>
          </a:prstGeom>
        </p:spPr>
      </p:pic>
      <p:pic>
        <p:nvPicPr>
          <p:cNvPr id="36" name="Picture 35" descr="A screenshot of a computer screen">
            <a:extLst>
              <a:ext uri="{FF2B5EF4-FFF2-40B4-BE49-F238E27FC236}">
                <a16:creationId xmlns:a16="http://schemas.microsoft.com/office/drawing/2014/main" id="{2B90A53E-23AD-3D10-6B3A-78BCBDAEDCAF}"/>
              </a:ext>
            </a:extLst>
          </p:cNvPr>
          <p:cNvPicPr>
            <a:picLocks noChangeAspect="1"/>
          </p:cNvPicPr>
          <p:nvPr/>
        </p:nvPicPr>
        <p:blipFill rotWithShape="1">
          <a:blip r:embed="rId4"/>
          <a:srcRect l="50271" t="3316" b="58528"/>
          <a:stretch/>
        </p:blipFill>
        <p:spPr>
          <a:xfrm>
            <a:off x="8322101" y="3922887"/>
            <a:ext cx="3706778" cy="1906270"/>
          </a:xfrm>
          <a:prstGeom prst="rect">
            <a:avLst/>
          </a:prstGeom>
        </p:spPr>
      </p:pic>
      <p:sp>
        <p:nvSpPr>
          <p:cNvPr id="6" name="TextBox 21">
            <a:extLst>
              <a:ext uri="{FF2B5EF4-FFF2-40B4-BE49-F238E27FC236}">
                <a16:creationId xmlns:a16="http://schemas.microsoft.com/office/drawing/2014/main" id="{9B4D62CD-9D3C-500C-278F-C87AEBF26786}"/>
              </a:ext>
            </a:extLst>
          </p:cNvPr>
          <p:cNvSpPr txBox="1"/>
          <p:nvPr/>
        </p:nvSpPr>
        <p:spPr>
          <a:xfrm>
            <a:off x="10770668" y="1526311"/>
            <a:ext cx="968161" cy="261610"/>
          </a:xfrm>
          <a:prstGeom prst="rect">
            <a:avLst/>
          </a:prstGeom>
          <a:solidFill>
            <a:schemeClr val="bg1"/>
          </a:solidFill>
        </p:spPr>
        <p:txBody>
          <a:bodyPr wrap="square" rtlCol="0">
            <a:spAutoFit/>
          </a:bodyPr>
          <a:lstStyle/>
          <a:p>
            <a:pPr algn="l"/>
            <a:r>
              <a:rPr lang="en-US" sz="1100" dirty="0">
                <a:solidFill>
                  <a:srgbClr val="FF0000"/>
                </a:solidFill>
              </a:rPr>
              <a:t>RES-010</a:t>
            </a:r>
          </a:p>
        </p:txBody>
      </p:sp>
      <p:sp>
        <p:nvSpPr>
          <p:cNvPr id="7" name="TextBox 21">
            <a:extLst>
              <a:ext uri="{FF2B5EF4-FFF2-40B4-BE49-F238E27FC236}">
                <a16:creationId xmlns:a16="http://schemas.microsoft.com/office/drawing/2014/main" id="{AA56B9FE-31AF-2209-6F16-97A6527ADEF1}"/>
              </a:ext>
            </a:extLst>
          </p:cNvPr>
          <p:cNvSpPr txBox="1"/>
          <p:nvPr/>
        </p:nvSpPr>
        <p:spPr>
          <a:xfrm>
            <a:off x="10797964" y="4219346"/>
            <a:ext cx="968161" cy="261610"/>
          </a:xfrm>
          <a:prstGeom prst="rect">
            <a:avLst/>
          </a:prstGeom>
          <a:solidFill>
            <a:schemeClr val="bg1"/>
          </a:solidFill>
        </p:spPr>
        <p:txBody>
          <a:bodyPr wrap="square" rtlCol="0">
            <a:spAutoFit/>
          </a:bodyPr>
          <a:lstStyle/>
          <a:p>
            <a:pPr algn="l"/>
            <a:r>
              <a:rPr lang="en-US" sz="1100" dirty="0">
                <a:solidFill>
                  <a:srgbClr val="FF0000"/>
                </a:solidFill>
              </a:rPr>
              <a:t>RES-010</a:t>
            </a:r>
          </a:p>
        </p:txBody>
      </p:sp>
      <p:pic>
        <p:nvPicPr>
          <p:cNvPr id="8" name="Immagine 7">
            <a:extLst>
              <a:ext uri="{FF2B5EF4-FFF2-40B4-BE49-F238E27FC236}">
                <a16:creationId xmlns:a16="http://schemas.microsoft.com/office/drawing/2014/main" id="{7C3BF9C6-CC80-7B8C-2902-159EBAA88CF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7635" y="1412825"/>
            <a:ext cx="453042" cy="458461"/>
          </a:xfrm>
          <a:prstGeom prst="rect">
            <a:avLst/>
          </a:prstGeom>
        </p:spPr>
      </p:pic>
      <p:sp>
        <p:nvSpPr>
          <p:cNvPr id="9" name="CasellaDiTesto 8">
            <a:extLst>
              <a:ext uri="{FF2B5EF4-FFF2-40B4-BE49-F238E27FC236}">
                <a16:creationId xmlns:a16="http://schemas.microsoft.com/office/drawing/2014/main" id="{CE01D4C9-D901-5AB7-DFEC-9680AAC0542F}"/>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4" name="Picture 3">
            <a:extLst>
              <a:ext uri="{FF2B5EF4-FFF2-40B4-BE49-F238E27FC236}">
                <a16:creationId xmlns:a16="http://schemas.microsoft.com/office/drawing/2014/main" id="{633F673C-A70C-FDCA-A841-ADA893A179E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0185904" y="73211"/>
            <a:ext cx="698843" cy="693052"/>
          </a:xfrm>
          <a:prstGeom prst="rect">
            <a:avLst/>
          </a:prstGeom>
        </p:spPr>
      </p:pic>
      <p:pic>
        <p:nvPicPr>
          <p:cNvPr id="10" name="Picture 9" descr="Et billede, der indeholder tekst, Font/skrifttype, Grafik, logo&#10;&#10;Automatisk genereret beskrivelse">
            <a:extLst>
              <a:ext uri="{FF2B5EF4-FFF2-40B4-BE49-F238E27FC236}">
                <a16:creationId xmlns:a16="http://schemas.microsoft.com/office/drawing/2014/main" id="{FD2BDD34-52D6-19D6-1563-FB69CDCF7B5D}"/>
              </a:ext>
            </a:extLst>
          </p:cNvPr>
          <p:cNvPicPr>
            <a:picLocks noChangeAspect="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409421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60D18B-4BB3-7874-1BAC-ABA811EF0D39}"/>
              </a:ext>
            </a:extLst>
          </p:cNvPr>
          <p:cNvSpPr>
            <a:spLocks noGrp="1"/>
          </p:cNvSpPr>
          <p:nvPr>
            <p:ph type="title"/>
          </p:nvPr>
        </p:nvSpPr>
        <p:spPr>
          <a:xfrm>
            <a:off x="171027" y="44100"/>
            <a:ext cx="9811173" cy="965964"/>
          </a:xfrm>
        </p:spPr>
        <p:txBody>
          <a:bodyPr>
            <a:normAutofit/>
          </a:bodyPr>
          <a:lstStyle/>
          <a:p>
            <a:r>
              <a:rPr lang="en-US" sz="2800" b="1" dirty="0">
                <a:latin typeface="+mn-lt"/>
              </a:rPr>
              <a:t>RES-010 induces brownization of WAT in mice and NHP</a:t>
            </a:r>
          </a:p>
        </p:txBody>
      </p:sp>
      <p:sp>
        <p:nvSpPr>
          <p:cNvPr id="3" name="Segnaposto numero diapositiva 2">
            <a:extLst>
              <a:ext uri="{FF2B5EF4-FFF2-40B4-BE49-F238E27FC236}">
                <a16:creationId xmlns:a16="http://schemas.microsoft.com/office/drawing/2014/main" id="{0EF91964-EC90-27BD-C384-4CE5E7105BD7}"/>
              </a:ext>
            </a:extLst>
          </p:cNvPr>
          <p:cNvSpPr>
            <a:spLocks noGrp="1"/>
          </p:cNvSpPr>
          <p:nvPr>
            <p:ph type="sldNum" sz="quarter" idx="12"/>
          </p:nvPr>
        </p:nvSpPr>
        <p:spPr>
          <a:xfrm>
            <a:off x="7426851" y="6351534"/>
            <a:ext cx="2743200" cy="324379"/>
          </a:xfrm>
        </p:spPr>
        <p:txBody>
          <a:bodyPr/>
          <a:lstStyle/>
          <a:p>
            <a:fld id="{227D6147-8CA9-4AD8-AEEB-E653C18C822D}" type="slidenum">
              <a:rPr lang="en-GB" smtClean="0">
                <a:latin typeface="+mn-lt"/>
              </a:rPr>
              <a:t>52</a:t>
            </a:fld>
            <a:endParaRPr lang="en-GB">
              <a:latin typeface="+mn-lt"/>
            </a:endParaRPr>
          </a:p>
        </p:txBody>
      </p:sp>
      <p:sp>
        <p:nvSpPr>
          <p:cNvPr id="6" name="Rettangolo 5">
            <a:extLst>
              <a:ext uri="{FF2B5EF4-FFF2-40B4-BE49-F238E27FC236}">
                <a16:creationId xmlns:a16="http://schemas.microsoft.com/office/drawing/2014/main" id="{72ED9EA2-A2B6-548F-69D2-07697CB6A2AD}"/>
              </a:ext>
            </a:extLst>
          </p:cNvPr>
          <p:cNvSpPr/>
          <p:nvPr/>
        </p:nvSpPr>
        <p:spPr>
          <a:xfrm>
            <a:off x="1331905" y="3218419"/>
            <a:ext cx="828313" cy="160400"/>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a:t>
            </a:r>
            <a:r>
              <a:rPr lang="it-IT" sz="900" dirty="0" err="1">
                <a:solidFill>
                  <a:schemeClr val="bg1"/>
                </a:solidFill>
              </a:rPr>
              <a:t>until</a:t>
            </a:r>
            <a:r>
              <a:rPr lang="it-IT" sz="900" dirty="0">
                <a:solidFill>
                  <a:schemeClr val="bg1"/>
                </a:solidFill>
              </a:rPr>
              <a:t> 40g</a:t>
            </a:r>
          </a:p>
        </p:txBody>
      </p:sp>
      <p:sp>
        <p:nvSpPr>
          <p:cNvPr id="7" name="CasellaDiTesto 6">
            <a:extLst>
              <a:ext uri="{FF2B5EF4-FFF2-40B4-BE49-F238E27FC236}">
                <a16:creationId xmlns:a16="http://schemas.microsoft.com/office/drawing/2014/main" id="{CFC48FF2-E492-D8C1-18FA-C69A6A44A580}"/>
              </a:ext>
            </a:extLst>
          </p:cNvPr>
          <p:cNvSpPr txBox="1"/>
          <p:nvPr/>
        </p:nvSpPr>
        <p:spPr>
          <a:xfrm>
            <a:off x="2748370" y="2491877"/>
            <a:ext cx="2814318" cy="338554"/>
          </a:xfrm>
          <a:prstGeom prst="rect">
            <a:avLst/>
          </a:prstGeom>
          <a:noFill/>
        </p:spPr>
        <p:txBody>
          <a:bodyPr wrap="square" rtlCol="0">
            <a:spAutoFit/>
          </a:bodyPr>
          <a:lstStyle/>
          <a:p>
            <a:pPr algn="l"/>
            <a:r>
              <a:rPr lang="it-IT" sz="1600" dirty="0"/>
              <a:t>Study design</a:t>
            </a:r>
          </a:p>
        </p:txBody>
      </p:sp>
      <p:sp>
        <p:nvSpPr>
          <p:cNvPr id="8" name="Rettangolo 7">
            <a:extLst>
              <a:ext uri="{FF2B5EF4-FFF2-40B4-BE49-F238E27FC236}">
                <a16:creationId xmlns:a16="http://schemas.microsoft.com/office/drawing/2014/main" id="{0ED919E8-50C9-4A69-06ED-8E691C420737}"/>
              </a:ext>
            </a:extLst>
          </p:cNvPr>
          <p:cNvSpPr/>
          <p:nvPr/>
        </p:nvSpPr>
        <p:spPr>
          <a:xfrm>
            <a:off x="2503442" y="2939601"/>
            <a:ext cx="1869991" cy="18683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High </a:t>
            </a:r>
            <a:r>
              <a:rPr lang="it-IT" sz="900" dirty="0" err="1">
                <a:solidFill>
                  <a:schemeClr val="bg1"/>
                </a:solidFill>
              </a:rPr>
              <a:t>Fat</a:t>
            </a:r>
            <a:r>
              <a:rPr lang="it-IT" sz="900" dirty="0">
                <a:solidFill>
                  <a:schemeClr val="bg1"/>
                </a:solidFill>
              </a:rPr>
              <a:t> </a:t>
            </a:r>
            <a:r>
              <a:rPr lang="it-IT" sz="900" dirty="0" err="1">
                <a:solidFill>
                  <a:schemeClr val="bg1"/>
                </a:solidFill>
              </a:rPr>
              <a:t>Diet</a:t>
            </a:r>
            <a:endParaRPr lang="it-IT" sz="900" dirty="0">
              <a:solidFill>
                <a:schemeClr val="bg1"/>
              </a:solidFill>
            </a:endParaRPr>
          </a:p>
        </p:txBody>
      </p:sp>
      <p:sp>
        <p:nvSpPr>
          <p:cNvPr id="9" name="Rombo 8">
            <a:extLst>
              <a:ext uri="{FF2B5EF4-FFF2-40B4-BE49-F238E27FC236}">
                <a16:creationId xmlns:a16="http://schemas.microsoft.com/office/drawing/2014/main" id="{149E0666-4DD8-1BB0-A9A1-E17408DEEF1B}"/>
              </a:ext>
            </a:extLst>
          </p:cNvPr>
          <p:cNvSpPr/>
          <p:nvPr/>
        </p:nvSpPr>
        <p:spPr>
          <a:xfrm>
            <a:off x="2185249" y="3115901"/>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10" name="Rettangolo 9">
            <a:extLst>
              <a:ext uri="{FF2B5EF4-FFF2-40B4-BE49-F238E27FC236}">
                <a16:creationId xmlns:a16="http://schemas.microsoft.com/office/drawing/2014/main" id="{78BBDF5B-3DE4-CD56-54F8-6DF49D3555A2}"/>
              </a:ext>
            </a:extLst>
          </p:cNvPr>
          <p:cNvSpPr/>
          <p:nvPr/>
        </p:nvSpPr>
        <p:spPr>
          <a:xfrm>
            <a:off x="2513381" y="3433835"/>
            <a:ext cx="1869991" cy="186834"/>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HFD+RES-010</a:t>
            </a:r>
          </a:p>
        </p:txBody>
      </p:sp>
      <p:sp>
        <p:nvSpPr>
          <p:cNvPr id="11" name="CasellaDiTesto 10">
            <a:extLst>
              <a:ext uri="{FF2B5EF4-FFF2-40B4-BE49-F238E27FC236}">
                <a16:creationId xmlns:a16="http://schemas.microsoft.com/office/drawing/2014/main" id="{8933EA1A-53BB-7803-C99B-778F41A64EC7}"/>
              </a:ext>
            </a:extLst>
          </p:cNvPr>
          <p:cNvSpPr txBox="1"/>
          <p:nvPr/>
        </p:nvSpPr>
        <p:spPr>
          <a:xfrm>
            <a:off x="4490644" y="2853269"/>
            <a:ext cx="687656" cy="338554"/>
          </a:xfrm>
          <a:prstGeom prst="rect">
            <a:avLst/>
          </a:prstGeom>
          <a:noFill/>
        </p:spPr>
        <p:txBody>
          <a:bodyPr wrap="square" rtlCol="0">
            <a:spAutoFit/>
          </a:bodyPr>
          <a:lstStyle/>
          <a:p>
            <a:pPr algn="l"/>
            <a:r>
              <a:rPr lang="it-IT" sz="1600" dirty="0"/>
              <a:t>(N=5)</a:t>
            </a:r>
          </a:p>
        </p:txBody>
      </p:sp>
      <p:sp>
        <p:nvSpPr>
          <p:cNvPr id="12" name="Rettangolo 11">
            <a:extLst>
              <a:ext uri="{FF2B5EF4-FFF2-40B4-BE49-F238E27FC236}">
                <a16:creationId xmlns:a16="http://schemas.microsoft.com/office/drawing/2014/main" id="{15B02E4C-F604-2D49-E603-E664145F6261}"/>
              </a:ext>
            </a:extLst>
          </p:cNvPr>
          <p:cNvSpPr/>
          <p:nvPr/>
        </p:nvSpPr>
        <p:spPr>
          <a:xfrm>
            <a:off x="2513381" y="3186242"/>
            <a:ext cx="1869991" cy="186834"/>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tx1"/>
                </a:solidFill>
              </a:rPr>
              <a:t>HFD+scramble</a:t>
            </a:r>
            <a:endParaRPr lang="it-IT" sz="900" dirty="0">
              <a:solidFill>
                <a:schemeClr val="tx1"/>
              </a:solidFill>
            </a:endParaRPr>
          </a:p>
        </p:txBody>
      </p:sp>
      <p:sp>
        <p:nvSpPr>
          <p:cNvPr id="13" name="CasellaDiTesto 12">
            <a:extLst>
              <a:ext uri="{FF2B5EF4-FFF2-40B4-BE49-F238E27FC236}">
                <a16:creationId xmlns:a16="http://schemas.microsoft.com/office/drawing/2014/main" id="{20309D3E-99C7-824B-AEB1-F56FA9E39F6A}"/>
              </a:ext>
            </a:extLst>
          </p:cNvPr>
          <p:cNvSpPr txBox="1"/>
          <p:nvPr/>
        </p:nvSpPr>
        <p:spPr>
          <a:xfrm>
            <a:off x="4500583" y="3118790"/>
            <a:ext cx="687656" cy="338554"/>
          </a:xfrm>
          <a:prstGeom prst="rect">
            <a:avLst/>
          </a:prstGeom>
          <a:noFill/>
        </p:spPr>
        <p:txBody>
          <a:bodyPr wrap="square" rtlCol="0">
            <a:spAutoFit/>
          </a:bodyPr>
          <a:lstStyle/>
          <a:p>
            <a:pPr algn="l"/>
            <a:r>
              <a:rPr lang="it-IT" sz="1600" dirty="0"/>
              <a:t>(N=5)</a:t>
            </a:r>
          </a:p>
        </p:txBody>
      </p:sp>
      <p:pic>
        <p:nvPicPr>
          <p:cNvPr id="14" name="Immagine 13">
            <a:extLst>
              <a:ext uri="{FF2B5EF4-FFF2-40B4-BE49-F238E27FC236}">
                <a16:creationId xmlns:a16="http://schemas.microsoft.com/office/drawing/2014/main" id="{48005027-4D1D-1E80-B5C6-48A8C52F185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87922" y="2587025"/>
            <a:ext cx="479567" cy="302193"/>
          </a:xfrm>
          <a:prstGeom prst="rect">
            <a:avLst/>
          </a:prstGeom>
        </p:spPr>
      </p:pic>
      <p:sp>
        <p:nvSpPr>
          <p:cNvPr id="15" name="CasellaDiTesto 14">
            <a:extLst>
              <a:ext uri="{FF2B5EF4-FFF2-40B4-BE49-F238E27FC236}">
                <a16:creationId xmlns:a16="http://schemas.microsoft.com/office/drawing/2014/main" id="{625B2B46-1617-4930-70CD-2BAE628C3E1D}"/>
              </a:ext>
            </a:extLst>
          </p:cNvPr>
          <p:cNvSpPr txBox="1"/>
          <p:nvPr/>
        </p:nvSpPr>
        <p:spPr>
          <a:xfrm>
            <a:off x="4500583" y="3373075"/>
            <a:ext cx="687656" cy="338554"/>
          </a:xfrm>
          <a:prstGeom prst="rect">
            <a:avLst/>
          </a:prstGeom>
          <a:noFill/>
        </p:spPr>
        <p:txBody>
          <a:bodyPr wrap="square" rtlCol="0">
            <a:spAutoFit/>
          </a:bodyPr>
          <a:lstStyle/>
          <a:p>
            <a:pPr algn="l"/>
            <a:r>
              <a:rPr lang="it-IT" sz="1600" dirty="0"/>
              <a:t>(N=5)</a:t>
            </a:r>
          </a:p>
        </p:txBody>
      </p:sp>
      <p:sp>
        <p:nvSpPr>
          <p:cNvPr id="16" name="Freccia a destra 15">
            <a:extLst>
              <a:ext uri="{FF2B5EF4-FFF2-40B4-BE49-F238E27FC236}">
                <a16:creationId xmlns:a16="http://schemas.microsoft.com/office/drawing/2014/main" id="{3D2C7B40-C821-6E76-1D09-3D0790DD6356}"/>
              </a:ext>
            </a:extLst>
          </p:cNvPr>
          <p:cNvSpPr/>
          <p:nvPr/>
        </p:nvSpPr>
        <p:spPr>
          <a:xfrm>
            <a:off x="2513239" y="3624776"/>
            <a:ext cx="1870181" cy="278393"/>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13 weeks</a:t>
            </a:r>
          </a:p>
        </p:txBody>
      </p:sp>
      <p:pic>
        <p:nvPicPr>
          <p:cNvPr id="17" name="Picture 2" descr="Hotel Near Beth Israel Deaconess Medical Center | Around Boston | The Verb">
            <a:extLst>
              <a:ext uri="{FF2B5EF4-FFF2-40B4-BE49-F238E27FC236}">
                <a16:creationId xmlns:a16="http://schemas.microsoft.com/office/drawing/2014/main" id="{11DF81C0-95FE-14A2-F193-7604B20B6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064" y="2544947"/>
            <a:ext cx="814663" cy="61099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po 17">
            <a:extLst>
              <a:ext uri="{FF2B5EF4-FFF2-40B4-BE49-F238E27FC236}">
                <a16:creationId xmlns:a16="http://schemas.microsoft.com/office/drawing/2014/main" id="{F3D75EB7-3115-32F7-4593-76A5D90EE118}"/>
              </a:ext>
            </a:extLst>
          </p:cNvPr>
          <p:cNvGrpSpPr/>
          <p:nvPr/>
        </p:nvGrpSpPr>
        <p:grpSpPr>
          <a:xfrm>
            <a:off x="6824416" y="2496737"/>
            <a:ext cx="4719160" cy="1685623"/>
            <a:chOff x="562214" y="1440684"/>
            <a:chExt cx="5615814" cy="1970128"/>
          </a:xfrm>
        </p:grpSpPr>
        <p:grpSp>
          <p:nvGrpSpPr>
            <p:cNvPr id="19" name="Gruppo 18">
              <a:extLst>
                <a:ext uri="{FF2B5EF4-FFF2-40B4-BE49-F238E27FC236}">
                  <a16:creationId xmlns:a16="http://schemas.microsoft.com/office/drawing/2014/main" id="{EA0D8711-8F6A-491B-BFF6-32B25B52381E}"/>
                </a:ext>
              </a:extLst>
            </p:cNvPr>
            <p:cNvGrpSpPr/>
            <p:nvPr/>
          </p:nvGrpSpPr>
          <p:grpSpPr>
            <a:xfrm>
              <a:off x="562214" y="1440684"/>
              <a:ext cx="5615814" cy="1970128"/>
              <a:chOff x="526033" y="1280830"/>
              <a:chExt cx="5615814" cy="1970128"/>
            </a:xfrm>
          </p:grpSpPr>
          <p:sp>
            <p:nvSpPr>
              <p:cNvPr id="22" name="Freccia a destra 21">
                <a:extLst>
                  <a:ext uri="{FF2B5EF4-FFF2-40B4-BE49-F238E27FC236}">
                    <a16:creationId xmlns:a16="http://schemas.microsoft.com/office/drawing/2014/main" id="{ADD3D9D5-1121-DF20-E2C1-498573542483}"/>
                  </a:ext>
                </a:extLst>
              </p:cNvPr>
              <p:cNvSpPr/>
              <p:nvPr/>
            </p:nvSpPr>
            <p:spPr>
              <a:xfrm>
                <a:off x="977149" y="2514117"/>
                <a:ext cx="4124741" cy="277000"/>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3" name="CasellaDiTesto 22">
                <a:extLst>
                  <a:ext uri="{FF2B5EF4-FFF2-40B4-BE49-F238E27FC236}">
                    <a16:creationId xmlns:a16="http://schemas.microsoft.com/office/drawing/2014/main" id="{D5972F87-5B54-3C45-8ACA-83DD4457D405}"/>
                  </a:ext>
                </a:extLst>
              </p:cNvPr>
              <p:cNvSpPr txBox="1"/>
              <p:nvPr/>
            </p:nvSpPr>
            <p:spPr>
              <a:xfrm>
                <a:off x="3098668" y="1280830"/>
                <a:ext cx="2814318" cy="395696"/>
              </a:xfrm>
              <a:prstGeom prst="rect">
                <a:avLst/>
              </a:prstGeom>
              <a:noFill/>
            </p:spPr>
            <p:txBody>
              <a:bodyPr wrap="square" rtlCol="0">
                <a:spAutoFit/>
              </a:bodyPr>
              <a:lstStyle/>
              <a:p>
                <a:pPr algn="l"/>
                <a:r>
                  <a:rPr lang="it-IT" sz="1600" dirty="0"/>
                  <a:t>Study design</a:t>
                </a:r>
              </a:p>
            </p:txBody>
          </p:sp>
          <p:sp>
            <p:nvSpPr>
              <p:cNvPr id="24" name="Rettangolo 23">
                <a:extLst>
                  <a:ext uri="{FF2B5EF4-FFF2-40B4-BE49-F238E27FC236}">
                    <a16:creationId xmlns:a16="http://schemas.microsoft.com/office/drawing/2014/main" id="{06F07FEB-6EE7-2FAC-2B1A-759930B98949}"/>
                  </a:ext>
                </a:extLst>
              </p:cNvPr>
              <p:cNvSpPr/>
              <p:nvPr/>
            </p:nvSpPr>
            <p:spPr>
              <a:xfrm>
                <a:off x="977149" y="2104083"/>
                <a:ext cx="1649896" cy="178904"/>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endParaRPr lang="it-IT" sz="900" dirty="0">
                  <a:solidFill>
                    <a:schemeClr val="bg1"/>
                  </a:solidFill>
                </a:endParaRPr>
              </a:p>
            </p:txBody>
          </p:sp>
          <p:sp>
            <p:nvSpPr>
              <p:cNvPr id="25" name="Rettangolo 24">
                <a:extLst>
                  <a:ext uri="{FF2B5EF4-FFF2-40B4-BE49-F238E27FC236}">
                    <a16:creationId xmlns:a16="http://schemas.microsoft.com/office/drawing/2014/main" id="{028FC501-77BB-0197-F59A-09038DE54F3C}"/>
                  </a:ext>
                </a:extLst>
              </p:cNvPr>
              <p:cNvSpPr/>
              <p:nvPr/>
            </p:nvSpPr>
            <p:spPr>
              <a:xfrm>
                <a:off x="2885605" y="1898082"/>
                <a:ext cx="2216284" cy="198783"/>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endParaRPr lang="it-IT" sz="900" dirty="0">
                  <a:solidFill>
                    <a:schemeClr val="bg1"/>
                  </a:solidFill>
                </a:endParaRPr>
              </a:p>
            </p:txBody>
          </p:sp>
          <p:sp>
            <p:nvSpPr>
              <p:cNvPr id="26" name="Rombo 25">
                <a:extLst>
                  <a:ext uri="{FF2B5EF4-FFF2-40B4-BE49-F238E27FC236}">
                    <a16:creationId xmlns:a16="http://schemas.microsoft.com/office/drawing/2014/main" id="{035910A5-251D-45CB-3EBA-73F0F8C324C2}"/>
                  </a:ext>
                </a:extLst>
              </p:cNvPr>
              <p:cNvSpPr/>
              <p:nvPr/>
            </p:nvSpPr>
            <p:spPr>
              <a:xfrm>
                <a:off x="2627045" y="2004810"/>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27" name="Rettangolo 26">
                <a:extLst>
                  <a:ext uri="{FF2B5EF4-FFF2-40B4-BE49-F238E27FC236}">
                    <a16:creationId xmlns:a16="http://schemas.microsoft.com/office/drawing/2014/main" id="{6722785B-2883-CAB3-FF9E-0A8CC85FE157}"/>
                  </a:ext>
                </a:extLst>
              </p:cNvPr>
              <p:cNvSpPr/>
              <p:nvPr/>
            </p:nvSpPr>
            <p:spPr>
              <a:xfrm>
                <a:off x="2895544" y="2282987"/>
                <a:ext cx="2216284" cy="198783"/>
              </a:xfrm>
              <a:prstGeom prst="rect">
                <a:avLst/>
              </a:prstGeom>
              <a:solidFill>
                <a:srgbClr val="FB0106"/>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r>
                  <a:rPr lang="it-IT" sz="900" dirty="0">
                    <a:solidFill>
                      <a:schemeClr val="bg1"/>
                    </a:solidFill>
                  </a:rPr>
                  <a:t> + RES-010</a:t>
                </a:r>
              </a:p>
            </p:txBody>
          </p:sp>
          <p:sp>
            <p:nvSpPr>
              <p:cNvPr id="28" name="CasellaDiTesto 27">
                <a:extLst>
                  <a:ext uri="{FF2B5EF4-FFF2-40B4-BE49-F238E27FC236}">
                    <a16:creationId xmlns:a16="http://schemas.microsoft.com/office/drawing/2014/main" id="{39D3AE20-EB32-5930-46A2-72B568B66094}"/>
                  </a:ext>
                </a:extLst>
              </p:cNvPr>
              <p:cNvSpPr txBox="1"/>
              <p:nvPr/>
            </p:nvSpPr>
            <p:spPr>
              <a:xfrm>
                <a:off x="3670656" y="2702924"/>
                <a:ext cx="894522" cy="539586"/>
              </a:xfrm>
              <a:prstGeom prst="rect">
                <a:avLst/>
              </a:prstGeom>
              <a:noFill/>
            </p:spPr>
            <p:txBody>
              <a:bodyPr wrap="square" rtlCol="0">
                <a:spAutoFit/>
              </a:bodyPr>
              <a:lstStyle/>
              <a:p>
                <a:pPr algn="l"/>
                <a:r>
                  <a:rPr lang="it-IT" sz="1200" dirty="0"/>
                  <a:t>6 </a:t>
                </a:r>
                <a:r>
                  <a:rPr lang="it-IT" sz="1200" dirty="0" err="1"/>
                  <a:t>months</a:t>
                </a:r>
                <a:endParaRPr lang="it-IT" sz="1200" dirty="0"/>
              </a:p>
            </p:txBody>
          </p:sp>
          <p:sp>
            <p:nvSpPr>
              <p:cNvPr id="29" name="CasellaDiTesto 28">
                <a:extLst>
                  <a:ext uri="{FF2B5EF4-FFF2-40B4-BE49-F238E27FC236}">
                    <a16:creationId xmlns:a16="http://schemas.microsoft.com/office/drawing/2014/main" id="{F21C1CFB-A873-6CE8-E65B-6EA2471E171D}"/>
                  </a:ext>
                </a:extLst>
              </p:cNvPr>
              <p:cNvSpPr txBox="1"/>
              <p:nvPr/>
            </p:nvSpPr>
            <p:spPr>
              <a:xfrm>
                <a:off x="1318079" y="2711372"/>
                <a:ext cx="971435" cy="539586"/>
              </a:xfrm>
              <a:prstGeom prst="rect">
                <a:avLst/>
              </a:prstGeom>
              <a:noFill/>
            </p:spPr>
            <p:txBody>
              <a:bodyPr wrap="square" rtlCol="0">
                <a:spAutoFit/>
              </a:bodyPr>
              <a:lstStyle/>
              <a:p>
                <a:pPr algn="l"/>
                <a:r>
                  <a:rPr lang="it-IT" sz="1200" dirty="0"/>
                  <a:t>30 </a:t>
                </a:r>
                <a:r>
                  <a:rPr lang="it-IT" sz="1200" dirty="0" err="1"/>
                  <a:t>months</a:t>
                </a:r>
                <a:endParaRPr lang="it-IT" sz="1200" dirty="0"/>
              </a:p>
            </p:txBody>
          </p:sp>
          <p:pic>
            <p:nvPicPr>
              <p:cNvPr id="30" name="Immagine 29">
                <a:extLst>
                  <a:ext uri="{FF2B5EF4-FFF2-40B4-BE49-F238E27FC236}">
                    <a16:creationId xmlns:a16="http://schemas.microsoft.com/office/drawing/2014/main" id="{1458DABB-B772-E834-6AB4-93D5CAA7FB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6033" y="1603018"/>
                <a:ext cx="442596" cy="590128"/>
              </a:xfrm>
              <a:prstGeom prst="rect">
                <a:avLst/>
              </a:prstGeom>
            </p:spPr>
          </p:pic>
          <p:cxnSp>
            <p:nvCxnSpPr>
              <p:cNvPr id="31" name="Connettore diritto 30">
                <a:extLst>
                  <a:ext uri="{FF2B5EF4-FFF2-40B4-BE49-F238E27FC236}">
                    <a16:creationId xmlns:a16="http://schemas.microsoft.com/office/drawing/2014/main" id="{47D3FF2B-5BE5-D1FA-BE9E-4A1F8424EC62}"/>
                  </a:ext>
                </a:extLst>
              </p:cNvPr>
              <p:cNvCxnSpPr>
                <a:cxnSpLocks/>
              </p:cNvCxnSpPr>
              <p:nvPr/>
            </p:nvCxnSpPr>
            <p:spPr>
              <a:xfrm>
                <a:off x="2905483"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FC90749C-17C8-2C80-2FFB-BB61B7004843}"/>
                  </a:ext>
                </a:extLst>
              </p:cNvPr>
              <p:cNvCxnSpPr>
                <a:cxnSpLocks/>
              </p:cNvCxnSpPr>
              <p:nvPr/>
            </p:nvCxnSpPr>
            <p:spPr>
              <a:xfrm>
                <a:off x="5096917"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33" name="CasellaDiTesto 32">
                <a:extLst>
                  <a:ext uri="{FF2B5EF4-FFF2-40B4-BE49-F238E27FC236}">
                    <a16:creationId xmlns:a16="http://schemas.microsoft.com/office/drawing/2014/main" id="{F1FF56EA-0798-8F94-E755-6D4514CEFFDB}"/>
                  </a:ext>
                </a:extLst>
              </p:cNvPr>
              <p:cNvSpPr txBox="1"/>
              <p:nvPr/>
            </p:nvSpPr>
            <p:spPr>
              <a:xfrm>
                <a:off x="2535266" y="2823450"/>
                <a:ext cx="894522" cy="251807"/>
              </a:xfrm>
              <a:prstGeom prst="rect">
                <a:avLst/>
              </a:prstGeom>
              <a:noFill/>
            </p:spPr>
            <p:txBody>
              <a:bodyPr wrap="square" rtlCol="0">
                <a:spAutoFit/>
              </a:bodyPr>
              <a:lstStyle/>
              <a:p>
                <a:pPr algn="ctr"/>
                <a:r>
                  <a:rPr lang="it-IT" sz="800" dirty="0" err="1"/>
                  <a:t>Liver</a:t>
                </a:r>
                <a:r>
                  <a:rPr lang="it-IT" sz="800" dirty="0"/>
                  <a:t> </a:t>
                </a:r>
                <a:r>
                  <a:rPr lang="it-IT" sz="800" dirty="0" err="1"/>
                  <a:t>biopsy</a:t>
                </a:r>
                <a:endParaRPr lang="it-IT" sz="800" dirty="0"/>
              </a:p>
            </p:txBody>
          </p:sp>
          <p:sp>
            <p:nvSpPr>
              <p:cNvPr id="34" name="CasellaDiTesto 33">
                <a:extLst>
                  <a:ext uri="{FF2B5EF4-FFF2-40B4-BE49-F238E27FC236}">
                    <a16:creationId xmlns:a16="http://schemas.microsoft.com/office/drawing/2014/main" id="{1309E29D-FFBC-27BA-F820-3FEA2B8D8457}"/>
                  </a:ext>
                </a:extLst>
              </p:cNvPr>
              <p:cNvSpPr txBox="1"/>
              <p:nvPr/>
            </p:nvSpPr>
            <p:spPr>
              <a:xfrm>
                <a:off x="4461990" y="2833353"/>
                <a:ext cx="1579761" cy="251807"/>
              </a:xfrm>
              <a:prstGeom prst="rect">
                <a:avLst/>
              </a:prstGeom>
              <a:noFill/>
            </p:spPr>
            <p:txBody>
              <a:bodyPr wrap="square" rtlCol="0">
                <a:spAutoFit/>
              </a:bodyPr>
              <a:lstStyle/>
              <a:p>
                <a:pPr algn="ctr"/>
                <a:r>
                  <a:rPr lang="it-IT" sz="800" dirty="0" err="1"/>
                  <a:t>Liver</a:t>
                </a:r>
                <a:r>
                  <a:rPr lang="it-IT" sz="800" dirty="0"/>
                  <a:t> and WAT </a:t>
                </a:r>
                <a:r>
                  <a:rPr lang="it-IT" sz="800" dirty="0" err="1"/>
                  <a:t>collection</a:t>
                </a:r>
                <a:endParaRPr lang="it-IT" sz="800" dirty="0"/>
              </a:p>
            </p:txBody>
          </p:sp>
          <p:sp>
            <p:nvSpPr>
              <p:cNvPr id="35" name="CasellaDiTesto 34">
                <a:extLst>
                  <a:ext uri="{FF2B5EF4-FFF2-40B4-BE49-F238E27FC236}">
                    <a16:creationId xmlns:a16="http://schemas.microsoft.com/office/drawing/2014/main" id="{A37F184B-4EC1-AAF0-7EF9-6D465A339970}"/>
                  </a:ext>
                </a:extLst>
              </p:cNvPr>
              <p:cNvSpPr txBox="1"/>
              <p:nvPr/>
            </p:nvSpPr>
            <p:spPr>
              <a:xfrm>
                <a:off x="5136675" y="1809719"/>
                <a:ext cx="905076" cy="359725"/>
              </a:xfrm>
              <a:prstGeom prst="rect">
                <a:avLst/>
              </a:prstGeom>
              <a:noFill/>
            </p:spPr>
            <p:txBody>
              <a:bodyPr wrap="square" rtlCol="0">
                <a:spAutoFit/>
              </a:bodyPr>
              <a:lstStyle/>
              <a:p>
                <a:pPr algn="l"/>
                <a:r>
                  <a:rPr lang="it-IT" sz="1400" dirty="0"/>
                  <a:t>(N=3)</a:t>
                </a:r>
              </a:p>
            </p:txBody>
          </p:sp>
          <p:sp>
            <p:nvSpPr>
              <p:cNvPr id="36" name="CasellaDiTesto 35">
                <a:extLst>
                  <a:ext uri="{FF2B5EF4-FFF2-40B4-BE49-F238E27FC236}">
                    <a16:creationId xmlns:a16="http://schemas.microsoft.com/office/drawing/2014/main" id="{C4C9C54B-7545-E3B9-633C-CAE9DC293FA5}"/>
                  </a:ext>
                </a:extLst>
              </p:cNvPr>
              <p:cNvSpPr txBox="1"/>
              <p:nvPr/>
            </p:nvSpPr>
            <p:spPr>
              <a:xfrm>
                <a:off x="5146244" y="2221432"/>
                <a:ext cx="995603" cy="359725"/>
              </a:xfrm>
              <a:prstGeom prst="rect">
                <a:avLst/>
              </a:prstGeom>
              <a:noFill/>
            </p:spPr>
            <p:txBody>
              <a:bodyPr wrap="square" rtlCol="0">
                <a:spAutoFit/>
              </a:bodyPr>
              <a:lstStyle/>
              <a:p>
                <a:pPr algn="l"/>
                <a:r>
                  <a:rPr lang="it-IT" sz="1400" dirty="0"/>
                  <a:t>(N=4)</a:t>
                </a:r>
              </a:p>
            </p:txBody>
          </p:sp>
        </p:grpSp>
        <p:pic>
          <p:nvPicPr>
            <p:cNvPr id="20" name="Immagine 19">
              <a:extLst>
                <a:ext uri="{FF2B5EF4-FFF2-40B4-BE49-F238E27FC236}">
                  <a16:creationId xmlns:a16="http://schemas.microsoft.com/office/drawing/2014/main" id="{A099B591-907B-33B9-0AA9-7ED136FC0576}"/>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1728994" y="1686001"/>
              <a:ext cx="462756" cy="352200"/>
            </a:xfrm>
            <a:prstGeom prst="rect">
              <a:avLst/>
            </a:prstGeom>
          </p:spPr>
        </p:pic>
        <p:pic>
          <p:nvPicPr>
            <p:cNvPr id="21" name="Immagine 20">
              <a:extLst>
                <a:ext uri="{FF2B5EF4-FFF2-40B4-BE49-F238E27FC236}">
                  <a16:creationId xmlns:a16="http://schemas.microsoft.com/office/drawing/2014/main" id="{903110CA-C20A-CBAB-784F-B4C377729CB4}"/>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1142625" y="1655347"/>
              <a:ext cx="490588" cy="430713"/>
            </a:xfrm>
            <a:prstGeom prst="rect">
              <a:avLst/>
            </a:prstGeom>
          </p:spPr>
        </p:pic>
      </p:grpSp>
      <p:sp>
        <p:nvSpPr>
          <p:cNvPr id="37" name="Rettangolo 12">
            <a:extLst>
              <a:ext uri="{FF2B5EF4-FFF2-40B4-BE49-F238E27FC236}">
                <a16:creationId xmlns:a16="http://schemas.microsoft.com/office/drawing/2014/main" id="{E0AE4DC0-E0AC-C3BB-F317-8E2094681EC1}"/>
              </a:ext>
            </a:extLst>
          </p:cNvPr>
          <p:cNvSpPr/>
          <p:nvPr/>
        </p:nvSpPr>
        <p:spPr>
          <a:xfrm>
            <a:off x="675913" y="1435099"/>
            <a:ext cx="9542733" cy="830997"/>
          </a:xfrm>
          <a:prstGeom prst="rect">
            <a:avLst/>
          </a:prstGeom>
        </p:spPr>
        <p:txBody>
          <a:bodyPr wrap="square">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600" b="1" dirty="0">
                <a:cs typeface="Calibri Light" panose="020F0302020204030204" pitchFamily="34" charset="0"/>
              </a:rPr>
              <a:t>Increased transformation of White Adipose Tissue into Brown Adipose Tissue</a:t>
            </a:r>
          </a:p>
          <a:p>
            <a:pPr marL="285750" indent="-285750">
              <a:buFont typeface="Arial" panose="020B0604020202020204" pitchFamily="34" charset="0"/>
              <a:buChar char="•"/>
            </a:pPr>
            <a:r>
              <a:rPr lang="en-US" sz="1600" dirty="0">
                <a:solidFill>
                  <a:srgbClr val="000000"/>
                </a:solidFill>
                <a:ea typeface="Garamond"/>
                <a:cs typeface="Garamond"/>
                <a:sym typeface="Garamond"/>
              </a:rPr>
              <a:t>Strong signs of browning in WAT of mice, as in the miR-22 KO model</a:t>
            </a:r>
          </a:p>
          <a:p>
            <a:pPr marL="285750" indent="-285750">
              <a:buFont typeface="Arial" panose="020B0604020202020204" pitchFamily="34" charset="0"/>
              <a:buChar char="•"/>
            </a:pPr>
            <a:r>
              <a:rPr lang="it-IT" sz="1600" dirty="0" err="1"/>
              <a:t>Relevant</a:t>
            </a:r>
            <a:r>
              <a:rPr lang="it-IT" sz="1600" dirty="0"/>
              <a:t> </a:t>
            </a:r>
            <a:r>
              <a:rPr lang="it-IT" sz="1600" dirty="0" err="1"/>
              <a:t>brownisation</a:t>
            </a:r>
            <a:r>
              <a:rPr lang="it-IT" sz="1600" dirty="0"/>
              <a:t> </a:t>
            </a:r>
            <a:r>
              <a:rPr lang="it-IT" sz="1600" dirty="0" err="1"/>
              <a:t>detected</a:t>
            </a:r>
            <a:r>
              <a:rPr lang="it-IT" sz="1600" dirty="0"/>
              <a:t> </a:t>
            </a:r>
            <a:r>
              <a:rPr lang="it-IT" sz="1600" dirty="0" err="1"/>
              <a:t>also</a:t>
            </a:r>
            <a:r>
              <a:rPr lang="it-IT" sz="1600" dirty="0"/>
              <a:t> in </a:t>
            </a:r>
            <a:r>
              <a:rPr lang="it-IT" sz="1600" dirty="0" err="1"/>
              <a:t>all</a:t>
            </a:r>
            <a:r>
              <a:rPr lang="it-IT" sz="1600" dirty="0"/>
              <a:t> </a:t>
            </a:r>
            <a:r>
              <a:rPr lang="it-IT" sz="1600" dirty="0" err="1"/>
              <a:t>treated</a:t>
            </a:r>
            <a:r>
              <a:rPr lang="it-IT" sz="1600" dirty="0"/>
              <a:t> </a:t>
            </a:r>
            <a:r>
              <a:rPr lang="it-IT" sz="1600" dirty="0" err="1"/>
              <a:t>primates</a:t>
            </a:r>
            <a:r>
              <a:rPr lang="it-IT" sz="1600" dirty="0"/>
              <a:t> </a:t>
            </a:r>
            <a:r>
              <a:rPr lang="it-IT" sz="1600" dirty="0" err="1"/>
              <a:t>as</a:t>
            </a:r>
            <a:r>
              <a:rPr lang="it-IT" sz="1600" dirty="0"/>
              <a:t> a </a:t>
            </a:r>
            <a:r>
              <a:rPr lang="it-IT" sz="1600" dirty="0" err="1"/>
              <a:t>result</a:t>
            </a:r>
            <a:r>
              <a:rPr lang="it-IT" sz="1600" dirty="0"/>
              <a:t> of the 6-months treatment</a:t>
            </a:r>
            <a:endParaRPr lang="en-US" sz="1600" dirty="0"/>
          </a:p>
        </p:txBody>
      </p:sp>
      <p:grpSp>
        <p:nvGrpSpPr>
          <p:cNvPr id="38" name="Gruppo 37">
            <a:extLst>
              <a:ext uri="{FF2B5EF4-FFF2-40B4-BE49-F238E27FC236}">
                <a16:creationId xmlns:a16="http://schemas.microsoft.com/office/drawing/2014/main" id="{0B3B8685-CA06-A0EC-AD7F-ED6B3E16E2AD}"/>
              </a:ext>
            </a:extLst>
          </p:cNvPr>
          <p:cNvGrpSpPr/>
          <p:nvPr/>
        </p:nvGrpSpPr>
        <p:grpSpPr>
          <a:xfrm>
            <a:off x="763127" y="4380249"/>
            <a:ext cx="4191501" cy="2243441"/>
            <a:chOff x="-263253" y="4074771"/>
            <a:chExt cx="3478833" cy="1829530"/>
          </a:xfrm>
        </p:grpSpPr>
        <p:grpSp>
          <p:nvGrpSpPr>
            <p:cNvPr id="39" name="Gruppo 38">
              <a:extLst>
                <a:ext uri="{FF2B5EF4-FFF2-40B4-BE49-F238E27FC236}">
                  <a16:creationId xmlns:a16="http://schemas.microsoft.com/office/drawing/2014/main" id="{043A257D-A68A-DFAB-8206-0E410E4A884B}"/>
                </a:ext>
              </a:extLst>
            </p:cNvPr>
            <p:cNvGrpSpPr/>
            <p:nvPr/>
          </p:nvGrpSpPr>
          <p:grpSpPr>
            <a:xfrm>
              <a:off x="-263253" y="4074771"/>
              <a:ext cx="3478833" cy="1646273"/>
              <a:chOff x="7193933" y="6034863"/>
              <a:chExt cx="3478833" cy="1646273"/>
            </a:xfrm>
          </p:grpSpPr>
          <p:grpSp>
            <p:nvGrpSpPr>
              <p:cNvPr id="43" name="Google Shape;1033;p44">
                <a:extLst>
                  <a:ext uri="{FF2B5EF4-FFF2-40B4-BE49-F238E27FC236}">
                    <a16:creationId xmlns:a16="http://schemas.microsoft.com/office/drawing/2014/main" id="{72751FFF-BE05-3115-6632-71E45483D06D}"/>
                  </a:ext>
                </a:extLst>
              </p:cNvPr>
              <p:cNvGrpSpPr/>
              <p:nvPr/>
            </p:nvGrpSpPr>
            <p:grpSpPr>
              <a:xfrm>
                <a:off x="7193933" y="6034863"/>
                <a:ext cx="2651108" cy="1646273"/>
                <a:chOff x="5333599" y="3259667"/>
                <a:chExt cx="2198402" cy="1213286"/>
              </a:xfrm>
            </p:grpSpPr>
            <p:pic>
              <p:nvPicPr>
                <p:cNvPr id="46" name="Google Shape;1034;p44" descr="ZBTB stainig.pdf">
                  <a:extLst>
                    <a:ext uri="{FF2B5EF4-FFF2-40B4-BE49-F238E27FC236}">
                      <a16:creationId xmlns:a16="http://schemas.microsoft.com/office/drawing/2014/main" id="{BD1D02F9-12FB-AB17-093A-CE82AF96D02C}"/>
                    </a:ext>
                  </a:extLst>
                </p:cNvPr>
                <p:cNvPicPr preferRelativeResize="0"/>
                <p:nvPr/>
              </p:nvPicPr>
              <p:blipFill rotWithShape="1">
                <a:blip r:embed="rId7">
                  <a:alphaModFix/>
                </a:blip>
                <a:srcRect t="1" r="50116" b="-3519"/>
                <a:stretch/>
              </p:blipFill>
              <p:spPr>
                <a:xfrm>
                  <a:off x="6095999" y="3259667"/>
                  <a:ext cx="1436002" cy="568159"/>
                </a:xfrm>
                <a:prstGeom prst="rect">
                  <a:avLst/>
                </a:prstGeom>
                <a:noFill/>
                <a:ln>
                  <a:noFill/>
                </a:ln>
              </p:spPr>
            </p:pic>
            <p:pic>
              <p:nvPicPr>
                <p:cNvPr id="47" name="Google Shape;1035;p44" descr="UCP1 stain.pdf">
                  <a:extLst>
                    <a:ext uri="{FF2B5EF4-FFF2-40B4-BE49-F238E27FC236}">
                      <a16:creationId xmlns:a16="http://schemas.microsoft.com/office/drawing/2014/main" id="{6313B762-FB9D-2CFB-C59E-3ABBB79DB7A1}"/>
                    </a:ext>
                  </a:extLst>
                </p:cNvPr>
                <p:cNvPicPr preferRelativeResize="0"/>
                <p:nvPr/>
              </p:nvPicPr>
              <p:blipFill rotWithShape="1">
                <a:blip r:embed="rId8">
                  <a:alphaModFix/>
                </a:blip>
                <a:srcRect l="-1" r="45552" b="-7124"/>
                <a:stretch/>
              </p:blipFill>
              <p:spPr>
                <a:xfrm>
                  <a:off x="5799665" y="3884089"/>
                  <a:ext cx="1732335" cy="588864"/>
                </a:xfrm>
                <a:prstGeom prst="rect">
                  <a:avLst/>
                </a:prstGeom>
                <a:noFill/>
                <a:ln>
                  <a:noFill/>
                </a:ln>
              </p:spPr>
            </p:pic>
            <p:sp>
              <p:nvSpPr>
                <p:cNvPr id="48" name="Google Shape;1036;p44">
                  <a:extLst>
                    <a:ext uri="{FF2B5EF4-FFF2-40B4-BE49-F238E27FC236}">
                      <a16:creationId xmlns:a16="http://schemas.microsoft.com/office/drawing/2014/main" id="{28E377C4-D373-5574-9AEE-B176F1F0A5FC}"/>
                    </a:ext>
                  </a:extLst>
                </p:cNvPr>
                <p:cNvSpPr txBox="1"/>
                <p:nvPr/>
              </p:nvSpPr>
              <p:spPr>
                <a:xfrm>
                  <a:off x="5333599" y="3393141"/>
                  <a:ext cx="743491" cy="147959"/>
                </a:xfrm>
                <a:prstGeom prst="rect">
                  <a:avLst/>
                </a:prstGeom>
                <a:noFill/>
                <a:ln>
                  <a:noFill/>
                </a:ln>
              </p:spPr>
              <p:txBody>
                <a:bodyPr spcFirstLastPara="1" wrap="square" lIns="91425" tIns="45700" rIns="91425" bIns="45700" anchor="t" anchorCtr="0">
                  <a:spAutoFit/>
                </a:bodyPr>
                <a:lstStyle/>
                <a:p>
                  <a:pPr algn="r">
                    <a:buClr>
                      <a:srgbClr val="000000"/>
                    </a:buClr>
                    <a:buSzPts val="600"/>
                  </a:pPr>
                  <a:r>
                    <a:rPr lang="da-DK" sz="1000" dirty="0">
                      <a:solidFill>
                        <a:srgbClr val="000000"/>
                      </a:solidFill>
                      <a:ea typeface="Garamond"/>
                      <a:cs typeface="Garamond"/>
                      <a:sym typeface="Garamond"/>
                    </a:rPr>
                    <a:t>Plzf/Zbtb-16</a:t>
                  </a:r>
                  <a:endParaRPr sz="3200" dirty="0"/>
                </a:p>
              </p:txBody>
            </p:sp>
          </p:grpSp>
          <p:pic>
            <p:nvPicPr>
              <p:cNvPr id="44" name="Google Shape;1035;p44" descr="UCP1 stain.pdf">
                <a:extLst>
                  <a:ext uri="{FF2B5EF4-FFF2-40B4-BE49-F238E27FC236}">
                    <a16:creationId xmlns:a16="http://schemas.microsoft.com/office/drawing/2014/main" id="{5D7A2FA8-ACB5-1E0B-3912-8BA91C1AE2BF}"/>
                  </a:ext>
                </a:extLst>
              </p:cNvPr>
              <p:cNvPicPr preferRelativeResize="0"/>
              <p:nvPr/>
            </p:nvPicPr>
            <p:blipFill rotWithShape="1">
              <a:blip r:embed="rId8">
                <a:alphaModFix/>
              </a:blip>
              <a:srcRect l="77804" r="715" b="-7124"/>
              <a:stretch/>
            </p:blipFill>
            <p:spPr>
              <a:xfrm>
                <a:off x="9848616" y="6882123"/>
                <a:ext cx="824150" cy="799013"/>
              </a:xfrm>
              <a:prstGeom prst="rect">
                <a:avLst/>
              </a:prstGeom>
              <a:noFill/>
              <a:ln>
                <a:noFill/>
              </a:ln>
            </p:spPr>
          </p:pic>
          <p:pic>
            <p:nvPicPr>
              <p:cNvPr id="45" name="Google Shape;1034;p44" descr="ZBTB stainig.pdf">
                <a:extLst>
                  <a:ext uri="{FF2B5EF4-FFF2-40B4-BE49-F238E27FC236}">
                    <a16:creationId xmlns:a16="http://schemas.microsoft.com/office/drawing/2014/main" id="{F7C985E2-B227-2879-9929-405A38A03BA7}"/>
                  </a:ext>
                </a:extLst>
              </p:cNvPr>
              <p:cNvPicPr preferRelativeResize="0"/>
              <p:nvPr/>
            </p:nvPicPr>
            <p:blipFill rotWithShape="1">
              <a:blip r:embed="rId7">
                <a:alphaModFix/>
              </a:blip>
              <a:srcRect l="75804" t="1" r="456" b="-3519"/>
              <a:stretch/>
            </p:blipFill>
            <p:spPr>
              <a:xfrm>
                <a:off x="9848617" y="6034863"/>
                <a:ext cx="824149" cy="770919"/>
              </a:xfrm>
              <a:prstGeom prst="rect">
                <a:avLst/>
              </a:prstGeom>
              <a:noFill/>
              <a:ln>
                <a:noFill/>
              </a:ln>
            </p:spPr>
          </p:pic>
        </p:grpSp>
        <p:sp>
          <p:nvSpPr>
            <p:cNvPr id="40" name="CasellaDiTesto 50">
              <a:extLst>
                <a:ext uri="{FF2B5EF4-FFF2-40B4-BE49-F238E27FC236}">
                  <a16:creationId xmlns:a16="http://schemas.microsoft.com/office/drawing/2014/main" id="{ED7757CE-A7A7-7AC9-4E4C-E08D60BDB815}"/>
                </a:ext>
              </a:extLst>
            </p:cNvPr>
            <p:cNvSpPr txBox="1"/>
            <p:nvPr/>
          </p:nvSpPr>
          <p:spPr>
            <a:xfrm>
              <a:off x="2493733" y="5716057"/>
              <a:ext cx="720064" cy="188244"/>
            </a:xfrm>
            <a:prstGeom prst="rect">
              <a:avLst/>
            </a:prstGeom>
            <a:noFill/>
          </p:spPr>
          <p:txBody>
            <a:bodyPr wrap="square" rtlCol="0">
              <a:spAutoFit/>
            </a:bodyPr>
            <a:lstStyle/>
            <a:p>
              <a:r>
                <a:rPr lang="it-IT" sz="900" dirty="0">
                  <a:solidFill>
                    <a:srgbClr val="FF0000"/>
                  </a:solidFill>
                  <a:cs typeface="Arial" panose="020B0604020202020204" pitchFamily="34" charset="0"/>
                </a:rPr>
                <a:t>RES-010</a:t>
              </a:r>
            </a:p>
          </p:txBody>
        </p:sp>
        <p:sp>
          <p:nvSpPr>
            <p:cNvPr id="41" name="CasellaDiTesto 54">
              <a:extLst>
                <a:ext uri="{FF2B5EF4-FFF2-40B4-BE49-F238E27FC236}">
                  <a16:creationId xmlns:a16="http://schemas.microsoft.com/office/drawing/2014/main" id="{14104ACC-7D96-CCB7-8629-9066D80AB1F1}"/>
                </a:ext>
              </a:extLst>
            </p:cNvPr>
            <p:cNvSpPr txBox="1"/>
            <p:nvPr/>
          </p:nvSpPr>
          <p:spPr>
            <a:xfrm>
              <a:off x="1666007" y="5716057"/>
              <a:ext cx="720064" cy="188244"/>
            </a:xfrm>
            <a:prstGeom prst="rect">
              <a:avLst/>
            </a:prstGeom>
            <a:noFill/>
          </p:spPr>
          <p:txBody>
            <a:bodyPr wrap="square" rtlCol="0">
              <a:spAutoFit/>
            </a:bodyPr>
            <a:lstStyle/>
            <a:p>
              <a:pPr algn="ctr"/>
              <a:r>
                <a:rPr lang="it-IT" sz="900" dirty="0">
                  <a:cs typeface="Arial" panose="020B0604020202020204" pitchFamily="34" charset="0"/>
                </a:rPr>
                <a:t>VHL</a:t>
              </a:r>
            </a:p>
          </p:txBody>
        </p:sp>
        <p:sp>
          <p:nvSpPr>
            <p:cNvPr id="42" name="CasellaDiTesto 55">
              <a:extLst>
                <a:ext uri="{FF2B5EF4-FFF2-40B4-BE49-F238E27FC236}">
                  <a16:creationId xmlns:a16="http://schemas.microsoft.com/office/drawing/2014/main" id="{A28706CE-B8D4-B2A6-27D3-48FEE20C3212}"/>
                </a:ext>
              </a:extLst>
            </p:cNvPr>
            <p:cNvSpPr txBox="1"/>
            <p:nvPr/>
          </p:nvSpPr>
          <p:spPr>
            <a:xfrm>
              <a:off x="747085" y="5716057"/>
              <a:ext cx="720064" cy="188244"/>
            </a:xfrm>
            <a:prstGeom prst="rect">
              <a:avLst/>
            </a:prstGeom>
            <a:noFill/>
          </p:spPr>
          <p:txBody>
            <a:bodyPr wrap="square" rtlCol="0">
              <a:spAutoFit/>
            </a:bodyPr>
            <a:lstStyle/>
            <a:p>
              <a:pPr algn="ctr"/>
              <a:r>
                <a:rPr lang="it-IT" sz="900" dirty="0" err="1">
                  <a:cs typeface="Arial" panose="020B0604020202020204" pitchFamily="34" charset="0"/>
                </a:rPr>
                <a:t>miR</a:t>
              </a:r>
              <a:r>
                <a:rPr lang="it-IT" sz="900" dirty="0">
                  <a:cs typeface="Arial" panose="020B0604020202020204" pitchFamily="34" charset="0"/>
                </a:rPr>
                <a:t>-KO</a:t>
              </a:r>
            </a:p>
          </p:txBody>
        </p:sp>
      </p:grpSp>
      <p:pic>
        <p:nvPicPr>
          <p:cNvPr id="63" name="Picture 18">
            <a:extLst>
              <a:ext uri="{FF2B5EF4-FFF2-40B4-BE49-F238E27FC236}">
                <a16:creationId xmlns:a16="http://schemas.microsoft.com/office/drawing/2014/main" id="{7BDC68D9-7284-D59C-F3F3-3D27F31F98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775" r="23532" b="13165"/>
          <a:stretch/>
        </p:blipFill>
        <p:spPr bwMode="auto">
          <a:xfrm>
            <a:off x="7140634" y="4130242"/>
            <a:ext cx="3028139" cy="268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CasellaDiTesto 63">
            <a:extLst>
              <a:ext uri="{FF2B5EF4-FFF2-40B4-BE49-F238E27FC236}">
                <a16:creationId xmlns:a16="http://schemas.microsoft.com/office/drawing/2014/main" id="{76EBA590-3B17-5A61-2B25-5E35CD675790}"/>
              </a:ext>
            </a:extLst>
          </p:cNvPr>
          <p:cNvSpPr txBox="1"/>
          <p:nvPr/>
        </p:nvSpPr>
        <p:spPr>
          <a:xfrm>
            <a:off x="9530572" y="4209318"/>
            <a:ext cx="2237127" cy="307777"/>
          </a:xfrm>
          <a:prstGeom prst="rect">
            <a:avLst/>
          </a:prstGeom>
          <a:solidFill>
            <a:schemeClr val="bg1"/>
          </a:solidFill>
        </p:spPr>
        <p:txBody>
          <a:bodyPr wrap="square" rtlCol="0">
            <a:spAutoFit/>
          </a:bodyPr>
          <a:lstStyle/>
          <a:p>
            <a:pPr algn="l"/>
            <a:r>
              <a:rPr lang="it-IT" sz="1400" b="1" dirty="0" err="1"/>
              <a:t>Staining</a:t>
            </a:r>
            <a:r>
              <a:rPr lang="it-IT" sz="1400" b="1" dirty="0"/>
              <a:t> of UCP-1 in WAT</a:t>
            </a:r>
          </a:p>
        </p:txBody>
      </p:sp>
      <p:sp>
        <p:nvSpPr>
          <p:cNvPr id="65" name="CasellaDiTesto 64">
            <a:extLst>
              <a:ext uri="{FF2B5EF4-FFF2-40B4-BE49-F238E27FC236}">
                <a16:creationId xmlns:a16="http://schemas.microsoft.com/office/drawing/2014/main" id="{C7F443A1-5AE5-A554-CEDD-B0D93D788DAA}"/>
              </a:ext>
            </a:extLst>
          </p:cNvPr>
          <p:cNvSpPr txBox="1"/>
          <p:nvPr/>
        </p:nvSpPr>
        <p:spPr>
          <a:xfrm rot="16200000">
            <a:off x="6789031" y="5365588"/>
            <a:ext cx="1664113" cy="307777"/>
          </a:xfrm>
          <a:prstGeom prst="rect">
            <a:avLst/>
          </a:prstGeom>
          <a:solidFill>
            <a:schemeClr val="bg1"/>
          </a:solidFill>
        </p:spPr>
        <p:txBody>
          <a:bodyPr wrap="square" rtlCol="0">
            <a:spAutoFit/>
          </a:bodyPr>
          <a:lstStyle/>
          <a:p>
            <a:pPr algn="ctr"/>
            <a:r>
              <a:rPr lang="it-IT" sz="1400" b="1" dirty="0"/>
              <a:t>% of </a:t>
            </a:r>
            <a:r>
              <a:rPr lang="it-IT" sz="1400" b="1" dirty="0" err="1"/>
              <a:t>Stained</a:t>
            </a:r>
            <a:r>
              <a:rPr lang="it-IT" sz="1400" b="1" dirty="0"/>
              <a:t> Area</a:t>
            </a:r>
          </a:p>
        </p:txBody>
      </p:sp>
      <p:sp>
        <p:nvSpPr>
          <p:cNvPr id="66" name="Rettangolo 65">
            <a:extLst>
              <a:ext uri="{FF2B5EF4-FFF2-40B4-BE49-F238E27FC236}">
                <a16:creationId xmlns:a16="http://schemas.microsoft.com/office/drawing/2014/main" id="{00BB50F4-D24B-A849-0FB6-7AC98A4C3C40}"/>
              </a:ext>
            </a:extLst>
          </p:cNvPr>
          <p:cNvSpPr/>
          <p:nvPr/>
        </p:nvSpPr>
        <p:spPr>
          <a:xfrm>
            <a:off x="9445154" y="4620852"/>
            <a:ext cx="85418" cy="90937"/>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67" name="Rettangolo 66">
            <a:extLst>
              <a:ext uri="{FF2B5EF4-FFF2-40B4-BE49-F238E27FC236}">
                <a16:creationId xmlns:a16="http://schemas.microsoft.com/office/drawing/2014/main" id="{D7612B75-3BFD-D6E6-229B-DBD00DEC5724}"/>
              </a:ext>
            </a:extLst>
          </p:cNvPr>
          <p:cNvSpPr/>
          <p:nvPr/>
        </p:nvSpPr>
        <p:spPr>
          <a:xfrm>
            <a:off x="9289661" y="4681790"/>
            <a:ext cx="85419" cy="91215"/>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68" name="Rettangolo 67">
            <a:extLst>
              <a:ext uri="{FF2B5EF4-FFF2-40B4-BE49-F238E27FC236}">
                <a16:creationId xmlns:a16="http://schemas.microsoft.com/office/drawing/2014/main" id="{F83E9B50-90F7-5912-DE23-BC67EC644238}"/>
              </a:ext>
            </a:extLst>
          </p:cNvPr>
          <p:cNvSpPr/>
          <p:nvPr/>
        </p:nvSpPr>
        <p:spPr>
          <a:xfrm>
            <a:off x="9361177" y="5246764"/>
            <a:ext cx="105029" cy="9437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pic>
        <p:nvPicPr>
          <p:cNvPr id="69" name="Immagine 68">
            <a:extLst>
              <a:ext uri="{FF2B5EF4-FFF2-40B4-BE49-F238E27FC236}">
                <a16:creationId xmlns:a16="http://schemas.microsoft.com/office/drawing/2014/main" id="{52339229-7B51-7829-4E27-7FDF77A88F8C}"/>
              </a:ext>
            </a:extLst>
          </p:cNvPr>
          <p:cNvPicPr>
            <a:picLocks noChangeAspect="1"/>
          </p:cNvPicPr>
          <p:nvPr/>
        </p:nvPicPr>
        <p:blipFill>
          <a:blip r:embed="rId10"/>
          <a:stretch>
            <a:fillRect/>
          </a:stretch>
        </p:blipFill>
        <p:spPr>
          <a:xfrm>
            <a:off x="10698896" y="4806246"/>
            <a:ext cx="1136875" cy="307771"/>
          </a:xfrm>
          <a:prstGeom prst="rect">
            <a:avLst/>
          </a:prstGeom>
        </p:spPr>
      </p:pic>
      <p:cxnSp>
        <p:nvCxnSpPr>
          <p:cNvPr id="70" name="Connettore diritto 69">
            <a:extLst>
              <a:ext uri="{FF2B5EF4-FFF2-40B4-BE49-F238E27FC236}">
                <a16:creationId xmlns:a16="http://schemas.microsoft.com/office/drawing/2014/main" id="{20F2CD45-AB99-DB4B-1D63-E474E93DD07E}"/>
              </a:ext>
            </a:extLst>
          </p:cNvPr>
          <p:cNvCxnSpPr>
            <a:cxnSpLocks/>
          </p:cNvCxnSpPr>
          <p:nvPr/>
        </p:nvCxnSpPr>
        <p:spPr>
          <a:xfrm>
            <a:off x="9124630" y="5009515"/>
            <a:ext cx="691174" cy="0"/>
          </a:xfrm>
          <a:prstGeom prst="line">
            <a:avLst/>
          </a:prstGeom>
          <a:ln w="22225">
            <a:solidFill>
              <a:srgbClr val="FF0000"/>
            </a:solidFill>
          </a:ln>
        </p:spPr>
        <p:style>
          <a:lnRef idx="1">
            <a:schemeClr val="accent2"/>
          </a:lnRef>
          <a:fillRef idx="0">
            <a:schemeClr val="accent2"/>
          </a:fillRef>
          <a:effectRef idx="0">
            <a:schemeClr val="accent2"/>
          </a:effectRef>
          <a:fontRef idx="minor">
            <a:schemeClr val="tx1"/>
          </a:fontRef>
        </p:style>
      </p:cxnSp>
      <p:sp>
        <p:nvSpPr>
          <p:cNvPr id="71" name="Rettangolo 70">
            <a:extLst>
              <a:ext uri="{FF2B5EF4-FFF2-40B4-BE49-F238E27FC236}">
                <a16:creationId xmlns:a16="http://schemas.microsoft.com/office/drawing/2014/main" id="{3C58999E-ADC3-793F-2C34-3A88C7B2D331}"/>
              </a:ext>
            </a:extLst>
          </p:cNvPr>
          <p:cNvSpPr/>
          <p:nvPr/>
        </p:nvSpPr>
        <p:spPr>
          <a:xfrm>
            <a:off x="9363464" y="5936428"/>
            <a:ext cx="102742" cy="92145"/>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pic>
        <p:nvPicPr>
          <p:cNvPr id="72" name="Immagine 71">
            <a:extLst>
              <a:ext uri="{FF2B5EF4-FFF2-40B4-BE49-F238E27FC236}">
                <a16:creationId xmlns:a16="http://schemas.microsoft.com/office/drawing/2014/main" id="{47DE2A04-BD9D-20E4-0F56-BA8F0D1072A6}"/>
              </a:ext>
            </a:extLst>
          </p:cNvPr>
          <p:cNvPicPr>
            <a:picLocks noChangeAspect="1"/>
          </p:cNvPicPr>
          <p:nvPr/>
        </p:nvPicPr>
        <p:blipFill>
          <a:blip r:embed="rId11"/>
          <a:stretch>
            <a:fillRect/>
          </a:stretch>
        </p:blipFill>
        <p:spPr>
          <a:xfrm>
            <a:off x="9776022" y="4670984"/>
            <a:ext cx="801182" cy="739988"/>
          </a:xfrm>
          <a:prstGeom prst="rect">
            <a:avLst/>
          </a:prstGeom>
          <a:ln w="19050">
            <a:solidFill>
              <a:srgbClr val="FF0000"/>
            </a:solidFill>
          </a:ln>
        </p:spPr>
      </p:pic>
      <p:sp>
        <p:nvSpPr>
          <p:cNvPr id="4" name="Segnaposto numero diapositiva 2">
            <a:extLst>
              <a:ext uri="{FF2B5EF4-FFF2-40B4-BE49-F238E27FC236}">
                <a16:creationId xmlns:a16="http://schemas.microsoft.com/office/drawing/2014/main" id="{F84620BB-E94F-C53B-48C5-9C422130F96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latin typeface="+mn-lt"/>
              </a:rPr>
              <a:pPr/>
              <a:t>52</a:t>
            </a:fld>
            <a:endParaRPr lang="en-GB" dirty="0">
              <a:latin typeface="+mn-lt"/>
            </a:endParaRPr>
          </a:p>
        </p:txBody>
      </p:sp>
      <p:pic>
        <p:nvPicPr>
          <p:cNvPr id="5" name="Picture 4">
            <a:extLst>
              <a:ext uri="{FF2B5EF4-FFF2-40B4-BE49-F238E27FC236}">
                <a16:creationId xmlns:a16="http://schemas.microsoft.com/office/drawing/2014/main" id="{271DA81E-D37D-80CA-B5B2-76413F1B328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contrast="40000"/>
                    </a14:imgEffect>
                  </a14:imgLayer>
                </a14:imgProps>
              </a:ext>
            </a:extLst>
          </a:blip>
          <a:stretch>
            <a:fillRect/>
          </a:stretch>
        </p:blipFill>
        <p:spPr>
          <a:xfrm>
            <a:off x="10185904" y="73211"/>
            <a:ext cx="698843" cy="693052"/>
          </a:xfrm>
          <a:prstGeom prst="rect">
            <a:avLst/>
          </a:prstGeom>
        </p:spPr>
      </p:pic>
      <p:pic>
        <p:nvPicPr>
          <p:cNvPr id="49" name="Picture 48" descr="Et billede, der indeholder tekst, Font/skrifttype, Grafik, logo&#10;&#10;Automatisk genereret beskrivelse">
            <a:extLst>
              <a:ext uri="{FF2B5EF4-FFF2-40B4-BE49-F238E27FC236}">
                <a16:creationId xmlns:a16="http://schemas.microsoft.com/office/drawing/2014/main" id="{C4741FDB-AA0F-359A-EA1E-924F714F768B}"/>
              </a:ext>
            </a:extLst>
          </p:cNvPr>
          <p:cNvPicPr>
            <a:picLocks noChangeAspect="1"/>
          </p:cNvPicPr>
          <p:nvPr/>
        </p:nvPicPr>
        <p:blipFill>
          <a:blip r:embed="rId14">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894641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994B5D-887E-E54B-AA1C-70E55A2F0352}"/>
              </a:ext>
            </a:extLst>
          </p:cNvPr>
          <p:cNvSpPr>
            <a:spLocks noGrp="1"/>
          </p:cNvSpPr>
          <p:nvPr>
            <p:ph type="title"/>
          </p:nvPr>
        </p:nvSpPr>
        <p:spPr>
          <a:xfrm>
            <a:off x="186266" y="37780"/>
            <a:ext cx="9364133" cy="965964"/>
          </a:xfrm>
        </p:spPr>
        <p:txBody>
          <a:bodyPr>
            <a:normAutofit/>
          </a:bodyPr>
          <a:lstStyle/>
          <a:p>
            <a:r>
              <a:rPr lang="en-US" sz="2800" b="1" i="0" u="none" strike="noStrike" baseline="0" dirty="0">
                <a:latin typeface="+mn-lt"/>
              </a:rPr>
              <a:t>RES-010 induce browning in a 3D human adipose tissue model</a:t>
            </a:r>
          </a:p>
        </p:txBody>
      </p:sp>
      <p:sp>
        <p:nvSpPr>
          <p:cNvPr id="3" name="Segnaposto numero diapositiva 2">
            <a:extLst>
              <a:ext uri="{FF2B5EF4-FFF2-40B4-BE49-F238E27FC236}">
                <a16:creationId xmlns:a16="http://schemas.microsoft.com/office/drawing/2014/main" id="{013F183C-BA6C-A88E-4DEE-2B35EDF7325E}"/>
              </a:ext>
            </a:extLst>
          </p:cNvPr>
          <p:cNvSpPr>
            <a:spLocks noGrp="1"/>
          </p:cNvSpPr>
          <p:nvPr>
            <p:ph type="sldNum" sz="quarter" idx="12"/>
          </p:nvPr>
        </p:nvSpPr>
        <p:spPr>
          <a:xfrm>
            <a:off x="9239250" y="6384925"/>
            <a:ext cx="2743200" cy="365125"/>
          </a:xfrm>
        </p:spPr>
        <p:txBody>
          <a:bodyPr/>
          <a:lstStyle/>
          <a:p>
            <a:fld id="{227D6147-8CA9-4AD8-AEEB-E653C18C822D}" type="slidenum">
              <a:rPr lang="en-GB" smtClean="0">
                <a:latin typeface="+mn-lt"/>
              </a:rPr>
              <a:t>53</a:t>
            </a:fld>
            <a:endParaRPr lang="en-GB">
              <a:latin typeface="+mn-lt"/>
            </a:endParaRPr>
          </a:p>
        </p:txBody>
      </p:sp>
      <p:sp>
        <p:nvSpPr>
          <p:cNvPr id="11" name="CasellaDiTesto 10">
            <a:extLst>
              <a:ext uri="{FF2B5EF4-FFF2-40B4-BE49-F238E27FC236}">
                <a16:creationId xmlns:a16="http://schemas.microsoft.com/office/drawing/2014/main" id="{8B87B5AB-9451-97B2-04EB-F4DEBCB025F9}"/>
              </a:ext>
            </a:extLst>
          </p:cNvPr>
          <p:cNvSpPr txBox="1"/>
          <p:nvPr/>
        </p:nvSpPr>
        <p:spPr>
          <a:xfrm>
            <a:off x="4664744" y="1540848"/>
            <a:ext cx="7317706" cy="1815882"/>
          </a:xfrm>
          <a:prstGeom prst="rect">
            <a:avLst/>
          </a:prstGeom>
          <a:noFill/>
        </p:spPr>
        <p:txBody>
          <a:bodyPr wrap="square">
            <a:spAutoFit/>
          </a:bodyPr>
          <a:lstStyle/>
          <a:p>
            <a:r>
              <a:rPr lang="en-US" sz="1600" b="1" dirty="0"/>
              <a:t>3D </a:t>
            </a:r>
            <a:r>
              <a:rPr lang="en-US" sz="1600" b="1" dirty="0" err="1"/>
              <a:t>ExAdEx</a:t>
            </a:r>
            <a:r>
              <a:rPr lang="en-US" sz="1600" b="1" dirty="0"/>
              <a:t> h</a:t>
            </a:r>
            <a:r>
              <a:rPr lang="it-IT" sz="1600" b="1" dirty="0" err="1"/>
              <a:t>uman</a:t>
            </a:r>
            <a:r>
              <a:rPr lang="it-IT" sz="1600" b="1" dirty="0"/>
              <a:t> </a:t>
            </a:r>
            <a:r>
              <a:rPr lang="en-US" sz="1600" b="1" dirty="0"/>
              <a:t>WAT model </a:t>
            </a:r>
            <a:r>
              <a:rPr lang="en-US" sz="1600" dirty="0"/>
              <a:t>(</a:t>
            </a:r>
            <a:r>
              <a:rPr lang="en-US" sz="1600" i="0" u="none" strike="noStrike" baseline="0" dirty="0"/>
              <a:t>Lipoaspirate of subcutaneous human adipose tissue obtained </a:t>
            </a:r>
            <a:r>
              <a:rPr lang="en-US" sz="1600" dirty="0"/>
              <a:t>from a subcutaneous body fat depot of a donor displaying a BMI=30.7):</a:t>
            </a:r>
            <a:endParaRPr lang="en-US" sz="1600" i="0" u="none" strike="noStrike" baseline="0" dirty="0"/>
          </a:p>
          <a:p>
            <a:pPr marL="285750" indent="-285750">
              <a:buFont typeface="Arial" panose="020B0604020202020204" pitchFamily="34" charset="0"/>
              <a:buChar char="•"/>
            </a:pPr>
            <a:r>
              <a:rPr lang="en-US" sz="1600" i="0" u="none" strike="noStrike" baseline="0" dirty="0"/>
              <a:t>RES-010 induced a statistically significant upregulation of hUCP1 and hPGC1α gene expression</a:t>
            </a:r>
            <a:endParaRPr lang="en-US" sz="1600" dirty="0"/>
          </a:p>
          <a:p>
            <a:pPr marL="285750" indent="-285750">
              <a:buFont typeface="Arial" panose="020B0604020202020204" pitchFamily="34" charset="0"/>
              <a:buChar char="•"/>
            </a:pPr>
            <a:r>
              <a:rPr lang="en-US" sz="1600" dirty="0"/>
              <a:t>RES-010 confirms in a human setting its dose-dependent browning capacity</a:t>
            </a:r>
          </a:p>
          <a:p>
            <a:pPr marL="285750" indent="-285750">
              <a:buFont typeface="Arial" panose="020B0604020202020204" pitchFamily="34" charset="0"/>
              <a:buChar char="•"/>
            </a:pPr>
            <a:r>
              <a:rPr lang="en-US" sz="1600" dirty="0"/>
              <a:t>Interestingly, while RES-010 induces brownization by reducing the level of miR-22, brownization induced by rosiglitazone results in lower levels of miR-22 as well  </a:t>
            </a:r>
            <a:endParaRPr lang="en-US" sz="1600" i="0" u="none" strike="noStrike" baseline="0" dirty="0"/>
          </a:p>
        </p:txBody>
      </p:sp>
      <p:pic>
        <p:nvPicPr>
          <p:cNvPr id="14" name="Immagine 13">
            <a:extLst>
              <a:ext uri="{FF2B5EF4-FFF2-40B4-BE49-F238E27FC236}">
                <a16:creationId xmlns:a16="http://schemas.microsoft.com/office/drawing/2014/main" id="{D6816136-3601-42FB-50A4-CF47807CD0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5266" y="1310415"/>
            <a:ext cx="542027" cy="548510"/>
          </a:xfrm>
          <a:prstGeom prst="rect">
            <a:avLst/>
          </a:prstGeom>
        </p:spPr>
      </p:pic>
      <p:pic>
        <p:nvPicPr>
          <p:cNvPr id="18" name="Immagine 17">
            <a:extLst>
              <a:ext uri="{FF2B5EF4-FFF2-40B4-BE49-F238E27FC236}">
                <a16:creationId xmlns:a16="http://schemas.microsoft.com/office/drawing/2014/main" id="{44066E29-EDBC-D17E-4A9E-ACF8EACA02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7727" y="2236793"/>
            <a:ext cx="947391" cy="376882"/>
          </a:xfrm>
          <a:prstGeom prst="rect">
            <a:avLst/>
          </a:prstGeom>
        </p:spPr>
      </p:pic>
      <p:sp>
        <p:nvSpPr>
          <p:cNvPr id="21" name="Freccia a destra 20">
            <a:extLst>
              <a:ext uri="{FF2B5EF4-FFF2-40B4-BE49-F238E27FC236}">
                <a16:creationId xmlns:a16="http://schemas.microsoft.com/office/drawing/2014/main" id="{AB1CBBE6-A5E4-8E4F-0955-5767C71ECCB4}"/>
              </a:ext>
            </a:extLst>
          </p:cNvPr>
          <p:cNvSpPr/>
          <p:nvPr/>
        </p:nvSpPr>
        <p:spPr>
          <a:xfrm>
            <a:off x="1405119" y="1253774"/>
            <a:ext cx="2743200" cy="666750"/>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schemeClr val="bg1"/>
                </a:solidFill>
              </a:rPr>
              <a:t>3D </a:t>
            </a:r>
            <a:r>
              <a:rPr lang="it-IT" sz="1100" dirty="0" err="1">
                <a:solidFill>
                  <a:schemeClr val="bg1"/>
                </a:solidFill>
              </a:rPr>
              <a:t>ExAdEx</a:t>
            </a:r>
            <a:r>
              <a:rPr lang="it-IT" sz="1100" dirty="0">
                <a:solidFill>
                  <a:schemeClr val="bg1"/>
                </a:solidFill>
              </a:rPr>
              <a:t> human WAT model</a:t>
            </a:r>
          </a:p>
          <a:p>
            <a:pPr algn="ctr"/>
            <a:r>
              <a:rPr lang="it-IT" sz="1100" dirty="0" err="1">
                <a:solidFill>
                  <a:schemeClr val="bg1"/>
                </a:solidFill>
              </a:rPr>
              <a:t>differentiation</a:t>
            </a:r>
            <a:r>
              <a:rPr lang="it-IT" sz="1100" dirty="0">
                <a:solidFill>
                  <a:schemeClr val="bg1"/>
                </a:solidFill>
              </a:rPr>
              <a:t> </a:t>
            </a:r>
          </a:p>
        </p:txBody>
      </p:sp>
      <p:sp>
        <p:nvSpPr>
          <p:cNvPr id="22" name="Rettangolo 21">
            <a:extLst>
              <a:ext uri="{FF2B5EF4-FFF2-40B4-BE49-F238E27FC236}">
                <a16:creationId xmlns:a16="http://schemas.microsoft.com/office/drawing/2014/main" id="{9E14CCCB-0E6D-D0A1-E056-E89D0F770D41}"/>
              </a:ext>
            </a:extLst>
          </p:cNvPr>
          <p:cNvSpPr/>
          <p:nvPr/>
        </p:nvSpPr>
        <p:spPr>
          <a:xfrm>
            <a:off x="1405119" y="2106983"/>
            <a:ext cx="2418121" cy="161925"/>
          </a:xfrm>
          <a:prstGeom prst="rect">
            <a:avLst/>
          </a:prstGeom>
          <a:solidFill>
            <a:srgbClr val="FF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err="1">
                <a:solidFill>
                  <a:schemeClr val="tx1"/>
                </a:solidFill>
              </a:rPr>
              <a:t>Vehicle</a:t>
            </a:r>
            <a:r>
              <a:rPr lang="it-IT" sz="1050" dirty="0">
                <a:solidFill>
                  <a:schemeClr val="tx1"/>
                </a:solidFill>
              </a:rPr>
              <a:t> control</a:t>
            </a:r>
          </a:p>
        </p:txBody>
      </p:sp>
      <p:sp>
        <p:nvSpPr>
          <p:cNvPr id="23" name="Rettangolo 22">
            <a:extLst>
              <a:ext uri="{FF2B5EF4-FFF2-40B4-BE49-F238E27FC236}">
                <a16:creationId xmlns:a16="http://schemas.microsoft.com/office/drawing/2014/main" id="{898C260E-CCFB-3B54-BA3D-8B90C634CA5F}"/>
              </a:ext>
            </a:extLst>
          </p:cNvPr>
          <p:cNvSpPr/>
          <p:nvPr/>
        </p:nvSpPr>
        <p:spPr>
          <a:xfrm>
            <a:off x="1405119" y="2327501"/>
            <a:ext cx="2418121" cy="161925"/>
          </a:xfrm>
          <a:prstGeom prst="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err="1">
                <a:solidFill>
                  <a:schemeClr val="bg1"/>
                </a:solidFill>
              </a:rPr>
              <a:t>Vehicle</a:t>
            </a:r>
            <a:r>
              <a:rPr lang="it-IT" sz="1050" dirty="0">
                <a:solidFill>
                  <a:schemeClr val="bg1"/>
                </a:solidFill>
              </a:rPr>
              <a:t> control + rosiglitazone </a:t>
            </a:r>
          </a:p>
        </p:txBody>
      </p:sp>
      <p:sp>
        <p:nvSpPr>
          <p:cNvPr id="24" name="Rettangolo 23">
            <a:extLst>
              <a:ext uri="{FF2B5EF4-FFF2-40B4-BE49-F238E27FC236}">
                <a16:creationId xmlns:a16="http://schemas.microsoft.com/office/drawing/2014/main" id="{032AB486-6CCC-D692-40E6-F91FCE612712}"/>
              </a:ext>
            </a:extLst>
          </p:cNvPr>
          <p:cNvSpPr/>
          <p:nvPr/>
        </p:nvSpPr>
        <p:spPr>
          <a:xfrm>
            <a:off x="1405118" y="2548019"/>
            <a:ext cx="2418121" cy="161925"/>
          </a:xfrm>
          <a:prstGeom prst="rect">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a:solidFill>
                  <a:schemeClr val="bg1"/>
                </a:solidFill>
              </a:rPr>
              <a:t>RES-010 5 µM </a:t>
            </a:r>
          </a:p>
        </p:txBody>
      </p:sp>
      <p:sp>
        <p:nvSpPr>
          <p:cNvPr id="25" name="Rettangolo 24">
            <a:extLst>
              <a:ext uri="{FF2B5EF4-FFF2-40B4-BE49-F238E27FC236}">
                <a16:creationId xmlns:a16="http://schemas.microsoft.com/office/drawing/2014/main" id="{B63DB491-6D9A-5E68-663C-ED9EE64485BF}"/>
              </a:ext>
            </a:extLst>
          </p:cNvPr>
          <p:cNvSpPr/>
          <p:nvPr/>
        </p:nvSpPr>
        <p:spPr>
          <a:xfrm>
            <a:off x="1405118" y="2768537"/>
            <a:ext cx="2418121" cy="161925"/>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a:solidFill>
                  <a:schemeClr val="bg1"/>
                </a:solidFill>
              </a:rPr>
              <a:t>RES-010 0.5 µM </a:t>
            </a:r>
          </a:p>
        </p:txBody>
      </p:sp>
      <p:sp>
        <p:nvSpPr>
          <p:cNvPr id="26" name="Rettangolo 25">
            <a:extLst>
              <a:ext uri="{FF2B5EF4-FFF2-40B4-BE49-F238E27FC236}">
                <a16:creationId xmlns:a16="http://schemas.microsoft.com/office/drawing/2014/main" id="{21C632F6-9F7E-8605-4D34-EF547D893B96}"/>
              </a:ext>
            </a:extLst>
          </p:cNvPr>
          <p:cNvSpPr/>
          <p:nvPr/>
        </p:nvSpPr>
        <p:spPr>
          <a:xfrm>
            <a:off x="1405118" y="2989055"/>
            <a:ext cx="2418121" cy="161925"/>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a:solidFill>
                  <a:schemeClr val="bg1"/>
                </a:solidFill>
              </a:rPr>
              <a:t>RES-010 0.05 µM </a:t>
            </a:r>
          </a:p>
        </p:txBody>
      </p:sp>
      <p:sp>
        <p:nvSpPr>
          <p:cNvPr id="27" name="CasellaDiTesto 26">
            <a:extLst>
              <a:ext uri="{FF2B5EF4-FFF2-40B4-BE49-F238E27FC236}">
                <a16:creationId xmlns:a16="http://schemas.microsoft.com/office/drawing/2014/main" id="{F116CC8B-EFC0-6D10-882C-E59889463CA3}"/>
              </a:ext>
            </a:extLst>
          </p:cNvPr>
          <p:cNvSpPr txBox="1"/>
          <p:nvPr/>
        </p:nvSpPr>
        <p:spPr>
          <a:xfrm>
            <a:off x="931422" y="1888291"/>
            <a:ext cx="3384134" cy="246221"/>
          </a:xfrm>
          <a:prstGeom prst="rect">
            <a:avLst/>
          </a:prstGeom>
          <a:noFill/>
        </p:spPr>
        <p:txBody>
          <a:bodyPr wrap="square" rtlCol="0">
            <a:spAutoFit/>
          </a:bodyPr>
          <a:lstStyle/>
          <a:p>
            <a:pPr algn="l"/>
            <a:r>
              <a:rPr lang="it-IT" sz="1000" dirty="0"/>
              <a:t>Day 0                                       Day 7                                   Day 14</a:t>
            </a:r>
          </a:p>
        </p:txBody>
      </p:sp>
      <p:cxnSp>
        <p:nvCxnSpPr>
          <p:cNvPr id="28" name="Connettore 2 27">
            <a:extLst>
              <a:ext uri="{FF2B5EF4-FFF2-40B4-BE49-F238E27FC236}">
                <a16:creationId xmlns:a16="http://schemas.microsoft.com/office/drawing/2014/main" id="{E8B9DFB2-5088-468E-7681-768A0A562F81}"/>
              </a:ext>
            </a:extLst>
          </p:cNvPr>
          <p:cNvCxnSpPr>
            <a:cxnSpLocks/>
          </p:cNvCxnSpPr>
          <p:nvPr/>
        </p:nvCxnSpPr>
        <p:spPr>
          <a:xfrm>
            <a:off x="3823239" y="1894099"/>
            <a:ext cx="0" cy="1474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9D7C9E55-A374-6D62-D72F-DFC4110C8FE0}"/>
              </a:ext>
            </a:extLst>
          </p:cNvPr>
          <p:cNvSpPr txBox="1"/>
          <p:nvPr/>
        </p:nvSpPr>
        <p:spPr>
          <a:xfrm>
            <a:off x="2387318" y="3309567"/>
            <a:ext cx="1837097" cy="246221"/>
          </a:xfrm>
          <a:prstGeom prst="rect">
            <a:avLst/>
          </a:prstGeom>
          <a:noFill/>
        </p:spPr>
        <p:txBody>
          <a:bodyPr wrap="square" rtlCol="0">
            <a:spAutoFit/>
          </a:bodyPr>
          <a:lstStyle/>
          <a:p>
            <a:pPr algn="l"/>
            <a:r>
              <a:rPr lang="it-IT" sz="1000" dirty="0" err="1"/>
              <a:t>Harvesting</a:t>
            </a:r>
            <a:r>
              <a:rPr lang="it-IT" sz="1000" dirty="0"/>
              <a:t> for gene </a:t>
            </a:r>
            <a:r>
              <a:rPr lang="it-IT" sz="1000" dirty="0" err="1"/>
              <a:t>expression</a:t>
            </a:r>
            <a:endParaRPr lang="it-IT" sz="1000" dirty="0"/>
          </a:p>
        </p:txBody>
      </p:sp>
      <p:sp>
        <p:nvSpPr>
          <p:cNvPr id="30" name="CasellaDiTesto 29">
            <a:extLst>
              <a:ext uri="{FF2B5EF4-FFF2-40B4-BE49-F238E27FC236}">
                <a16:creationId xmlns:a16="http://schemas.microsoft.com/office/drawing/2014/main" id="{1888B795-62D0-4FED-8249-A0D9CFC4928E}"/>
              </a:ext>
            </a:extLst>
          </p:cNvPr>
          <p:cNvSpPr txBox="1"/>
          <p:nvPr/>
        </p:nvSpPr>
        <p:spPr>
          <a:xfrm>
            <a:off x="2006653" y="1070648"/>
            <a:ext cx="1215049" cy="307777"/>
          </a:xfrm>
          <a:prstGeom prst="rect">
            <a:avLst/>
          </a:prstGeom>
          <a:noFill/>
        </p:spPr>
        <p:txBody>
          <a:bodyPr wrap="square" rtlCol="0">
            <a:spAutoFit/>
          </a:bodyPr>
          <a:lstStyle/>
          <a:p>
            <a:pPr algn="l"/>
            <a:r>
              <a:rPr lang="it-IT" sz="1400" dirty="0"/>
              <a:t>Study design</a:t>
            </a:r>
          </a:p>
        </p:txBody>
      </p:sp>
      <p:pic>
        <p:nvPicPr>
          <p:cNvPr id="32" name="Immagine 31">
            <a:extLst>
              <a:ext uri="{FF2B5EF4-FFF2-40B4-BE49-F238E27FC236}">
                <a16:creationId xmlns:a16="http://schemas.microsoft.com/office/drawing/2014/main" id="{99122A2F-F72B-52C7-68D3-70B904199181}"/>
              </a:ext>
            </a:extLst>
          </p:cNvPr>
          <p:cNvPicPr>
            <a:picLocks noChangeAspect="1"/>
          </p:cNvPicPr>
          <p:nvPr/>
        </p:nvPicPr>
        <p:blipFill>
          <a:blip r:embed="rId4"/>
          <a:stretch>
            <a:fillRect/>
          </a:stretch>
        </p:blipFill>
        <p:spPr>
          <a:xfrm>
            <a:off x="757388" y="2699814"/>
            <a:ext cx="525448" cy="612418"/>
          </a:xfrm>
          <a:prstGeom prst="rect">
            <a:avLst/>
          </a:prstGeom>
        </p:spPr>
      </p:pic>
      <p:pic>
        <p:nvPicPr>
          <p:cNvPr id="5" name="Immagine 4">
            <a:extLst>
              <a:ext uri="{FF2B5EF4-FFF2-40B4-BE49-F238E27FC236}">
                <a16:creationId xmlns:a16="http://schemas.microsoft.com/office/drawing/2014/main" id="{FBE4BAC8-C938-0044-EE91-3D6BA7942EA0}"/>
              </a:ext>
            </a:extLst>
          </p:cNvPr>
          <p:cNvPicPr>
            <a:picLocks noChangeAspect="1"/>
          </p:cNvPicPr>
          <p:nvPr/>
        </p:nvPicPr>
        <p:blipFill>
          <a:blip r:embed="rId5"/>
          <a:stretch>
            <a:fillRect/>
          </a:stretch>
        </p:blipFill>
        <p:spPr>
          <a:xfrm>
            <a:off x="382221" y="3925575"/>
            <a:ext cx="3202499" cy="2807586"/>
          </a:xfrm>
          <a:prstGeom prst="rect">
            <a:avLst/>
          </a:prstGeom>
        </p:spPr>
      </p:pic>
      <p:pic>
        <p:nvPicPr>
          <p:cNvPr id="7" name="Immagine 6">
            <a:extLst>
              <a:ext uri="{FF2B5EF4-FFF2-40B4-BE49-F238E27FC236}">
                <a16:creationId xmlns:a16="http://schemas.microsoft.com/office/drawing/2014/main" id="{F134254E-F32D-B180-3A87-F252D39C3D6D}"/>
              </a:ext>
            </a:extLst>
          </p:cNvPr>
          <p:cNvPicPr>
            <a:picLocks noChangeAspect="1"/>
          </p:cNvPicPr>
          <p:nvPr/>
        </p:nvPicPr>
        <p:blipFill>
          <a:blip r:embed="rId6"/>
          <a:stretch>
            <a:fillRect/>
          </a:stretch>
        </p:blipFill>
        <p:spPr>
          <a:xfrm>
            <a:off x="4173313" y="4081766"/>
            <a:ext cx="3634138" cy="2760547"/>
          </a:xfrm>
          <a:prstGeom prst="rect">
            <a:avLst/>
          </a:prstGeom>
        </p:spPr>
      </p:pic>
      <p:pic>
        <p:nvPicPr>
          <p:cNvPr id="9" name="Immagine 8">
            <a:extLst>
              <a:ext uri="{FF2B5EF4-FFF2-40B4-BE49-F238E27FC236}">
                <a16:creationId xmlns:a16="http://schemas.microsoft.com/office/drawing/2014/main" id="{0AEEB932-6798-E268-214F-3396927231DD}"/>
              </a:ext>
            </a:extLst>
          </p:cNvPr>
          <p:cNvPicPr>
            <a:picLocks noChangeAspect="1"/>
          </p:cNvPicPr>
          <p:nvPr/>
        </p:nvPicPr>
        <p:blipFill>
          <a:blip r:embed="rId7"/>
          <a:stretch>
            <a:fillRect/>
          </a:stretch>
        </p:blipFill>
        <p:spPr>
          <a:xfrm>
            <a:off x="8062064" y="4098584"/>
            <a:ext cx="3540202" cy="2644978"/>
          </a:xfrm>
          <a:prstGeom prst="rect">
            <a:avLst/>
          </a:prstGeom>
        </p:spPr>
      </p:pic>
      <p:sp>
        <p:nvSpPr>
          <p:cNvPr id="4" name="CasellaDiTesto 3">
            <a:extLst>
              <a:ext uri="{FF2B5EF4-FFF2-40B4-BE49-F238E27FC236}">
                <a16:creationId xmlns:a16="http://schemas.microsoft.com/office/drawing/2014/main" id="{50035FF6-87B2-6DEA-5146-47631C0BD273}"/>
              </a:ext>
            </a:extLst>
          </p:cNvPr>
          <p:cNvSpPr txBox="1"/>
          <p:nvPr/>
        </p:nvSpPr>
        <p:spPr>
          <a:xfrm>
            <a:off x="1172368" y="3876935"/>
            <a:ext cx="2026221" cy="369332"/>
          </a:xfrm>
          <a:prstGeom prst="rect">
            <a:avLst/>
          </a:prstGeom>
          <a:solidFill>
            <a:schemeClr val="bg1"/>
          </a:solidFill>
        </p:spPr>
        <p:txBody>
          <a:bodyPr wrap="square" rtlCol="0">
            <a:spAutoFit/>
          </a:bodyPr>
          <a:lstStyle/>
          <a:p>
            <a:pPr algn="ctr"/>
            <a:r>
              <a:rPr lang="it-IT" b="1" dirty="0"/>
              <a:t>miR-22 </a:t>
            </a:r>
            <a:r>
              <a:rPr lang="it-IT" b="1" dirty="0" err="1"/>
              <a:t>expression</a:t>
            </a:r>
            <a:endParaRPr lang="it-IT" b="1" dirty="0"/>
          </a:p>
        </p:txBody>
      </p:sp>
      <p:sp>
        <p:nvSpPr>
          <p:cNvPr id="6" name="CasellaDiTesto 5">
            <a:extLst>
              <a:ext uri="{FF2B5EF4-FFF2-40B4-BE49-F238E27FC236}">
                <a16:creationId xmlns:a16="http://schemas.microsoft.com/office/drawing/2014/main" id="{A2317E62-1400-4311-AA44-AA6CD7694613}"/>
              </a:ext>
            </a:extLst>
          </p:cNvPr>
          <p:cNvSpPr txBox="1"/>
          <p:nvPr/>
        </p:nvSpPr>
        <p:spPr>
          <a:xfrm>
            <a:off x="5277441" y="3925575"/>
            <a:ext cx="2026221" cy="369332"/>
          </a:xfrm>
          <a:prstGeom prst="rect">
            <a:avLst/>
          </a:prstGeom>
          <a:solidFill>
            <a:schemeClr val="bg1"/>
          </a:solidFill>
        </p:spPr>
        <p:txBody>
          <a:bodyPr wrap="square" rtlCol="0">
            <a:spAutoFit/>
          </a:bodyPr>
          <a:lstStyle/>
          <a:p>
            <a:pPr algn="ctr"/>
            <a:r>
              <a:rPr lang="it-IT" b="1" dirty="0"/>
              <a:t>UCP1 </a:t>
            </a:r>
            <a:r>
              <a:rPr lang="it-IT" b="1" dirty="0" err="1"/>
              <a:t>expression</a:t>
            </a:r>
            <a:endParaRPr lang="it-IT" b="1" dirty="0"/>
          </a:p>
        </p:txBody>
      </p:sp>
      <p:sp>
        <p:nvSpPr>
          <p:cNvPr id="8" name="CasellaDiTesto 7">
            <a:extLst>
              <a:ext uri="{FF2B5EF4-FFF2-40B4-BE49-F238E27FC236}">
                <a16:creationId xmlns:a16="http://schemas.microsoft.com/office/drawing/2014/main" id="{674D312C-0620-4D2F-CD4D-0C5F9F95EE6D}"/>
              </a:ext>
            </a:extLst>
          </p:cNvPr>
          <p:cNvSpPr txBox="1"/>
          <p:nvPr/>
        </p:nvSpPr>
        <p:spPr>
          <a:xfrm>
            <a:off x="8911579" y="3940631"/>
            <a:ext cx="2026221" cy="369332"/>
          </a:xfrm>
          <a:prstGeom prst="rect">
            <a:avLst/>
          </a:prstGeom>
          <a:solidFill>
            <a:schemeClr val="bg1"/>
          </a:solidFill>
        </p:spPr>
        <p:txBody>
          <a:bodyPr wrap="square" rtlCol="0">
            <a:spAutoFit/>
          </a:bodyPr>
          <a:lstStyle/>
          <a:p>
            <a:pPr algn="ctr"/>
            <a:r>
              <a:rPr lang="it-IT" b="1" dirty="0"/>
              <a:t>PGC1</a:t>
            </a:r>
            <a:r>
              <a:rPr lang="el-GR" b="1" dirty="0">
                <a:cs typeface="Times New Roman" panose="02020603050405020304" pitchFamily="18" charset="0"/>
              </a:rPr>
              <a:t>α</a:t>
            </a:r>
            <a:r>
              <a:rPr lang="it-IT" b="1" dirty="0"/>
              <a:t> </a:t>
            </a:r>
            <a:r>
              <a:rPr lang="it-IT" b="1" dirty="0" err="1"/>
              <a:t>expression</a:t>
            </a:r>
            <a:endParaRPr lang="it-IT" b="1" dirty="0"/>
          </a:p>
        </p:txBody>
      </p:sp>
      <p:pic>
        <p:nvPicPr>
          <p:cNvPr id="10" name="Picture 9">
            <a:extLst>
              <a:ext uri="{FF2B5EF4-FFF2-40B4-BE49-F238E27FC236}">
                <a16:creationId xmlns:a16="http://schemas.microsoft.com/office/drawing/2014/main" id="{41A9ADDF-80DB-C69E-8B02-166A22EB4BF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10185904" y="73211"/>
            <a:ext cx="698843" cy="693052"/>
          </a:xfrm>
          <a:prstGeom prst="rect">
            <a:avLst/>
          </a:prstGeom>
        </p:spPr>
      </p:pic>
      <p:pic>
        <p:nvPicPr>
          <p:cNvPr id="12" name="Picture 11" descr="Et billede, der indeholder tekst, Font/skrifttype, Grafik, logo&#10;&#10;Automatisk genereret beskrivelse">
            <a:extLst>
              <a:ext uri="{FF2B5EF4-FFF2-40B4-BE49-F238E27FC236}">
                <a16:creationId xmlns:a16="http://schemas.microsoft.com/office/drawing/2014/main" id="{E2555DF7-49C5-24E8-60AD-032F88369F26}"/>
              </a:ext>
            </a:extLst>
          </p:cNvPr>
          <p:cNvPicPr>
            <a:picLocks noChangeAspect="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1903526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magine 30">
            <a:extLst>
              <a:ext uri="{FF2B5EF4-FFF2-40B4-BE49-F238E27FC236}">
                <a16:creationId xmlns:a16="http://schemas.microsoft.com/office/drawing/2014/main" id="{ECC9432A-34B3-7D82-5415-276996DE1A14}"/>
              </a:ext>
            </a:extLst>
          </p:cNvPr>
          <p:cNvPicPr>
            <a:picLocks noChangeAspect="1"/>
          </p:cNvPicPr>
          <p:nvPr/>
        </p:nvPicPr>
        <p:blipFill rotWithShape="1">
          <a:blip r:embed="rId2"/>
          <a:srcRect t="13542" b="8105"/>
          <a:stretch/>
        </p:blipFill>
        <p:spPr>
          <a:xfrm>
            <a:off x="1604960" y="4434804"/>
            <a:ext cx="3942417" cy="1983326"/>
          </a:xfrm>
          <a:prstGeom prst="rect">
            <a:avLst/>
          </a:prstGeom>
        </p:spPr>
      </p:pic>
      <p:sp>
        <p:nvSpPr>
          <p:cNvPr id="2" name="Titolo 1">
            <a:extLst>
              <a:ext uri="{FF2B5EF4-FFF2-40B4-BE49-F238E27FC236}">
                <a16:creationId xmlns:a16="http://schemas.microsoft.com/office/drawing/2014/main" id="{1A85F351-6FF6-DD6B-BBC0-51CDB31B83FB}"/>
              </a:ext>
            </a:extLst>
          </p:cNvPr>
          <p:cNvSpPr>
            <a:spLocks noGrp="1"/>
          </p:cNvSpPr>
          <p:nvPr>
            <p:ph type="title"/>
          </p:nvPr>
        </p:nvSpPr>
        <p:spPr>
          <a:xfrm>
            <a:off x="116631" y="17822"/>
            <a:ext cx="10319173" cy="965964"/>
          </a:xfrm>
        </p:spPr>
        <p:txBody>
          <a:bodyPr>
            <a:normAutofit/>
          </a:bodyPr>
          <a:lstStyle/>
          <a:p>
            <a:r>
              <a:rPr lang="it-IT" sz="2800" b="1" dirty="0">
                <a:latin typeface="+mn-lt"/>
              </a:rPr>
              <a:t>RES-010 does not affect body weight in non-obese animals</a:t>
            </a:r>
          </a:p>
        </p:txBody>
      </p:sp>
      <p:sp>
        <p:nvSpPr>
          <p:cNvPr id="4" name="Segnaposto numero diapositiva 3">
            <a:extLst>
              <a:ext uri="{FF2B5EF4-FFF2-40B4-BE49-F238E27FC236}">
                <a16:creationId xmlns:a16="http://schemas.microsoft.com/office/drawing/2014/main" id="{216205DA-07E7-F0C7-54F6-FB32F8160F3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54</a:t>
            </a:fld>
            <a:endParaRPr lang="en-GB"/>
          </a:p>
        </p:txBody>
      </p:sp>
      <p:sp>
        <p:nvSpPr>
          <p:cNvPr id="8" name="CasellaDiTesto 7">
            <a:extLst>
              <a:ext uri="{FF2B5EF4-FFF2-40B4-BE49-F238E27FC236}">
                <a16:creationId xmlns:a16="http://schemas.microsoft.com/office/drawing/2014/main" id="{570E66F2-B5EB-30CE-C5A1-547FB65EAEF6}"/>
              </a:ext>
            </a:extLst>
          </p:cNvPr>
          <p:cNvSpPr txBox="1"/>
          <p:nvPr/>
        </p:nvSpPr>
        <p:spPr>
          <a:xfrm>
            <a:off x="1876941" y="3254464"/>
            <a:ext cx="3530652" cy="954107"/>
          </a:xfrm>
          <a:prstGeom prst="rect">
            <a:avLst/>
          </a:prstGeom>
          <a:noFill/>
        </p:spPr>
        <p:txBody>
          <a:bodyPr wrap="square">
            <a:spAutoFit/>
          </a:bodyPr>
          <a:lstStyle/>
          <a:p>
            <a:r>
              <a:rPr lang="en-US" sz="1400" dirty="0"/>
              <a:t>Lean mice do not lose weight. Only after having gained a sufficient amount of weight as fat mass, RES-010 acts in a way they lose weight despite high fat diet</a:t>
            </a:r>
          </a:p>
        </p:txBody>
      </p:sp>
      <p:sp>
        <p:nvSpPr>
          <p:cNvPr id="14" name="CasellaDiTesto 51">
            <a:extLst>
              <a:ext uri="{FF2B5EF4-FFF2-40B4-BE49-F238E27FC236}">
                <a16:creationId xmlns:a16="http://schemas.microsoft.com/office/drawing/2014/main" id="{F4F1F259-A4F2-05ED-2164-4C3E17ACC191}"/>
              </a:ext>
            </a:extLst>
          </p:cNvPr>
          <p:cNvSpPr txBox="1"/>
          <p:nvPr/>
        </p:nvSpPr>
        <p:spPr>
          <a:xfrm rot="16200000">
            <a:off x="924966" y="2437738"/>
            <a:ext cx="1493695" cy="338554"/>
          </a:xfrm>
          <a:prstGeom prst="rect">
            <a:avLst/>
          </a:prstGeom>
          <a:noFill/>
        </p:spPr>
        <p:txBody>
          <a:bodyPr wrap="square">
            <a:spAutoFit/>
          </a:bodyPr>
          <a:lstStyle/>
          <a:p>
            <a:pPr algn="ctr"/>
            <a:r>
              <a:rPr lang="en-US" sz="1600" b="1" dirty="0">
                <a:cs typeface="Calibri" panose="020F0502020204030204" pitchFamily="34" charset="0"/>
              </a:rPr>
              <a:t>PREVENTIVE</a:t>
            </a:r>
          </a:p>
        </p:txBody>
      </p:sp>
      <p:sp>
        <p:nvSpPr>
          <p:cNvPr id="18" name="CasellaDiTesto 17">
            <a:extLst>
              <a:ext uri="{FF2B5EF4-FFF2-40B4-BE49-F238E27FC236}">
                <a16:creationId xmlns:a16="http://schemas.microsoft.com/office/drawing/2014/main" id="{24FB883A-D756-568E-DA89-D4FA58624BCE}"/>
              </a:ext>
            </a:extLst>
          </p:cNvPr>
          <p:cNvSpPr txBox="1"/>
          <p:nvPr/>
        </p:nvSpPr>
        <p:spPr>
          <a:xfrm>
            <a:off x="2408929" y="5798819"/>
            <a:ext cx="1981200" cy="253916"/>
          </a:xfrm>
          <a:prstGeom prst="rect">
            <a:avLst/>
          </a:prstGeom>
          <a:noFill/>
        </p:spPr>
        <p:txBody>
          <a:bodyPr wrap="square" rtlCol="0">
            <a:spAutoFit/>
          </a:bodyPr>
          <a:lstStyle/>
          <a:p>
            <a:pPr algn="l"/>
            <a:r>
              <a:rPr lang="it-IT" sz="1050" dirty="0"/>
              <a:t>Single mouse </a:t>
            </a:r>
            <a:r>
              <a:rPr lang="it-IT" sz="1050" dirty="0" err="1"/>
              <a:t>curves</a:t>
            </a:r>
            <a:r>
              <a:rPr lang="it-IT" sz="1050" dirty="0"/>
              <a:t> for RES-010</a:t>
            </a:r>
          </a:p>
        </p:txBody>
      </p:sp>
      <p:sp>
        <p:nvSpPr>
          <p:cNvPr id="3" name="Segnaposto contenuto 2">
            <a:extLst>
              <a:ext uri="{FF2B5EF4-FFF2-40B4-BE49-F238E27FC236}">
                <a16:creationId xmlns:a16="http://schemas.microsoft.com/office/drawing/2014/main" id="{26AAA3A4-8A04-E944-55C7-E442E764F861}"/>
              </a:ext>
            </a:extLst>
          </p:cNvPr>
          <p:cNvSpPr>
            <a:spLocks noGrp="1"/>
          </p:cNvSpPr>
          <p:nvPr>
            <p:ph idx="1"/>
          </p:nvPr>
        </p:nvSpPr>
        <p:spPr>
          <a:xfrm>
            <a:off x="391075" y="878359"/>
            <a:ext cx="11248663" cy="771244"/>
          </a:xfrm>
        </p:spPr>
        <p:txBody>
          <a:bodyPr>
            <a:normAutofit fontScale="85000" lnSpcReduction="10000"/>
          </a:bodyPr>
          <a:lstStyle/>
          <a:p>
            <a:pPr>
              <a:lnSpc>
                <a:spcPct val="120000"/>
              </a:lnSpc>
            </a:pPr>
            <a:r>
              <a:rPr lang="en-US" sz="2000">
                <a:latin typeface="+mn-lt"/>
              </a:rPr>
              <a:t>Mice treated with RES-010 show weight loss despite high fat diet: while weight loss is promptly observed in obese mice at baseline, it is not observed in mice lean at baseline until they become overweight but not yet obese. </a:t>
            </a:r>
          </a:p>
          <a:p>
            <a:endParaRPr lang="en-US" sz="2000" b="1" dirty="0">
              <a:latin typeface="+mn-lt"/>
            </a:endParaRPr>
          </a:p>
        </p:txBody>
      </p:sp>
      <p:pic>
        <p:nvPicPr>
          <p:cNvPr id="20" name="Picture 2" descr="Hotel Near Beth Israel Deaconess Medical Center | Around Boston | The Verb">
            <a:extLst>
              <a:ext uri="{FF2B5EF4-FFF2-40B4-BE49-F238E27FC236}">
                <a16:creationId xmlns:a16="http://schemas.microsoft.com/office/drawing/2014/main" id="{92D59CD3-F054-63F9-C6AA-3B14C3863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991" y="1731042"/>
            <a:ext cx="849202" cy="636902"/>
          </a:xfrm>
          <a:prstGeom prst="rect">
            <a:avLst/>
          </a:prstGeom>
          <a:noFill/>
          <a:extLst>
            <a:ext uri="{909E8E84-426E-40DD-AFC4-6F175D3DCCD1}">
              <a14:hiddenFill xmlns:a14="http://schemas.microsoft.com/office/drawing/2010/main">
                <a:solidFill>
                  <a:srgbClr val="FFFFFF"/>
                </a:solidFill>
              </a14:hiddenFill>
            </a:ext>
          </a:extLst>
        </p:spPr>
      </p:pic>
      <p:sp>
        <p:nvSpPr>
          <p:cNvPr id="21" name="CasellaDiTesto 52">
            <a:extLst>
              <a:ext uri="{FF2B5EF4-FFF2-40B4-BE49-F238E27FC236}">
                <a16:creationId xmlns:a16="http://schemas.microsoft.com/office/drawing/2014/main" id="{B8BB240E-0FCB-227D-187E-C17297A79967}"/>
              </a:ext>
            </a:extLst>
          </p:cNvPr>
          <p:cNvSpPr txBox="1"/>
          <p:nvPr/>
        </p:nvSpPr>
        <p:spPr>
          <a:xfrm>
            <a:off x="123073" y="6633954"/>
            <a:ext cx="4055522" cy="276999"/>
          </a:xfrm>
          <a:prstGeom prst="rect">
            <a:avLst/>
          </a:prstGeom>
          <a:noFill/>
        </p:spPr>
        <p:txBody>
          <a:bodyPr wrap="square" rtlCol="0">
            <a:spAutoFit/>
          </a:bodyPr>
          <a:lstStyle/>
          <a:p>
            <a:r>
              <a:rPr lang="it-IT" sz="1200" dirty="0"/>
              <a:t>Ref: </a:t>
            </a:r>
            <a:r>
              <a:rPr kumimoji="0" lang="it-IT" sz="1200" b="0" i="0" u="none" strike="noStrike" kern="1200" cap="none" spc="0" normalizeH="0" baseline="0" noProof="0" dirty="0">
                <a:ln>
                  <a:noFill/>
                </a:ln>
                <a:solidFill>
                  <a:prstClr val="black"/>
                </a:solidFill>
                <a:effectLst/>
                <a:uLnTx/>
                <a:uFillTx/>
              </a:rPr>
              <a:t>Panella et al: </a:t>
            </a:r>
            <a:r>
              <a:rPr kumimoji="0" lang="en-US" sz="1200" b="0" i="0" u="none" strike="noStrike" kern="1200" cap="none" spc="0" normalizeH="0" baseline="0" noProof="0" dirty="0">
                <a:ln>
                  <a:noFill/>
                </a:ln>
                <a:solidFill>
                  <a:prstClr val="black"/>
                </a:solidFill>
                <a:effectLst/>
                <a:uLnTx/>
                <a:uFillTx/>
              </a:rPr>
              <a:t>Int. J. Mol. Sci. 2023, 24, 12870</a:t>
            </a:r>
            <a:endParaRPr lang="it-IT" sz="1200" dirty="0"/>
          </a:p>
        </p:txBody>
      </p:sp>
      <p:sp>
        <p:nvSpPr>
          <p:cNvPr id="27" name="CasellaDiTesto 26">
            <a:extLst>
              <a:ext uri="{FF2B5EF4-FFF2-40B4-BE49-F238E27FC236}">
                <a16:creationId xmlns:a16="http://schemas.microsoft.com/office/drawing/2014/main" id="{DB25976B-A45A-9C81-B348-07A4EB61BB56}"/>
              </a:ext>
            </a:extLst>
          </p:cNvPr>
          <p:cNvSpPr txBox="1"/>
          <p:nvPr/>
        </p:nvSpPr>
        <p:spPr>
          <a:xfrm>
            <a:off x="2731805" y="6337602"/>
            <a:ext cx="1586204" cy="261610"/>
          </a:xfrm>
          <a:prstGeom prst="rect">
            <a:avLst/>
          </a:prstGeom>
          <a:solidFill>
            <a:schemeClr val="bg1"/>
          </a:solidFill>
        </p:spPr>
        <p:txBody>
          <a:bodyPr wrap="square" rtlCol="0">
            <a:spAutoFit/>
          </a:bodyPr>
          <a:lstStyle/>
          <a:p>
            <a:pPr algn="l"/>
            <a:r>
              <a:rPr lang="it-IT" sz="1100" dirty="0"/>
              <a:t>Days on treatment</a:t>
            </a:r>
          </a:p>
        </p:txBody>
      </p:sp>
      <p:sp>
        <p:nvSpPr>
          <p:cNvPr id="30" name="CasellaDiTesto 29">
            <a:extLst>
              <a:ext uri="{FF2B5EF4-FFF2-40B4-BE49-F238E27FC236}">
                <a16:creationId xmlns:a16="http://schemas.microsoft.com/office/drawing/2014/main" id="{B89010C6-5B53-7035-37AA-C6C074AE00C0}"/>
              </a:ext>
            </a:extLst>
          </p:cNvPr>
          <p:cNvSpPr txBox="1"/>
          <p:nvPr/>
        </p:nvSpPr>
        <p:spPr>
          <a:xfrm>
            <a:off x="2780629" y="1848063"/>
            <a:ext cx="1394084" cy="338554"/>
          </a:xfrm>
          <a:prstGeom prst="rect">
            <a:avLst/>
          </a:prstGeom>
          <a:noFill/>
        </p:spPr>
        <p:txBody>
          <a:bodyPr wrap="square" rtlCol="0">
            <a:spAutoFit/>
          </a:bodyPr>
          <a:lstStyle/>
          <a:p>
            <a:pPr algn="l"/>
            <a:r>
              <a:rPr lang="it-IT" sz="1600" dirty="0"/>
              <a:t>Study design</a:t>
            </a:r>
          </a:p>
        </p:txBody>
      </p:sp>
      <p:sp>
        <p:nvSpPr>
          <p:cNvPr id="34" name="Rettangolo 33">
            <a:extLst>
              <a:ext uri="{FF2B5EF4-FFF2-40B4-BE49-F238E27FC236}">
                <a16:creationId xmlns:a16="http://schemas.microsoft.com/office/drawing/2014/main" id="{083C0D02-DF48-F279-4A0B-FBAEA035F8A5}"/>
              </a:ext>
            </a:extLst>
          </p:cNvPr>
          <p:cNvSpPr/>
          <p:nvPr/>
        </p:nvSpPr>
        <p:spPr>
          <a:xfrm>
            <a:off x="2886004" y="2159530"/>
            <a:ext cx="1394084" cy="20084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High </a:t>
            </a:r>
            <a:r>
              <a:rPr lang="it-IT" sz="900" dirty="0" err="1">
                <a:solidFill>
                  <a:schemeClr val="bg1"/>
                </a:solidFill>
              </a:rPr>
              <a:t>Fat</a:t>
            </a:r>
            <a:r>
              <a:rPr lang="it-IT" sz="900" dirty="0">
                <a:solidFill>
                  <a:schemeClr val="bg1"/>
                </a:solidFill>
              </a:rPr>
              <a:t> </a:t>
            </a:r>
            <a:r>
              <a:rPr lang="it-IT" sz="900" dirty="0" err="1">
                <a:solidFill>
                  <a:schemeClr val="bg1"/>
                </a:solidFill>
              </a:rPr>
              <a:t>Diet</a:t>
            </a:r>
            <a:endParaRPr lang="it-IT" sz="900" dirty="0">
              <a:solidFill>
                <a:schemeClr val="bg1"/>
              </a:solidFill>
            </a:endParaRPr>
          </a:p>
        </p:txBody>
      </p:sp>
      <p:sp>
        <p:nvSpPr>
          <p:cNvPr id="35" name="Rombo 34">
            <a:extLst>
              <a:ext uri="{FF2B5EF4-FFF2-40B4-BE49-F238E27FC236}">
                <a16:creationId xmlns:a16="http://schemas.microsoft.com/office/drawing/2014/main" id="{3E09A20A-BD82-8850-2584-E8FB076DE594}"/>
              </a:ext>
            </a:extLst>
          </p:cNvPr>
          <p:cNvSpPr/>
          <p:nvPr/>
        </p:nvSpPr>
        <p:spPr>
          <a:xfrm>
            <a:off x="2567810" y="2335831"/>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36" name="Rettangolo 35">
            <a:extLst>
              <a:ext uri="{FF2B5EF4-FFF2-40B4-BE49-F238E27FC236}">
                <a16:creationId xmlns:a16="http://schemas.microsoft.com/office/drawing/2014/main" id="{F0411C7A-4CF3-AC13-6680-B9A578FAB0D9}"/>
              </a:ext>
            </a:extLst>
          </p:cNvPr>
          <p:cNvSpPr/>
          <p:nvPr/>
        </p:nvSpPr>
        <p:spPr>
          <a:xfrm>
            <a:off x="2895943" y="2653764"/>
            <a:ext cx="1394084" cy="20084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HFD+RES-010</a:t>
            </a:r>
          </a:p>
        </p:txBody>
      </p:sp>
      <p:sp>
        <p:nvSpPr>
          <p:cNvPr id="43" name="CasellaDiTesto 42">
            <a:extLst>
              <a:ext uri="{FF2B5EF4-FFF2-40B4-BE49-F238E27FC236}">
                <a16:creationId xmlns:a16="http://schemas.microsoft.com/office/drawing/2014/main" id="{9289211E-3D27-C839-20D1-9C3430E0558A}"/>
              </a:ext>
            </a:extLst>
          </p:cNvPr>
          <p:cNvSpPr txBox="1"/>
          <p:nvPr/>
        </p:nvSpPr>
        <p:spPr>
          <a:xfrm>
            <a:off x="4270149" y="2059380"/>
            <a:ext cx="687656" cy="338554"/>
          </a:xfrm>
          <a:prstGeom prst="rect">
            <a:avLst/>
          </a:prstGeom>
          <a:noFill/>
        </p:spPr>
        <p:txBody>
          <a:bodyPr wrap="square" rtlCol="0">
            <a:spAutoFit/>
          </a:bodyPr>
          <a:lstStyle/>
          <a:p>
            <a:pPr algn="l"/>
            <a:r>
              <a:rPr lang="it-IT" sz="1600" dirty="0"/>
              <a:t>(N=5)</a:t>
            </a:r>
          </a:p>
        </p:txBody>
      </p:sp>
      <p:sp>
        <p:nvSpPr>
          <p:cNvPr id="45" name="Rettangolo 44">
            <a:extLst>
              <a:ext uri="{FF2B5EF4-FFF2-40B4-BE49-F238E27FC236}">
                <a16:creationId xmlns:a16="http://schemas.microsoft.com/office/drawing/2014/main" id="{9C26CB4D-1E64-0C48-9A76-329CB8DFA03A}"/>
              </a:ext>
            </a:extLst>
          </p:cNvPr>
          <p:cNvSpPr/>
          <p:nvPr/>
        </p:nvSpPr>
        <p:spPr>
          <a:xfrm>
            <a:off x="2895943" y="2406171"/>
            <a:ext cx="1394084" cy="200843"/>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tx1"/>
                </a:solidFill>
              </a:rPr>
              <a:t>HFD+scramble</a:t>
            </a:r>
            <a:endParaRPr lang="it-IT" sz="900" dirty="0">
              <a:solidFill>
                <a:schemeClr val="tx1"/>
              </a:solidFill>
            </a:endParaRPr>
          </a:p>
        </p:txBody>
      </p:sp>
      <p:sp>
        <p:nvSpPr>
          <p:cNvPr id="46" name="CasellaDiTesto 45">
            <a:extLst>
              <a:ext uri="{FF2B5EF4-FFF2-40B4-BE49-F238E27FC236}">
                <a16:creationId xmlns:a16="http://schemas.microsoft.com/office/drawing/2014/main" id="{DA2E57B8-DC99-E8FA-C319-06D1AB3B7EFC}"/>
              </a:ext>
            </a:extLst>
          </p:cNvPr>
          <p:cNvSpPr txBox="1"/>
          <p:nvPr/>
        </p:nvSpPr>
        <p:spPr>
          <a:xfrm>
            <a:off x="4280088" y="2324901"/>
            <a:ext cx="687656" cy="338554"/>
          </a:xfrm>
          <a:prstGeom prst="rect">
            <a:avLst/>
          </a:prstGeom>
          <a:noFill/>
        </p:spPr>
        <p:txBody>
          <a:bodyPr wrap="square" rtlCol="0">
            <a:spAutoFit/>
          </a:bodyPr>
          <a:lstStyle/>
          <a:p>
            <a:pPr algn="l"/>
            <a:r>
              <a:rPr lang="it-IT" sz="1600" dirty="0"/>
              <a:t>(N=5)</a:t>
            </a:r>
          </a:p>
        </p:txBody>
      </p:sp>
      <p:pic>
        <p:nvPicPr>
          <p:cNvPr id="47" name="Immagine 46">
            <a:extLst>
              <a:ext uri="{FF2B5EF4-FFF2-40B4-BE49-F238E27FC236}">
                <a16:creationId xmlns:a16="http://schemas.microsoft.com/office/drawing/2014/main" id="{EDB05624-EC5C-6F56-B20E-A52D640155E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34824" y="1755346"/>
            <a:ext cx="500069" cy="315112"/>
          </a:xfrm>
          <a:prstGeom prst="rect">
            <a:avLst/>
          </a:prstGeom>
        </p:spPr>
      </p:pic>
      <p:sp>
        <p:nvSpPr>
          <p:cNvPr id="49" name="CasellaDiTesto 48">
            <a:extLst>
              <a:ext uri="{FF2B5EF4-FFF2-40B4-BE49-F238E27FC236}">
                <a16:creationId xmlns:a16="http://schemas.microsoft.com/office/drawing/2014/main" id="{81734690-25D5-4561-DF95-55DBD5B30E68}"/>
              </a:ext>
            </a:extLst>
          </p:cNvPr>
          <p:cNvSpPr txBox="1"/>
          <p:nvPr/>
        </p:nvSpPr>
        <p:spPr>
          <a:xfrm>
            <a:off x="4280088" y="2579186"/>
            <a:ext cx="687656" cy="338554"/>
          </a:xfrm>
          <a:prstGeom prst="rect">
            <a:avLst/>
          </a:prstGeom>
          <a:noFill/>
        </p:spPr>
        <p:txBody>
          <a:bodyPr wrap="square" rtlCol="0">
            <a:spAutoFit/>
          </a:bodyPr>
          <a:lstStyle/>
          <a:p>
            <a:pPr algn="l"/>
            <a:r>
              <a:rPr lang="it-IT" sz="1600" dirty="0"/>
              <a:t>(N=5)</a:t>
            </a:r>
          </a:p>
        </p:txBody>
      </p:sp>
      <p:sp>
        <p:nvSpPr>
          <p:cNvPr id="50" name="Freccia a destra 49">
            <a:extLst>
              <a:ext uri="{FF2B5EF4-FFF2-40B4-BE49-F238E27FC236}">
                <a16:creationId xmlns:a16="http://schemas.microsoft.com/office/drawing/2014/main" id="{DE27FC52-B048-BC4E-7DD1-28489E41F960}"/>
              </a:ext>
            </a:extLst>
          </p:cNvPr>
          <p:cNvSpPr/>
          <p:nvPr/>
        </p:nvSpPr>
        <p:spPr>
          <a:xfrm>
            <a:off x="2895801" y="2844706"/>
            <a:ext cx="1394226" cy="299267"/>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16 weeks</a:t>
            </a:r>
          </a:p>
        </p:txBody>
      </p:sp>
      <p:sp>
        <p:nvSpPr>
          <p:cNvPr id="5" name="Rettangolo 4">
            <a:extLst>
              <a:ext uri="{FF2B5EF4-FFF2-40B4-BE49-F238E27FC236}">
                <a16:creationId xmlns:a16="http://schemas.microsoft.com/office/drawing/2014/main" id="{3C90EAF1-8576-366B-7948-D220EC8522E1}"/>
              </a:ext>
            </a:extLst>
          </p:cNvPr>
          <p:cNvSpPr/>
          <p:nvPr/>
        </p:nvSpPr>
        <p:spPr>
          <a:xfrm>
            <a:off x="2067106" y="5297402"/>
            <a:ext cx="2469638" cy="400863"/>
          </a:xfrm>
          <a:prstGeom prst="rect">
            <a:avLst/>
          </a:prstGeom>
          <a:solidFill>
            <a:srgbClr val="92D05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6" name="Rettangolo 5">
            <a:extLst>
              <a:ext uri="{FF2B5EF4-FFF2-40B4-BE49-F238E27FC236}">
                <a16:creationId xmlns:a16="http://schemas.microsoft.com/office/drawing/2014/main" id="{D1A8F9F0-EFBE-2292-7794-F29DF7BD3D05}"/>
              </a:ext>
            </a:extLst>
          </p:cNvPr>
          <p:cNvSpPr/>
          <p:nvPr/>
        </p:nvSpPr>
        <p:spPr>
          <a:xfrm>
            <a:off x="2067106" y="5202291"/>
            <a:ext cx="2469638" cy="97859"/>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7" name="Rettangolo 6">
            <a:extLst>
              <a:ext uri="{FF2B5EF4-FFF2-40B4-BE49-F238E27FC236}">
                <a16:creationId xmlns:a16="http://schemas.microsoft.com/office/drawing/2014/main" id="{8602971C-AD9C-F8AA-B00F-E2016463DBBD}"/>
              </a:ext>
            </a:extLst>
          </p:cNvPr>
          <p:cNvSpPr/>
          <p:nvPr/>
        </p:nvSpPr>
        <p:spPr>
          <a:xfrm>
            <a:off x="2080693" y="4778627"/>
            <a:ext cx="2469638" cy="418076"/>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nvGrpSpPr>
          <p:cNvPr id="9" name="Group 8">
            <a:extLst>
              <a:ext uri="{FF2B5EF4-FFF2-40B4-BE49-F238E27FC236}">
                <a16:creationId xmlns:a16="http://schemas.microsoft.com/office/drawing/2014/main" id="{F2EB3398-0D8D-7D15-7908-879975B82F4A}"/>
              </a:ext>
            </a:extLst>
          </p:cNvPr>
          <p:cNvGrpSpPr/>
          <p:nvPr/>
        </p:nvGrpSpPr>
        <p:grpSpPr>
          <a:xfrm>
            <a:off x="6884686" y="1637469"/>
            <a:ext cx="4392992" cy="5079401"/>
            <a:chOff x="4049329" y="1699248"/>
            <a:chExt cx="4392992" cy="5079401"/>
          </a:xfrm>
        </p:grpSpPr>
        <p:pic>
          <p:nvPicPr>
            <p:cNvPr id="32" name="Immagine 31">
              <a:extLst>
                <a:ext uri="{FF2B5EF4-FFF2-40B4-BE49-F238E27FC236}">
                  <a16:creationId xmlns:a16="http://schemas.microsoft.com/office/drawing/2014/main" id="{E3EB04A7-E5B6-72CF-7178-99DB223DE501}"/>
                </a:ext>
              </a:extLst>
            </p:cNvPr>
            <p:cNvPicPr>
              <a:picLocks noChangeAspect="1"/>
            </p:cNvPicPr>
            <p:nvPr/>
          </p:nvPicPr>
          <p:blipFill rotWithShape="1">
            <a:blip r:embed="rId5"/>
            <a:srcRect r="20906"/>
            <a:stretch/>
          </p:blipFill>
          <p:spPr>
            <a:xfrm>
              <a:off x="4439474" y="4528739"/>
              <a:ext cx="3590412" cy="2099161"/>
            </a:xfrm>
            <a:prstGeom prst="rect">
              <a:avLst/>
            </a:prstGeom>
          </p:spPr>
        </p:pic>
        <p:sp>
          <p:nvSpPr>
            <p:cNvPr id="16" name="CasellaDiTesto 51">
              <a:extLst>
                <a:ext uri="{FF2B5EF4-FFF2-40B4-BE49-F238E27FC236}">
                  <a16:creationId xmlns:a16="http://schemas.microsoft.com/office/drawing/2014/main" id="{EC8EFE27-6B36-E402-175A-CBB6DDF1E700}"/>
                </a:ext>
              </a:extLst>
            </p:cNvPr>
            <p:cNvSpPr txBox="1"/>
            <p:nvPr/>
          </p:nvSpPr>
          <p:spPr>
            <a:xfrm rot="16200000">
              <a:off x="3471758" y="2416062"/>
              <a:ext cx="1493695" cy="338554"/>
            </a:xfrm>
            <a:prstGeom prst="rect">
              <a:avLst/>
            </a:prstGeom>
            <a:noFill/>
          </p:spPr>
          <p:txBody>
            <a:bodyPr wrap="square">
              <a:spAutoFit/>
            </a:bodyPr>
            <a:lstStyle/>
            <a:p>
              <a:pPr algn="ctr"/>
              <a:r>
                <a:rPr lang="en-US" sz="1600" b="1" dirty="0">
                  <a:cs typeface="Calibri" panose="020F0502020204030204" pitchFamily="34" charset="0"/>
                </a:rPr>
                <a:t>CURATIVE</a:t>
              </a:r>
            </a:p>
          </p:txBody>
        </p:sp>
        <p:sp>
          <p:nvSpPr>
            <p:cNvPr id="17" name="Rettangolo 16">
              <a:extLst>
                <a:ext uri="{FF2B5EF4-FFF2-40B4-BE49-F238E27FC236}">
                  <a16:creationId xmlns:a16="http://schemas.microsoft.com/office/drawing/2014/main" id="{3D57EF0D-FCCC-7235-F1FE-0DE4B3764BA3}"/>
                </a:ext>
              </a:extLst>
            </p:cNvPr>
            <p:cNvSpPr/>
            <p:nvPr/>
          </p:nvSpPr>
          <p:spPr>
            <a:xfrm>
              <a:off x="5542144" y="4385948"/>
              <a:ext cx="1318735" cy="35599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9" name="CasellaDiTesto 18">
              <a:extLst>
                <a:ext uri="{FF2B5EF4-FFF2-40B4-BE49-F238E27FC236}">
                  <a16:creationId xmlns:a16="http://schemas.microsoft.com/office/drawing/2014/main" id="{73B9FA4A-D353-DC4D-A0A9-2DA1D473576D}"/>
                </a:ext>
              </a:extLst>
            </p:cNvPr>
            <p:cNvSpPr txBox="1"/>
            <p:nvPr/>
          </p:nvSpPr>
          <p:spPr>
            <a:xfrm>
              <a:off x="5208422" y="5969192"/>
              <a:ext cx="1981200" cy="253916"/>
            </a:xfrm>
            <a:prstGeom prst="rect">
              <a:avLst/>
            </a:prstGeom>
            <a:noFill/>
          </p:spPr>
          <p:txBody>
            <a:bodyPr wrap="square" rtlCol="0">
              <a:spAutoFit/>
            </a:bodyPr>
            <a:lstStyle/>
            <a:p>
              <a:pPr algn="l"/>
              <a:r>
                <a:rPr lang="it-IT" sz="1050" dirty="0"/>
                <a:t>Single mouse </a:t>
              </a:r>
              <a:r>
                <a:rPr lang="it-IT" sz="1050" dirty="0" err="1"/>
                <a:t>curves</a:t>
              </a:r>
              <a:r>
                <a:rPr lang="it-IT" sz="1050" dirty="0"/>
                <a:t> for RES-010</a:t>
              </a:r>
            </a:p>
          </p:txBody>
        </p:sp>
        <p:sp>
          <p:nvSpPr>
            <p:cNvPr id="28" name="CasellaDiTesto 27">
              <a:extLst>
                <a:ext uri="{FF2B5EF4-FFF2-40B4-BE49-F238E27FC236}">
                  <a16:creationId xmlns:a16="http://schemas.microsoft.com/office/drawing/2014/main" id="{B12D0617-D70C-1EB8-8FC3-BA11045D92F6}"/>
                </a:ext>
              </a:extLst>
            </p:cNvPr>
            <p:cNvSpPr txBox="1"/>
            <p:nvPr/>
          </p:nvSpPr>
          <p:spPr>
            <a:xfrm>
              <a:off x="5794075" y="6517039"/>
              <a:ext cx="1925161" cy="261610"/>
            </a:xfrm>
            <a:prstGeom prst="rect">
              <a:avLst/>
            </a:prstGeom>
            <a:solidFill>
              <a:schemeClr val="bg1"/>
            </a:solidFill>
          </p:spPr>
          <p:txBody>
            <a:bodyPr wrap="square" rtlCol="0">
              <a:spAutoFit/>
            </a:bodyPr>
            <a:lstStyle/>
            <a:p>
              <a:pPr algn="l"/>
              <a:r>
                <a:rPr lang="it-IT" sz="1100" dirty="0"/>
                <a:t>Days on treatment</a:t>
              </a:r>
            </a:p>
          </p:txBody>
        </p:sp>
        <p:sp>
          <p:nvSpPr>
            <p:cNvPr id="33" name="Rettangolo 32">
              <a:extLst>
                <a:ext uri="{FF2B5EF4-FFF2-40B4-BE49-F238E27FC236}">
                  <a16:creationId xmlns:a16="http://schemas.microsoft.com/office/drawing/2014/main" id="{50AED25F-1737-B38C-8907-1A01EC62CDAE}"/>
                </a:ext>
              </a:extLst>
            </p:cNvPr>
            <p:cNvSpPr/>
            <p:nvPr/>
          </p:nvSpPr>
          <p:spPr>
            <a:xfrm>
              <a:off x="4417218" y="2372720"/>
              <a:ext cx="828313" cy="160400"/>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a:t>
              </a:r>
              <a:r>
                <a:rPr lang="it-IT" sz="900" dirty="0" err="1">
                  <a:solidFill>
                    <a:schemeClr val="bg1"/>
                  </a:solidFill>
                </a:rPr>
                <a:t>until</a:t>
              </a:r>
              <a:r>
                <a:rPr lang="it-IT" sz="900" dirty="0">
                  <a:solidFill>
                    <a:schemeClr val="bg1"/>
                  </a:solidFill>
                </a:rPr>
                <a:t> 40g</a:t>
              </a:r>
            </a:p>
          </p:txBody>
        </p:sp>
        <p:sp>
          <p:nvSpPr>
            <p:cNvPr id="53" name="CasellaDiTesto 52">
              <a:extLst>
                <a:ext uri="{FF2B5EF4-FFF2-40B4-BE49-F238E27FC236}">
                  <a16:creationId xmlns:a16="http://schemas.microsoft.com/office/drawing/2014/main" id="{69F34141-A85E-E4EB-591A-92E0A828C0FF}"/>
                </a:ext>
              </a:extLst>
            </p:cNvPr>
            <p:cNvSpPr txBox="1"/>
            <p:nvPr/>
          </p:nvSpPr>
          <p:spPr>
            <a:xfrm>
              <a:off x="5452602" y="1812433"/>
              <a:ext cx="2814318" cy="338554"/>
            </a:xfrm>
            <a:prstGeom prst="rect">
              <a:avLst/>
            </a:prstGeom>
            <a:noFill/>
          </p:spPr>
          <p:txBody>
            <a:bodyPr wrap="square" rtlCol="0">
              <a:spAutoFit/>
            </a:bodyPr>
            <a:lstStyle/>
            <a:p>
              <a:pPr algn="l"/>
              <a:r>
                <a:rPr lang="it-IT" sz="1600" dirty="0"/>
                <a:t>Study design</a:t>
              </a:r>
            </a:p>
          </p:txBody>
        </p:sp>
        <p:sp>
          <p:nvSpPr>
            <p:cNvPr id="54" name="Rettangolo 53">
              <a:extLst>
                <a:ext uri="{FF2B5EF4-FFF2-40B4-BE49-F238E27FC236}">
                  <a16:creationId xmlns:a16="http://schemas.microsoft.com/office/drawing/2014/main" id="{13D697FC-FA18-CB1A-F94A-0FCC94C67CB0}"/>
                </a:ext>
              </a:extLst>
            </p:cNvPr>
            <p:cNvSpPr/>
            <p:nvPr/>
          </p:nvSpPr>
          <p:spPr>
            <a:xfrm>
              <a:off x="5588756" y="2093901"/>
              <a:ext cx="1394084" cy="20084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High </a:t>
              </a:r>
              <a:r>
                <a:rPr lang="it-IT" sz="900" dirty="0" err="1">
                  <a:solidFill>
                    <a:schemeClr val="bg1"/>
                  </a:solidFill>
                </a:rPr>
                <a:t>Fat</a:t>
              </a:r>
              <a:r>
                <a:rPr lang="it-IT" sz="900" dirty="0">
                  <a:solidFill>
                    <a:schemeClr val="bg1"/>
                  </a:solidFill>
                </a:rPr>
                <a:t> </a:t>
              </a:r>
              <a:r>
                <a:rPr lang="it-IT" sz="900" dirty="0" err="1">
                  <a:solidFill>
                    <a:schemeClr val="bg1"/>
                  </a:solidFill>
                </a:rPr>
                <a:t>Diet</a:t>
              </a:r>
              <a:endParaRPr lang="it-IT" sz="900" dirty="0">
                <a:solidFill>
                  <a:schemeClr val="bg1"/>
                </a:solidFill>
              </a:endParaRPr>
            </a:p>
          </p:txBody>
        </p:sp>
        <p:sp>
          <p:nvSpPr>
            <p:cNvPr id="55" name="Rombo 54">
              <a:extLst>
                <a:ext uri="{FF2B5EF4-FFF2-40B4-BE49-F238E27FC236}">
                  <a16:creationId xmlns:a16="http://schemas.microsoft.com/office/drawing/2014/main" id="{B4E5BA64-72E4-19A8-01A0-B8BF208E56FF}"/>
                </a:ext>
              </a:extLst>
            </p:cNvPr>
            <p:cNvSpPr/>
            <p:nvPr/>
          </p:nvSpPr>
          <p:spPr>
            <a:xfrm>
              <a:off x="5270562" y="2270202"/>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56" name="Rettangolo 55">
              <a:extLst>
                <a:ext uri="{FF2B5EF4-FFF2-40B4-BE49-F238E27FC236}">
                  <a16:creationId xmlns:a16="http://schemas.microsoft.com/office/drawing/2014/main" id="{957CAA04-6951-D00B-9FC5-F2B709246EA7}"/>
                </a:ext>
              </a:extLst>
            </p:cNvPr>
            <p:cNvSpPr/>
            <p:nvPr/>
          </p:nvSpPr>
          <p:spPr>
            <a:xfrm>
              <a:off x="5598695" y="2588135"/>
              <a:ext cx="1394084" cy="20084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HFD+RES-010</a:t>
              </a:r>
            </a:p>
          </p:txBody>
        </p:sp>
        <p:sp>
          <p:nvSpPr>
            <p:cNvPr id="57" name="CasellaDiTesto 56">
              <a:extLst>
                <a:ext uri="{FF2B5EF4-FFF2-40B4-BE49-F238E27FC236}">
                  <a16:creationId xmlns:a16="http://schemas.microsoft.com/office/drawing/2014/main" id="{09D8365C-6940-AA8F-ED26-DF429E819E5C}"/>
                </a:ext>
              </a:extLst>
            </p:cNvPr>
            <p:cNvSpPr txBox="1"/>
            <p:nvPr/>
          </p:nvSpPr>
          <p:spPr>
            <a:xfrm>
              <a:off x="7575957" y="2007570"/>
              <a:ext cx="687656" cy="338554"/>
            </a:xfrm>
            <a:prstGeom prst="rect">
              <a:avLst/>
            </a:prstGeom>
            <a:noFill/>
          </p:spPr>
          <p:txBody>
            <a:bodyPr wrap="square" rtlCol="0">
              <a:spAutoFit/>
            </a:bodyPr>
            <a:lstStyle/>
            <a:p>
              <a:pPr algn="l"/>
              <a:r>
                <a:rPr lang="it-IT" sz="1600" dirty="0"/>
                <a:t>(N=5)</a:t>
              </a:r>
            </a:p>
          </p:txBody>
        </p:sp>
        <p:sp>
          <p:nvSpPr>
            <p:cNvPr id="58" name="Rettangolo 57">
              <a:extLst>
                <a:ext uri="{FF2B5EF4-FFF2-40B4-BE49-F238E27FC236}">
                  <a16:creationId xmlns:a16="http://schemas.microsoft.com/office/drawing/2014/main" id="{CFE1D64B-855A-3DBF-6DE5-2A5E62262A8F}"/>
                </a:ext>
              </a:extLst>
            </p:cNvPr>
            <p:cNvSpPr/>
            <p:nvPr/>
          </p:nvSpPr>
          <p:spPr>
            <a:xfrm>
              <a:off x="5598695" y="2340542"/>
              <a:ext cx="1394084" cy="200843"/>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tx1"/>
                  </a:solidFill>
                </a:rPr>
                <a:t>HFD+scramble</a:t>
              </a:r>
              <a:endParaRPr lang="it-IT" sz="900" dirty="0">
                <a:solidFill>
                  <a:schemeClr val="tx1"/>
                </a:solidFill>
              </a:endParaRPr>
            </a:p>
          </p:txBody>
        </p:sp>
        <p:sp>
          <p:nvSpPr>
            <p:cNvPr id="59" name="CasellaDiTesto 58">
              <a:extLst>
                <a:ext uri="{FF2B5EF4-FFF2-40B4-BE49-F238E27FC236}">
                  <a16:creationId xmlns:a16="http://schemas.microsoft.com/office/drawing/2014/main" id="{22F5F218-7883-A081-7DA0-0628B105E438}"/>
                </a:ext>
              </a:extLst>
            </p:cNvPr>
            <p:cNvSpPr txBox="1"/>
            <p:nvPr/>
          </p:nvSpPr>
          <p:spPr>
            <a:xfrm>
              <a:off x="7585896" y="2273091"/>
              <a:ext cx="687656" cy="338554"/>
            </a:xfrm>
            <a:prstGeom prst="rect">
              <a:avLst/>
            </a:prstGeom>
            <a:noFill/>
          </p:spPr>
          <p:txBody>
            <a:bodyPr wrap="square" rtlCol="0">
              <a:spAutoFit/>
            </a:bodyPr>
            <a:lstStyle/>
            <a:p>
              <a:pPr algn="l"/>
              <a:r>
                <a:rPr lang="it-IT" sz="1600" dirty="0"/>
                <a:t>(N=5)</a:t>
              </a:r>
            </a:p>
          </p:txBody>
        </p:sp>
        <p:pic>
          <p:nvPicPr>
            <p:cNvPr id="60" name="Immagine 59">
              <a:extLst>
                <a:ext uri="{FF2B5EF4-FFF2-40B4-BE49-F238E27FC236}">
                  <a16:creationId xmlns:a16="http://schemas.microsoft.com/office/drawing/2014/main" id="{883F165B-81D7-BB76-5FC6-83EAECD905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73235" y="1741326"/>
              <a:ext cx="479567" cy="302193"/>
            </a:xfrm>
            <a:prstGeom prst="rect">
              <a:avLst/>
            </a:prstGeom>
          </p:spPr>
        </p:pic>
        <p:sp>
          <p:nvSpPr>
            <p:cNvPr id="61" name="CasellaDiTesto 60">
              <a:extLst>
                <a:ext uri="{FF2B5EF4-FFF2-40B4-BE49-F238E27FC236}">
                  <a16:creationId xmlns:a16="http://schemas.microsoft.com/office/drawing/2014/main" id="{868CEA93-FB59-C98D-9EE2-C2F6DAA6530F}"/>
                </a:ext>
              </a:extLst>
            </p:cNvPr>
            <p:cNvSpPr txBox="1"/>
            <p:nvPr/>
          </p:nvSpPr>
          <p:spPr>
            <a:xfrm>
              <a:off x="7585896" y="2527376"/>
              <a:ext cx="687656" cy="338554"/>
            </a:xfrm>
            <a:prstGeom prst="rect">
              <a:avLst/>
            </a:prstGeom>
            <a:noFill/>
          </p:spPr>
          <p:txBody>
            <a:bodyPr wrap="square" rtlCol="0">
              <a:spAutoFit/>
            </a:bodyPr>
            <a:lstStyle/>
            <a:p>
              <a:pPr algn="l"/>
              <a:r>
                <a:rPr lang="it-IT" sz="1600" dirty="0"/>
                <a:t>(N=5)</a:t>
              </a:r>
            </a:p>
          </p:txBody>
        </p:sp>
        <p:sp>
          <p:nvSpPr>
            <p:cNvPr id="62" name="Freccia a destra 61">
              <a:extLst>
                <a:ext uri="{FF2B5EF4-FFF2-40B4-BE49-F238E27FC236}">
                  <a16:creationId xmlns:a16="http://schemas.microsoft.com/office/drawing/2014/main" id="{BE2C0988-0F01-01E8-08DB-354AC1EF9E98}"/>
                </a:ext>
              </a:extLst>
            </p:cNvPr>
            <p:cNvSpPr/>
            <p:nvPr/>
          </p:nvSpPr>
          <p:spPr>
            <a:xfrm>
              <a:off x="5598553" y="2779077"/>
              <a:ext cx="1394226" cy="299267"/>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13 weeks</a:t>
              </a:r>
            </a:p>
          </p:txBody>
        </p:sp>
        <p:cxnSp>
          <p:nvCxnSpPr>
            <p:cNvPr id="64" name="Connettore diritto 63">
              <a:extLst>
                <a:ext uri="{FF2B5EF4-FFF2-40B4-BE49-F238E27FC236}">
                  <a16:creationId xmlns:a16="http://schemas.microsoft.com/office/drawing/2014/main" id="{25B43D50-D2F9-10B5-2ED2-67EAF21B6250}"/>
                </a:ext>
              </a:extLst>
            </p:cNvPr>
            <p:cNvCxnSpPr/>
            <p:nvPr/>
          </p:nvCxnSpPr>
          <p:spPr>
            <a:xfrm>
              <a:off x="6969591" y="1989569"/>
              <a:ext cx="23188" cy="1088775"/>
            </a:xfrm>
            <a:prstGeom prst="line">
              <a:avLst/>
            </a:prstGeom>
            <a:ln w="15875">
              <a:solidFill>
                <a:srgbClr val="669900"/>
              </a:solidFill>
            </a:ln>
          </p:spPr>
          <p:style>
            <a:lnRef idx="1">
              <a:schemeClr val="accent1"/>
            </a:lnRef>
            <a:fillRef idx="0">
              <a:schemeClr val="accent1"/>
            </a:fillRef>
            <a:effectRef idx="0">
              <a:schemeClr val="accent1"/>
            </a:effectRef>
            <a:fontRef idx="minor">
              <a:schemeClr val="tx1"/>
            </a:fontRef>
          </p:style>
        </p:cxnSp>
        <p:sp>
          <p:nvSpPr>
            <p:cNvPr id="65" name="Freccia a destra 64">
              <a:extLst>
                <a:ext uri="{FF2B5EF4-FFF2-40B4-BE49-F238E27FC236}">
                  <a16:creationId xmlns:a16="http://schemas.microsoft.com/office/drawing/2014/main" id="{2E9FDEF4-4310-DB39-7EF1-B6494C69D14C}"/>
                </a:ext>
              </a:extLst>
            </p:cNvPr>
            <p:cNvSpPr/>
            <p:nvPr/>
          </p:nvSpPr>
          <p:spPr>
            <a:xfrm>
              <a:off x="7000192" y="2779077"/>
              <a:ext cx="610869" cy="285925"/>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3 weeks</a:t>
              </a:r>
            </a:p>
          </p:txBody>
        </p:sp>
        <p:sp>
          <p:nvSpPr>
            <p:cNvPr id="66" name="Rettangolo 65">
              <a:extLst>
                <a:ext uri="{FF2B5EF4-FFF2-40B4-BE49-F238E27FC236}">
                  <a16:creationId xmlns:a16="http://schemas.microsoft.com/office/drawing/2014/main" id="{4D8F456F-F77B-CF1A-EE17-4FED612229F3}"/>
                </a:ext>
              </a:extLst>
            </p:cNvPr>
            <p:cNvSpPr/>
            <p:nvPr/>
          </p:nvSpPr>
          <p:spPr>
            <a:xfrm>
              <a:off x="6979794" y="2093902"/>
              <a:ext cx="610869" cy="211806"/>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a:t>
              </a:r>
            </a:p>
          </p:txBody>
        </p:sp>
        <p:sp>
          <p:nvSpPr>
            <p:cNvPr id="67" name="Rettangolo 66">
              <a:extLst>
                <a:ext uri="{FF2B5EF4-FFF2-40B4-BE49-F238E27FC236}">
                  <a16:creationId xmlns:a16="http://schemas.microsoft.com/office/drawing/2014/main" id="{44F7396D-0E5B-B691-8D73-9B5B37E1D4C3}"/>
                </a:ext>
              </a:extLst>
            </p:cNvPr>
            <p:cNvSpPr/>
            <p:nvPr/>
          </p:nvSpPr>
          <p:spPr>
            <a:xfrm>
              <a:off x="6989733" y="2588136"/>
              <a:ext cx="610869" cy="211806"/>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a:t>
              </a:r>
            </a:p>
          </p:txBody>
        </p:sp>
        <p:sp>
          <p:nvSpPr>
            <p:cNvPr id="68" name="Rettangolo 67">
              <a:extLst>
                <a:ext uri="{FF2B5EF4-FFF2-40B4-BE49-F238E27FC236}">
                  <a16:creationId xmlns:a16="http://schemas.microsoft.com/office/drawing/2014/main" id="{B3EB4D31-DEB8-2B54-5B99-CB333664C7FC}"/>
                </a:ext>
              </a:extLst>
            </p:cNvPr>
            <p:cNvSpPr/>
            <p:nvPr/>
          </p:nvSpPr>
          <p:spPr>
            <a:xfrm>
              <a:off x="6989733" y="2340543"/>
              <a:ext cx="610869" cy="211806"/>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tx1"/>
                  </a:solidFill>
                </a:rPr>
                <a:t>HFD</a:t>
              </a:r>
            </a:p>
          </p:txBody>
        </p:sp>
        <p:sp>
          <p:nvSpPr>
            <p:cNvPr id="12" name="CasellaDiTesto 11">
              <a:extLst>
                <a:ext uri="{FF2B5EF4-FFF2-40B4-BE49-F238E27FC236}">
                  <a16:creationId xmlns:a16="http://schemas.microsoft.com/office/drawing/2014/main" id="{31D570D0-8D8E-FE45-37A0-0F786201E48B}"/>
                </a:ext>
              </a:extLst>
            </p:cNvPr>
            <p:cNvSpPr txBox="1"/>
            <p:nvPr/>
          </p:nvSpPr>
          <p:spPr>
            <a:xfrm>
              <a:off x="4687708" y="3163930"/>
              <a:ext cx="3754613" cy="1169551"/>
            </a:xfrm>
            <a:prstGeom prst="rect">
              <a:avLst/>
            </a:prstGeom>
            <a:noFill/>
          </p:spPr>
          <p:txBody>
            <a:bodyPr wrap="square">
              <a:spAutoFit/>
            </a:bodyPr>
            <a:lstStyle/>
            <a:p>
              <a:r>
                <a:rPr lang="en-US" sz="1400" dirty="0"/>
                <a:t>Obese mice on high fat diet lose weight within few weeks: miR-22 pharmacological inhibition induces a statistically significant weight loss in obese mice under a DIO protocol (-20% vs baseline)</a:t>
              </a:r>
            </a:p>
          </p:txBody>
        </p:sp>
        <p:pic>
          <p:nvPicPr>
            <p:cNvPr id="74" name="Picture 2" descr="Hotel Near Beth Israel Deaconess Medical Center | Around Boston | The Verb">
              <a:extLst>
                <a:ext uri="{FF2B5EF4-FFF2-40B4-BE49-F238E27FC236}">
                  <a16:creationId xmlns:a16="http://schemas.microsoft.com/office/drawing/2014/main" id="{6D387659-96BD-4846-C9FE-B7F4FD169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377" y="1699248"/>
              <a:ext cx="814663" cy="610998"/>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39369F90-07A8-4E4B-5998-B783A0129FFC}"/>
                </a:ext>
              </a:extLst>
            </p:cNvPr>
            <p:cNvSpPr/>
            <p:nvPr/>
          </p:nvSpPr>
          <p:spPr>
            <a:xfrm>
              <a:off x="4966255" y="5447004"/>
              <a:ext cx="2755724" cy="400863"/>
            </a:xfrm>
            <a:prstGeom prst="rect">
              <a:avLst/>
            </a:prstGeom>
            <a:solidFill>
              <a:srgbClr val="92D05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5" name="Rettangolo 14">
              <a:extLst>
                <a:ext uri="{FF2B5EF4-FFF2-40B4-BE49-F238E27FC236}">
                  <a16:creationId xmlns:a16="http://schemas.microsoft.com/office/drawing/2014/main" id="{57C6598A-8A0F-1F7B-FDC9-F7A3C490793C}"/>
                </a:ext>
              </a:extLst>
            </p:cNvPr>
            <p:cNvSpPr/>
            <p:nvPr/>
          </p:nvSpPr>
          <p:spPr>
            <a:xfrm>
              <a:off x="4966255" y="5313647"/>
              <a:ext cx="2755724" cy="136105"/>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37" name="Rettangolo 36">
              <a:extLst>
                <a:ext uri="{FF2B5EF4-FFF2-40B4-BE49-F238E27FC236}">
                  <a16:creationId xmlns:a16="http://schemas.microsoft.com/office/drawing/2014/main" id="{FDE28D74-1FDB-996D-9279-73506CB7A134}"/>
                </a:ext>
              </a:extLst>
            </p:cNvPr>
            <p:cNvSpPr/>
            <p:nvPr/>
          </p:nvSpPr>
          <p:spPr>
            <a:xfrm>
              <a:off x="4963513" y="4895571"/>
              <a:ext cx="2755724" cy="418076"/>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sp>
        <p:nvSpPr>
          <p:cNvPr id="84" name="CasellaDiTesto 83">
            <a:extLst>
              <a:ext uri="{FF2B5EF4-FFF2-40B4-BE49-F238E27FC236}">
                <a16:creationId xmlns:a16="http://schemas.microsoft.com/office/drawing/2014/main" id="{9DFF6F59-C75F-828C-6C27-1EFFD7AF57B8}"/>
              </a:ext>
            </a:extLst>
          </p:cNvPr>
          <p:cNvSpPr txBox="1"/>
          <p:nvPr/>
        </p:nvSpPr>
        <p:spPr>
          <a:xfrm>
            <a:off x="2287859" y="4396875"/>
            <a:ext cx="2055305" cy="276999"/>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lang="it-IT" sz="1200" b="1" dirty="0">
                <a:latin typeface="Calibri "/>
              </a:rPr>
              <a:t>Body Weight</a:t>
            </a:r>
          </a:p>
        </p:txBody>
      </p:sp>
      <p:sp>
        <p:nvSpPr>
          <p:cNvPr id="29" name="Segnaposto numero diapositiva 2">
            <a:extLst>
              <a:ext uri="{FF2B5EF4-FFF2-40B4-BE49-F238E27FC236}">
                <a16:creationId xmlns:a16="http://schemas.microsoft.com/office/drawing/2014/main" id="{D4622174-1169-61BD-502A-0B0854A5EE2E}"/>
              </a:ext>
            </a:extLst>
          </p:cNvPr>
          <p:cNvSpPr txBox="1">
            <a:spLocks/>
          </p:cNvSpPr>
          <p:nvPr/>
        </p:nvSpPr>
        <p:spPr>
          <a:xfrm>
            <a:off x="9064204" y="64735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latin typeface="+mn-lt"/>
              </a:rPr>
              <a:pPr/>
              <a:t>54</a:t>
            </a:fld>
            <a:endParaRPr lang="en-GB" dirty="0">
              <a:latin typeface="+mn-lt"/>
            </a:endParaRPr>
          </a:p>
        </p:txBody>
      </p:sp>
      <p:sp>
        <p:nvSpPr>
          <p:cNvPr id="10" name="CasellaDiTesto 83">
            <a:extLst>
              <a:ext uri="{FF2B5EF4-FFF2-40B4-BE49-F238E27FC236}">
                <a16:creationId xmlns:a16="http://schemas.microsoft.com/office/drawing/2014/main" id="{C0290D8E-DA23-0D19-3752-29148113BDDC}"/>
              </a:ext>
            </a:extLst>
          </p:cNvPr>
          <p:cNvSpPr txBox="1"/>
          <p:nvPr/>
        </p:nvSpPr>
        <p:spPr>
          <a:xfrm>
            <a:off x="8102805" y="4418811"/>
            <a:ext cx="2055305" cy="276999"/>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lang="it-IT" sz="1200" b="1" dirty="0">
                <a:latin typeface="Calibri "/>
              </a:rPr>
              <a:t>Body Weight</a:t>
            </a:r>
          </a:p>
        </p:txBody>
      </p:sp>
      <p:pic>
        <p:nvPicPr>
          <p:cNvPr id="13" name="Picture 12">
            <a:extLst>
              <a:ext uri="{FF2B5EF4-FFF2-40B4-BE49-F238E27FC236}">
                <a16:creationId xmlns:a16="http://schemas.microsoft.com/office/drawing/2014/main" id="{D7D6A19E-9927-61AC-14AF-33CD262C248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0185904" y="73211"/>
            <a:ext cx="698843" cy="693052"/>
          </a:xfrm>
          <a:prstGeom prst="rect">
            <a:avLst/>
          </a:prstGeom>
        </p:spPr>
      </p:pic>
      <p:pic>
        <p:nvPicPr>
          <p:cNvPr id="22" name="Picture 21" descr="Et billede, der indeholder tekst, Font/skrifttype, Grafik, logo&#10;&#10;Automatisk genereret beskrivelse">
            <a:extLst>
              <a:ext uri="{FF2B5EF4-FFF2-40B4-BE49-F238E27FC236}">
                <a16:creationId xmlns:a16="http://schemas.microsoft.com/office/drawing/2014/main" id="{34F32904-91AD-1FDD-67CB-7FF77C1787DE}"/>
              </a:ext>
            </a:extLst>
          </p:cNvPr>
          <p:cNvPicPr>
            <a:picLocks noChangeAspect="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6880565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1">
            <a:extLst>
              <a:ext uri="{FF2B5EF4-FFF2-40B4-BE49-F238E27FC236}">
                <a16:creationId xmlns:a16="http://schemas.microsoft.com/office/drawing/2014/main" id="{AAFFAB43-E78B-5C88-66A8-68AD93E8BA6D}"/>
              </a:ext>
            </a:extLst>
          </p:cNvPr>
          <p:cNvGraphicFramePr>
            <a:graphicFrameLocks/>
          </p:cNvGraphicFramePr>
          <p:nvPr/>
        </p:nvGraphicFramePr>
        <p:xfrm>
          <a:off x="6934821" y="3612069"/>
          <a:ext cx="4144815" cy="327225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A0B188E7-452A-29B1-DDF8-073470B403CB}"/>
              </a:ext>
            </a:extLst>
          </p:cNvPr>
          <p:cNvSpPr>
            <a:spLocks noGrp="1"/>
          </p:cNvSpPr>
          <p:nvPr>
            <p:ph type="title"/>
          </p:nvPr>
        </p:nvSpPr>
        <p:spPr>
          <a:xfrm>
            <a:off x="159251" y="16640"/>
            <a:ext cx="9945179" cy="965964"/>
          </a:xfrm>
        </p:spPr>
        <p:txBody>
          <a:bodyPr>
            <a:normAutofit/>
          </a:bodyPr>
          <a:lstStyle/>
          <a:p>
            <a:r>
              <a:rPr lang="it-IT" sz="2800" b="1" dirty="0">
                <a:latin typeface="+mn-lt"/>
              </a:rPr>
              <a:t>RES-010 does not affect body weight in non-obese animals</a:t>
            </a:r>
            <a:endParaRPr lang="it-IT" sz="2800" dirty="0">
              <a:latin typeface="+mn-lt"/>
            </a:endParaRPr>
          </a:p>
        </p:txBody>
      </p:sp>
      <p:sp>
        <p:nvSpPr>
          <p:cNvPr id="3" name="Segnaposto numero diapositiva 2">
            <a:extLst>
              <a:ext uri="{FF2B5EF4-FFF2-40B4-BE49-F238E27FC236}">
                <a16:creationId xmlns:a16="http://schemas.microsoft.com/office/drawing/2014/main" id="{2ABDB26F-3D42-050D-3DDD-47FF479B07E1}"/>
              </a:ext>
            </a:extLst>
          </p:cNvPr>
          <p:cNvSpPr>
            <a:spLocks noGrp="1"/>
          </p:cNvSpPr>
          <p:nvPr>
            <p:ph type="sldNum" sz="quarter" idx="12"/>
          </p:nvPr>
        </p:nvSpPr>
        <p:spPr>
          <a:xfrm>
            <a:off x="9289549" y="6453354"/>
            <a:ext cx="2743200" cy="365125"/>
          </a:xfrm>
        </p:spPr>
        <p:txBody>
          <a:bodyPr/>
          <a:lstStyle/>
          <a:p>
            <a:fld id="{227D6147-8CA9-4AD8-AEEB-E653C18C822D}" type="slidenum">
              <a:rPr lang="en-GB" smtClean="0">
                <a:latin typeface="+mn-lt"/>
              </a:rPr>
              <a:t>55</a:t>
            </a:fld>
            <a:endParaRPr lang="en-GB" dirty="0">
              <a:latin typeface="+mn-lt"/>
            </a:endParaRPr>
          </a:p>
        </p:txBody>
      </p:sp>
      <p:grpSp>
        <p:nvGrpSpPr>
          <p:cNvPr id="43" name="Gruppo 42">
            <a:extLst>
              <a:ext uri="{FF2B5EF4-FFF2-40B4-BE49-F238E27FC236}">
                <a16:creationId xmlns:a16="http://schemas.microsoft.com/office/drawing/2014/main" id="{5F33F298-069C-E613-0E49-C8AFBB397459}"/>
              </a:ext>
            </a:extLst>
          </p:cNvPr>
          <p:cNvGrpSpPr/>
          <p:nvPr/>
        </p:nvGrpSpPr>
        <p:grpSpPr>
          <a:xfrm>
            <a:off x="932009" y="2135530"/>
            <a:ext cx="4715291" cy="1594704"/>
            <a:chOff x="562214" y="1655347"/>
            <a:chExt cx="5611211" cy="1863863"/>
          </a:xfrm>
        </p:grpSpPr>
        <p:grpSp>
          <p:nvGrpSpPr>
            <p:cNvPr id="4" name="Gruppo 3">
              <a:extLst>
                <a:ext uri="{FF2B5EF4-FFF2-40B4-BE49-F238E27FC236}">
                  <a16:creationId xmlns:a16="http://schemas.microsoft.com/office/drawing/2014/main" id="{E1439DDE-8323-C414-4996-F93EFBD16B23}"/>
                </a:ext>
              </a:extLst>
            </p:cNvPr>
            <p:cNvGrpSpPr/>
            <p:nvPr/>
          </p:nvGrpSpPr>
          <p:grpSpPr>
            <a:xfrm>
              <a:off x="562214" y="1684767"/>
              <a:ext cx="5611211" cy="1834443"/>
              <a:chOff x="526033" y="1524913"/>
              <a:chExt cx="5611211" cy="1834443"/>
            </a:xfrm>
          </p:grpSpPr>
          <p:sp>
            <p:nvSpPr>
              <p:cNvPr id="5" name="Freccia a destra 4">
                <a:extLst>
                  <a:ext uri="{FF2B5EF4-FFF2-40B4-BE49-F238E27FC236}">
                    <a16:creationId xmlns:a16="http://schemas.microsoft.com/office/drawing/2014/main" id="{164B5748-4BC1-F9DA-7478-C54285B6C0AA}"/>
                  </a:ext>
                </a:extLst>
              </p:cNvPr>
              <p:cNvSpPr/>
              <p:nvPr/>
            </p:nvSpPr>
            <p:spPr>
              <a:xfrm>
                <a:off x="977149" y="2514117"/>
                <a:ext cx="4124741" cy="277000"/>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6" name="CasellaDiTesto 5">
                <a:extLst>
                  <a:ext uri="{FF2B5EF4-FFF2-40B4-BE49-F238E27FC236}">
                    <a16:creationId xmlns:a16="http://schemas.microsoft.com/office/drawing/2014/main" id="{6CC8A551-A19A-9A2B-BD5C-45C98E628358}"/>
                  </a:ext>
                </a:extLst>
              </p:cNvPr>
              <p:cNvSpPr txBox="1"/>
              <p:nvPr/>
            </p:nvSpPr>
            <p:spPr>
              <a:xfrm>
                <a:off x="2297510" y="1524913"/>
                <a:ext cx="2814318" cy="395696"/>
              </a:xfrm>
              <a:prstGeom prst="rect">
                <a:avLst/>
              </a:prstGeom>
              <a:noFill/>
            </p:spPr>
            <p:txBody>
              <a:bodyPr wrap="square" rtlCol="0">
                <a:spAutoFit/>
              </a:bodyPr>
              <a:lstStyle/>
              <a:p>
                <a:pPr algn="l"/>
                <a:r>
                  <a:rPr lang="it-IT" sz="1600" dirty="0"/>
                  <a:t>Study design</a:t>
                </a:r>
              </a:p>
            </p:txBody>
          </p:sp>
          <p:sp>
            <p:nvSpPr>
              <p:cNvPr id="7" name="Rettangolo 6">
                <a:extLst>
                  <a:ext uri="{FF2B5EF4-FFF2-40B4-BE49-F238E27FC236}">
                    <a16:creationId xmlns:a16="http://schemas.microsoft.com/office/drawing/2014/main" id="{92B6EF5B-AC52-1243-9C3C-479356398368}"/>
                  </a:ext>
                </a:extLst>
              </p:cNvPr>
              <p:cNvSpPr/>
              <p:nvPr/>
            </p:nvSpPr>
            <p:spPr>
              <a:xfrm>
                <a:off x="977149" y="2104083"/>
                <a:ext cx="1649896" cy="178904"/>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endParaRPr lang="it-IT" sz="900" dirty="0">
                  <a:solidFill>
                    <a:schemeClr val="bg1"/>
                  </a:solidFill>
                </a:endParaRPr>
              </a:p>
            </p:txBody>
          </p:sp>
          <p:sp>
            <p:nvSpPr>
              <p:cNvPr id="8" name="Rettangolo 7">
                <a:extLst>
                  <a:ext uri="{FF2B5EF4-FFF2-40B4-BE49-F238E27FC236}">
                    <a16:creationId xmlns:a16="http://schemas.microsoft.com/office/drawing/2014/main" id="{63A12AB9-3CF8-7907-9E65-E36AC55F8CF2}"/>
                  </a:ext>
                </a:extLst>
              </p:cNvPr>
              <p:cNvSpPr/>
              <p:nvPr/>
            </p:nvSpPr>
            <p:spPr>
              <a:xfrm>
                <a:off x="2885605" y="1898082"/>
                <a:ext cx="2216284" cy="198783"/>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endParaRPr lang="it-IT" sz="900" dirty="0">
                  <a:solidFill>
                    <a:schemeClr val="bg1"/>
                  </a:solidFill>
                </a:endParaRPr>
              </a:p>
            </p:txBody>
          </p:sp>
          <p:sp>
            <p:nvSpPr>
              <p:cNvPr id="9" name="Rombo 8">
                <a:extLst>
                  <a:ext uri="{FF2B5EF4-FFF2-40B4-BE49-F238E27FC236}">
                    <a16:creationId xmlns:a16="http://schemas.microsoft.com/office/drawing/2014/main" id="{A1D0717D-9177-3E0E-CC5E-BCA8DC510FA9}"/>
                  </a:ext>
                </a:extLst>
              </p:cNvPr>
              <p:cNvSpPr/>
              <p:nvPr/>
            </p:nvSpPr>
            <p:spPr>
              <a:xfrm>
                <a:off x="2627045" y="2004810"/>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10" name="Rettangolo 9">
                <a:extLst>
                  <a:ext uri="{FF2B5EF4-FFF2-40B4-BE49-F238E27FC236}">
                    <a16:creationId xmlns:a16="http://schemas.microsoft.com/office/drawing/2014/main" id="{B9BCCC05-1AAF-3819-1BA3-8558F312D8D7}"/>
                  </a:ext>
                </a:extLst>
              </p:cNvPr>
              <p:cNvSpPr/>
              <p:nvPr/>
            </p:nvSpPr>
            <p:spPr>
              <a:xfrm>
                <a:off x="2895544" y="2282987"/>
                <a:ext cx="2216284" cy="198783"/>
              </a:xfrm>
              <a:prstGeom prst="rect">
                <a:avLst/>
              </a:prstGeom>
              <a:solidFill>
                <a:srgbClr val="FB0106"/>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Fast Food </a:t>
                </a:r>
                <a:r>
                  <a:rPr lang="it-IT" sz="900" dirty="0" err="1">
                    <a:solidFill>
                      <a:schemeClr val="bg1"/>
                    </a:solidFill>
                  </a:rPr>
                  <a:t>Diet</a:t>
                </a:r>
                <a:r>
                  <a:rPr lang="it-IT" sz="900" dirty="0">
                    <a:solidFill>
                      <a:schemeClr val="bg1"/>
                    </a:solidFill>
                  </a:rPr>
                  <a:t> + RES-010</a:t>
                </a:r>
              </a:p>
            </p:txBody>
          </p:sp>
          <p:sp>
            <p:nvSpPr>
              <p:cNvPr id="11" name="CasellaDiTesto 10">
                <a:extLst>
                  <a:ext uri="{FF2B5EF4-FFF2-40B4-BE49-F238E27FC236}">
                    <a16:creationId xmlns:a16="http://schemas.microsoft.com/office/drawing/2014/main" id="{E1717E42-CF74-05EA-0C6C-F584255D3128}"/>
                  </a:ext>
                </a:extLst>
              </p:cNvPr>
              <p:cNvSpPr txBox="1"/>
              <p:nvPr/>
            </p:nvSpPr>
            <p:spPr>
              <a:xfrm>
                <a:off x="3670657" y="2702923"/>
                <a:ext cx="991524" cy="323752"/>
              </a:xfrm>
              <a:prstGeom prst="rect">
                <a:avLst/>
              </a:prstGeom>
              <a:noFill/>
            </p:spPr>
            <p:txBody>
              <a:bodyPr wrap="square" rtlCol="0">
                <a:spAutoFit/>
              </a:bodyPr>
              <a:lstStyle/>
              <a:p>
                <a:pPr algn="l"/>
                <a:r>
                  <a:rPr lang="it-IT" sz="1200" dirty="0"/>
                  <a:t>6 </a:t>
                </a:r>
                <a:r>
                  <a:rPr lang="it-IT" sz="1200" dirty="0" err="1"/>
                  <a:t>months</a:t>
                </a:r>
                <a:endParaRPr lang="it-IT" sz="1200" dirty="0"/>
              </a:p>
            </p:txBody>
          </p:sp>
          <p:sp>
            <p:nvSpPr>
              <p:cNvPr id="12" name="CasellaDiTesto 11">
                <a:extLst>
                  <a:ext uri="{FF2B5EF4-FFF2-40B4-BE49-F238E27FC236}">
                    <a16:creationId xmlns:a16="http://schemas.microsoft.com/office/drawing/2014/main" id="{86CBEAB0-306D-FB66-2988-3900C5D2CDAD}"/>
                  </a:ext>
                </a:extLst>
              </p:cNvPr>
              <p:cNvSpPr txBox="1"/>
              <p:nvPr/>
            </p:nvSpPr>
            <p:spPr>
              <a:xfrm>
                <a:off x="1318079" y="2711372"/>
                <a:ext cx="1218370" cy="323752"/>
              </a:xfrm>
              <a:prstGeom prst="rect">
                <a:avLst/>
              </a:prstGeom>
              <a:noFill/>
            </p:spPr>
            <p:txBody>
              <a:bodyPr wrap="square" rtlCol="0">
                <a:spAutoFit/>
              </a:bodyPr>
              <a:lstStyle/>
              <a:p>
                <a:pPr algn="l"/>
                <a:r>
                  <a:rPr lang="it-IT" sz="1200" dirty="0"/>
                  <a:t>30 </a:t>
                </a:r>
                <a:r>
                  <a:rPr lang="it-IT" sz="1200" dirty="0" err="1"/>
                  <a:t>months</a:t>
                </a:r>
                <a:endParaRPr lang="it-IT" sz="1200" dirty="0"/>
              </a:p>
            </p:txBody>
          </p:sp>
          <p:pic>
            <p:nvPicPr>
              <p:cNvPr id="13" name="Immagine 12">
                <a:extLst>
                  <a:ext uri="{FF2B5EF4-FFF2-40B4-BE49-F238E27FC236}">
                    <a16:creationId xmlns:a16="http://schemas.microsoft.com/office/drawing/2014/main" id="{698866E6-5ECE-B8BE-635C-DCAC7896986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6033" y="1603018"/>
                <a:ext cx="442596" cy="590128"/>
              </a:xfrm>
              <a:prstGeom prst="rect">
                <a:avLst/>
              </a:prstGeom>
            </p:spPr>
          </p:pic>
          <p:cxnSp>
            <p:nvCxnSpPr>
              <p:cNvPr id="14" name="Connettore diritto 13">
                <a:extLst>
                  <a:ext uri="{FF2B5EF4-FFF2-40B4-BE49-F238E27FC236}">
                    <a16:creationId xmlns:a16="http://schemas.microsoft.com/office/drawing/2014/main" id="{1A92554B-B878-98BF-C679-FAC939B7F32F}"/>
                  </a:ext>
                </a:extLst>
              </p:cNvPr>
              <p:cNvCxnSpPr>
                <a:cxnSpLocks/>
              </p:cNvCxnSpPr>
              <p:nvPr/>
            </p:nvCxnSpPr>
            <p:spPr>
              <a:xfrm>
                <a:off x="2905483"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B341115C-48AD-85CF-2496-58A7CD57B2C5}"/>
                  </a:ext>
                </a:extLst>
              </p:cNvPr>
              <p:cNvCxnSpPr>
                <a:cxnSpLocks/>
              </p:cNvCxnSpPr>
              <p:nvPr/>
            </p:nvCxnSpPr>
            <p:spPr>
              <a:xfrm>
                <a:off x="5096917"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E85AF858-A176-3A6F-EB2B-4C31D92C6A70}"/>
                  </a:ext>
                </a:extLst>
              </p:cNvPr>
              <p:cNvSpPr txBox="1"/>
              <p:nvPr/>
            </p:nvSpPr>
            <p:spPr>
              <a:xfrm>
                <a:off x="2591941" y="2823450"/>
                <a:ext cx="643980" cy="395696"/>
              </a:xfrm>
              <a:prstGeom prst="rect">
                <a:avLst/>
              </a:prstGeom>
              <a:noFill/>
            </p:spPr>
            <p:txBody>
              <a:bodyPr wrap="square" rtlCol="0">
                <a:spAutoFit/>
              </a:bodyPr>
              <a:lstStyle/>
              <a:p>
                <a:pPr algn="ctr"/>
                <a:r>
                  <a:rPr lang="it-IT" sz="800" dirty="0" err="1"/>
                  <a:t>Liver</a:t>
                </a:r>
                <a:r>
                  <a:rPr lang="it-IT" sz="800" dirty="0"/>
                  <a:t> </a:t>
                </a:r>
                <a:r>
                  <a:rPr lang="it-IT" sz="800" dirty="0" err="1"/>
                  <a:t>biopsy</a:t>
                </a:r>
                <a:endParaRPr lang="it-IT" sz="800" dirty="0"/>
              </a:p>
            </p:txBody>
          </p:sp>
          <p:sp>
            <p:nvSpPr>
              <p:cNvPr id="17" name="CasellaDiTesto 16">
                <a:extLst>
                  <a:ext uri="{FF2B5EF4-FFF2-40B4-BE49-F238E27FC236}">
                    <a16:creationId xmlns:a16="http://schemas.microsoft.com/office/drawing/2014/main" id="{2827373A-4D30-23A4-6FDE-009102EFA692}"/>
                  </a:ext>
                </a:extLst>
              </p:cNvPr>
              <p:cNvSpPr txBox="1"/>
              <p:nvPr/>
            </p:nvSpPr>
            <p:spPr>
              <a:xfrm>
                <a:off x="4653626" y="2819770"/>
                <a:ext cx="894522" cy="539586"/>
              </a:xfrm>
              <a:prstGeom prst="rect">
                <a:avLst/>
              </a:prstGeom>
              <a:noFill/>
            </p:spPr>
            <p:txBody>
              <a:bodyPr wrap="square" rtlCol="0">
                <a:spAutoFit/>
              </a:bodyPr>
              <a:lstStyle/>
              <a:p>
                <a:pPr algn="ctr"/>
                <a:r>
                  <a:rPr lang="it-IT" sz="800" dirty="0" err="1"/>
                  <a:t>Liver</a:t>
                </a:r>
                <a:r>
                  <a:rPr lang="it-IT" sz="800" dirty="0"/>
                  <a:t> and WAT </a:t>
                </a:r>
                <a:r>
                  <a:rPr lang="it-IT" sz="800" dirty="0" err="1"/>
                  <a:t>collection</a:t>
                </a:r>
                <a:endParaRPr lang="it-IT" sz="800" dirty="0"/>
              </a:p>
            </p:txBody>
          </p:sp>
          <p:sp>
            <p:nvSpPr>
              <p:cNvPr id="18" name="CasellaDiTesto 17">
                <a:extLst>
                  <a:ext uri="{FF2B5EF4-FFF2-40B4-BE49-F238E27FC236}">
                    <a16:creationId xmlns:a16="http://schemas.microsoft.com/office/drawing/2014/main" id="{6EA6DC24-8E6A-FCBF-D044-65B472C2C2A5}"/>
                  </a:ext>
                </a:extLst>
              </p:cNvPr>
              <p:cNvSpPr txBox="1"/>
              <p:nvPr/>
            </p:nvSpPr>
            <p:spPr>
              <a:xfrm>
                <a:off x="5136675" y="1809718"/>
                <a:ext cx="991000" cy="359724"/>
              </a:xfrm>
              <a:prstGeom prst="rect">
                <a:avLst/>
              </a:prstGeom>
              <a:noFill/>
            </p:spPr>
            <p:txBody>
              <a:bodyPr wrap="square" rtlCol="0">
                <a:spAutoFit/>
              </a:bodyPr>
              <a:lstStyle/>
              <a:p>
                <a:pPr algn="l"/>
                <a:r>
                  <a:rPr lang="it-IT" sz="1400" dirty="0"/>
                  <a:t>(N=3)</a:t>
                </a:r>
              </a:p>
            </p:txBody>
          </p:sp>
          <p:sp>
            <p:nvSpPr>
              <p:cNvPr id="19" name="CasellaDiTesto 18">
                <a:extLst>
                  <a:ext uri="{FF2B5EF4-FFF2-40B4-BE49-F238E27FC236}">
                    <a16:creationId xmlns:a16="http://schemas.microsoft.com/office/drawing/2014/main" id="{59D305B9-C3CF-BB23-7533-DA34D40561EC}"/>
                  </a:ext>
                </a:extLst>
              </p:cNvPr>
              <p:cNvSpPr txBox="1"/>
              <p:nvPr/>
            </p:nvSpPr>
            <p:spPr>
              <a:xfrm>
                <a:off x="5146244" y="2221432"/>
                <a:ext cx="991000" cy="359724"/>
              </a:xfrm>
              <a:prstGeom prst="rect">
                <a:avLst/>
              </a:prstGeom>
              <a:noFill/>
            </p:spPr>
            <p:txBody>
              <a:bodyPr wrap="square" rtlCol="0">
                <a:spAutoFit/>
              </a:bodyPr>
              <a:lstStyle/>
              <a:p>
                <a:pPr algn="l"/>
                <a:r>
                  <a:rPr lang="it-IT" sz="1400" dirty="0"/>
                  <a:t>(N=4)</a:t>
                </a:r>
              </a:p>
            </p:txBody>
          </p:sp>
        </p:grpSp>
        <p:pic>
          <p:nvPicPr>
            <p:cNvPr id="20" name="Immagine 19">
              <a:extLst>
                <a:ext uri="{FF2B5EF4-FFF2-40B4-BE49-F238E27FC236}">
                  <a16:creationId xmlns:a16="http://schemas.microsoft.com/office/drawing/2014/main" id="{024193BF-4CB4-E8DA-C94B-EBE028D0F41A}"/>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1728994" y="1686001"/>
              <a:ext cx="462756" cy="352200"/>
            </a:xfrm>
            <a:prstGeom prst="rect">
              <a:avLst/>
            </a:prstGeom>
          </p:spPr>
        </p:pic>
        <p:pic>
          <p:nvPicPr>
            <p:cNvPr id="21" name="Immagine 20">
              <a:extLst>
                <a:ext uri="{FF2B5EF4-FFF2-40B4-BE49-F238E27FC236}">
                  <a16:creationId xmlns:a16="http://schemas.microsoft.com/office/drawing/2014/main" id="{1FAE0C35-17FF-ED19-7AC0-BB1FEB853783}"/>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1142625" y="1655347"/>
              <a:ext cx="490588" cy="430713"/>
            </a:xfrm>
            <a:prstGeom prst="rect">
              <a:avLst/>
            </a:prstGeom>
          </p:spPr>
        </p:pic>
      </p:grpSp>
      <p:graphicFrame>
        <p:nvGraphicFramePr>
          <p:cNvPr id="40" name="Grafico 39">
            <a:extLst>
              <a:ext uri="{FF2B5EF4-FFF2-40B4-BE49-F238E27FC236}">
                <a16:creationId xmlns:a16="http://schemas.microsoft.com/office/drawing/2014/main" id="{B547091C-F059-01A9-8721-222EF6412D31}"/>
              </a:ext>
            </a:extLst>
          </p:cNvPr>
          <p:cNvGraphicFramePr>
            <a:graphicFrameLocks/>
          </p:cNvGraphicFramePr>
          <p:nvPr/>
        </p:nvGraphicFramePr>
        <p:xfrm>
          <a:off x="723900" y="3375688"/>
          <a:ext cx="4551925" cy="3418525"/>
        </p:xfrm>
        <a:graphic>
          <a:graphicData uri="http://schemas.openxmlformats.org/drawingml/2006/chart">
            <c:chart xmlns:c="http://schemas.openxmlformats.org/drawingml/2006/chart" xmlns:r="http://schemas.openxmlformats.org/officeDocument/2006/relationships" r:id="rId6"/>
          </a:graphicData>
        </a:graphic>
      </p:graphicFrame>
      <p:sp>
        <p:nvSpPr>
          <p:cNvPr id="41" name="Rectangle 4">
            <a:extLst>
              <a:ext uri="{FF2B5EF4-FFF2-40B4-BE49-F238E27FC236}">
                <a16:creationId xmlns:a16="http://schemas.microsoft.com/office/drawing/2014/main" id="{59DA5A36-03ED-E86B-3FC4-9B651AE28A57}"/>
              </a:ext>
            </a:extLst>
          </p:cNvPr>
          <p:cNvSpPr/>
          <p:nvPr/>
        </p:nvSpPr>
        <p:spPr>
          <a:xfrm>
            <a:off x="1543110" y="4575582"/>
            <a:ext cx="3390840" cy="1277120"/>
          </a:xfrm>
          <a:prstGeom prst="rect">
            <a:avLst/>
          </a:prstGeom>
          <a:solidFill>
            <a:srgbClr val="92D050">
              <a:alpha val="25098"/>
            </a:srgb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44" name="Gruppo 43">
            <a:extLst>
              <a:ext uri="{FF2B5EF4-FFF2-40B4-BE49-F238E27FC236}">
                <a16:creationId xmlns:a16="http://schemas.microsoft.com/office/drawing/2014/main" id="{A978E1F4-7804-3AC1-C858-3652E092A2C0}"/>
              </a:ext>
            </a:extLst>
          </p:cNvPr>
          <p:cNvGrpSpPr/>
          <p:nvPr/>
        </p:nvGrpSpPr>
        <p:grpSpPr>
          <a:xfrm>
            <a:off x="6825268" y="2116480"/>
            <a:ext cx="4705583" cy="1594704"/>
            <a:chOff x="562214" y="1655347"/>
            <a:chExt cx="5599658" cy="1863863"/>
          </a:xfrm>
        </p:grpSpPr>
        <p:grpSp>
          <p:nvGrpSpPr>
            <p:cNvPr id="45" name="Gruppo 44">
              <a:extLst>
                <a:ext uri="{FF2B5EF4-FFF2-40B4-BE49-F238E27FC236}">
                  <a16:creationId xmlns:a16="http://schemas.microsoft.com/office/drawing/2014/main" id="{6416361D-0716-60D4-D744-384BC54645E9}"/>
                </a:ext>
              </a:extLst>
            </p:cNvPr>
            <p:cNvGrpSpPr/>
            <p:nvPr/>
          </p:nvGrpSpPr>
          <p:grpSpPr>
            <a:xfrm>
              <a:off x="562214" y="1684767"/>
              <a:ext cx="5599658" cy="1834443"/>
              <a:chOff x="526033" y="1524913"/>
              <a:chExt cx="5599658" cy="1834443"/>
            </a:xfrm>
          </p:grpSpPr>
          <p:sp>
            <p:nvSpPr>
              <p:cNvPr id="48" name="Freccia a destra 47">
                <a:extLst>
                  <a:ext uri="{FF2B5EF4-FFF2-40B4-BE49-F238E27FC236}">
                    <a16:creationId xmlns:a16="http://schemas.microsoft.com/office/drawing/2014/main" id="{2D0AAC45-55AA-140F-7F5D-805602F0484E}"/>
                  </a:ext>
                </a:extLst>
              </p:cNvPr>
              <p:cNvSpPr/>
              <p:nvPr/>
            </p:nvSpPr>
            <p:spPr>
              <a:xfrm>
                <a:off x="977149" y="2514117"/>
                <a:ext cx="4124741" cy="277000"/>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49" name="CasellaDiTesto 48">
                <a:extLst>
                  <a:ext uri="{FF2B5EF4-FFF2-40B4-BE49-F238E27FC236}">
                    <a16:creationId xmlns:a16="http://schemas.microsoft.com/office/drawing/2014/main" id="{C336D9DA-503C-344B-75D9-E18C252E87E0}"/>
                  </a:ext>
                </a:extLst>
              </p:cNvPr>
              <p:cNvSpPr txBox="1"/>
              <p:nvPr/>
            </p:nvSpPr>
            <p:spPr>
              <a:xfrm>
                <a:off x="2297510" y="1524913"/>
                <a:ext cx="2814318" cy="395696"/>
              </a:xfrm>
              <a:prstGeom prst="rect">
                <a:avLst/>
              </a:prstGeom>
              <a:noFill/>
            </p:spPr>
            <p:txBody>
              <a:bodyPr wrap="square" rtlCol="0">
                <a:spAutoFit/>
              </a:bodyPr>
              <a:lstStyle/>
              <a:p>
                <a:pPr algn="l"/>
                <a:r>
                  <a:rPr lang="it-IT" sz="1600" dirty="0"/>
                  <a:t>Study design</a:t>
                </a:r>
              </a:p>
            </p:txBody>
          </p:sp>
          <p:sp>
            <p:nvSpPr>
              <p:cNvPr id="50" name="Rettangolo 49">
                <a:extLst>
                  <a:ext uri="{FF2B5EF4-FFF2-40B4-BE49-F238E27FC236}">
                    <a16:creationId xmlns:a16="http://schemas.microsoft.com/office/drawing/2014/main" id="{0F2A6BE4-CB87-71E6-E3BC-D241D466F8C6}"/>
                  </a:ext>
                </a:extLst>
              </p:cNvPr>
              <p:cNvSpPr/>
              <p:nvPr/>
            </p:nvSpPr>
            <p:spPr>
              <a:xfrm>
                <a:off x="977149" y="2104083"/>
                <a:ext cx="1649896" cy="178904"/>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GAN </a:t>
                </a:r>
                <a:r>
                  <a:rPr lang="it-IT" sz="900" dirty="0" err="1">
                    <a:solidFill>
                      <a:schemeClr val="bg1"/>
                    </a:solidFill>
                  </a:rPr>
                  <a:t>Diet</a:t>
                </a:r>
                <a:endParaRPr lang="it-IT" sz="900" dirty="0">
                  <a:solidFill>
                    <a:schemeClr val="bg1"/>
                  </a:solidFill>
                </a:endParaRPr>
              </a:p>
            </p:txBody>
          </p:sp>
          <p:sp>
            <p:nvSpPr>
              <p:cNvPr id="51" name="Rettangolo 50">
                <a:extLst>
                  <a:ext uri="{FF2B5EF4-FFF2-40B4-BE49-F238E27FC236}">
                    <a16:creationId xmlns:a16="http://schemas.microsoft.com/office/drawing/2014/main" id="{0CE67C9A-125B-3116-0BC3-9AB3E56B32B9}"/>
                  </a:ext>
                </a:extLst>
              </p:cNvPr>
              <p:cNvSpPr/>
              <p:nvPr/>
            </p:nvSpPr>
            <p:spPr>
              <a:xfrm>
                <a:off x="2885605" y="1898082"/>
                <a:ext cx="2216284" cy="198783"/>
              </a:xfrm>
              <a:prstGeom prst="rect">
                <a:avLst/>
              </a:prstGeom>
              <a:solidFill>
                <a:schemeClr val="bg2">
                  <a:lumMod val="1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GAN </a:t>
                </a:r>
                <a:r>
                  <a:rPr lang="it-IT" sz="900" dirty="0" err="1">
                    <a:solidFill>
                      <a:schemeClr val="bg1"/>
                    </a:solidFill>
                  </a:rPr>
                  <a:t>Diet</a:t>
                </a:r>
                <a:endParaRPr lang="it-IT" sz="900" dirty="0">
                  <a:solidFill>
                    <a:schemeClr val="bg1"/>
                  </a:solidFill>
                </a:endParaRPr>
              </a:p>
            </p:txBody>
          </p:sp>
          <p:sp>
            <p:nvSpPr>
              <p:cNvPr id="52" name="Rombo 51">
                <a:extLst>
                  <a:ext uri="{FF2B5EF4-FFF2-40B4-BE49-F238E27FC236}">
                    <a16:creationId xmlns:a16="http://schemas.microsoft.com/office/drawing/2014/main" id="{FB337D80-8D83-7351-4B2C-F2E41227BD42}"/>
                  </a:ext>
                </a:extLst>
              </p:cNvPr>
              <p:cNvSpPr/>
              <p:nvPr/>
            </p:nvSpPr>
            <p:spPr>
              <a:xfrm>
                <a:off x="2627045" y="2004810"/>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53" name="Rettangolo 52">
                <a:extLst>
                  <a:ext uri="{FF2B5EF4-FFF2-40B4-BE49-F238E27FC236}">
                    <a16:creationId xmlns:a16="http://schemas.microsoft.com/office/drawing/2014/main" id="{BF54D826-4407-8A3E-FFAF-58CD4EE37EF1}"/>
                  </a:ext>
                </a:extLst>
              </p:cNvPr>
              <p:cNvSpPr/>
              <p:nvPr/>
            </p:nvSpPr>
            <p:spPr>
              <a:xfrm>
                <a:off x="2895544" y="2282987"/>
                <a:ext cx="2216284" cy="198783"/>
              </a:xfrm>
              <a:prstGeom prst="rect">
                <a:avLst/>
              </a:prstGeom>
              <a:solidFill>
                <a:srgbClr val="FB0106"/>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GAN </a:t>
                </a:r>
                <a:r>
                  <a:rPr lang="it-IT" sz="900" dirty="0" err="1">
                    <a:solidFill>
                      <a:schemeClr val="bg1"/>
                    </a:solidFill>
                  </a:rPr>
                  <a:t>Diet</a:t>
                </a:r>
                <a:r>
                  <a:rPr lang="it-IT" sz="900" dirty="0">
                    <a:solidFill>
                      <a:schemeClr val="bg1"/>
                    </a:solidFill>
                  </a:rPr>
                  <a:t> + RES-010</a:t>
                </a:r>
              </a:p>
            </p:txBody>
          </p:sp>
          <p:sp>
            <p:nvSpPr>
              <p:cNvPr id="54" name="CasellaDiTesto 53">
                <a:extLst>
                  <a:ext uri="{FF2B5EF4-FFF2-40B4-BE49-F238E27FC236}">
                    <a16:creationId xmlns:a16="http://schemas.microsoft.com/office/drawing/2014/main" id="{7FBA665B-882E-97D5-493E-B818B34A93BE}"/>
                  </a:ext>
                </a:extLst>
              </p:cNvPr>
              <p:cNvSpPr txBox="1"/>
              <p:nvPr/>
            </p:nvSpPr>
            <p:spPr>
              <a:xfrm>
                <a:off x="3670656" y="2702923"/>
                <a:ext cx="1087729" cy="323752"/>
              </a:xfrm>
              <a:prstGeom prst="rect">
                <a:avLst/>
              </a:prstGeom>
              <a:noFill/>
            </p:spPr>
            <p:txBody>
              <a:bodyPr wrap="square" rtlCol="0">
                <a:spAutoFit/>
              </a:bodyPr>
              <a:lstStyle/>
              <a:p>
                <a:pPr algn="l"/>
                <a:r>
                  <a:rPr lang="it-IT" sz="1200" dirty="0"/>
                  <a:t>5 </a:t>
                </a:r>
                <a:r>
                  <a:rPr lang="it-IT" sz="1200" dirty="0" err="1"/>
                  <a:t>months</a:t>
                </a:r>
                <a:endParaRPr lang="it-IT" sz="1200" dirty="0"/>
              </a:p>
            </p:txBody>
          </p:sp>
          <p:sp>
            <p:nvSpPr>
              <p:cNvPr id="55" name="CasellaDiTesto 54">
                <a:extLst>
                  <a:ext uri="{FF2B5EF4-FFF2-40B4-BE49-F238E27FC236}">
                    <a16:creationId xmlns:a16="http://schemas.microsoft.com/office/drawing/2014/main" id="{9DDCD0F6-B387-3E1E-74B0-B9416FD516DE}"/>
                  </a:ext>
                </a:extLst>
              </p:cNvPr>
              <p:cNvSpPr txBox="1"/>
              <p:nvPr/>
            </p:nvSpPr>
            <p:spPr>
              <a:xfrm>
                <a:off x="1298513" y="2711372"/>
                <a:ext cx="1146387" cy="323752"/>
              </a:xfrm>
              <a:prstGeom prst="rect">
                <a:avLst/>
              </a:prstGeom>
              <a:noFill/>
            </p:spPr>
            <p:txBody>
              <a:bodyPr wrap="square" rtlCol="0">
                <a:spAutoFit/>
              </a:bodyPr>
              <a:lstStyle/>
              <a:p>
                <a:pPr algn="l"/>
                <a:r>
                  <a:rPr lang="it-IT" sz="1200" dirty="0"/>
                  <a:t>30 </a:t>
                </a:r>
                <a:r>
                  <a:rPr lang="it-IT" sz="1200" dirty="0" err="1"/>
                  <a:t>months</a:t>
                </a:r>
                <a:endParaRPr lang="it-IT" sz="1200" dirty="0"/>
              </a:p>
            </p:txBody>
          </p:sp>
          <p:pic>
            <p:nvPicPr>
              <p:cNvPr id="56" name="Immagine 55">
                <a:extLst>
                  <a:ext uri="{FF2B5EF4-FFF2-40B4-BE49-F238E27FC236}">
                    <a16:creationId xmlns:a16="http://schemas.microsoft.com/office/drawing/2014/main" id="{FB97948B-2618-72FD-70F7-4742ECD2BCE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6033" y="1603018"/>
                <a:ext cx="442596" cy="590128"/>
              </a:xfrm>
              <a:prstGeom prst="rect">
                <a:avLst/>
              </a:prstGeom>
            </p:spPr>
          </p:pic>
          <p:cxnSp>
            <p:nvCxnSpPr>
              <p:cNvPr id="57" name="Connettore diritto 56">
                <a:extLst>
                  <a:ext uri="{FF2B5EF4-FFF2-40B4-BE49-F238E27FC236}">
                    <a16:creationId xmlns:a16="http://schemas.microsoft.com/office/drawing/2014/main" id="{A7528632-F557-26D7-CDFB-6375C6A3E1CE}"/>
                  </a:ext>
                </a:extLst>
              </p:cNvPr>
              <p:cNvCxnSpPr>
                <a:cxnSpLocks/>
              </p:cNvCxnSpPr>
              <p:nvPr/>
            </p:nvCxnSpPr>
            <p:spPr>
              <a:xfrm>
                <a:off x="2905483"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76E30E99-2EAD-5949-22F8-97E862BD633C}"/>
                  </a:ext>
                </a:extLst>
              </p:cNvPr>
              <p:cNvCxnSpPr>
                <a:cxnSpLocks/>
              </p:cNvCxnSpPr>
              <p:nvPr/>
            </p:nvCxnSpPr>
            <p:spPr>
              <a:xfrm>
                <a:off x="5096917" y="2461891"/>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59" name="CasellaDiTesto 58">
                <a:extLst>
                  <a:ext uri="{FF2B5EF4-FFF2-40B4-BE49-F238E27FC236}">
                    <a16:creationId xmlns:a16="http://schemas.microsoft.com/office/drawing/2014/main" id="{B777FE18-4586-05E7-75EC-8CBE784660A3}"/>
                  </a:ext>
                </a:extLst>
              </p:cNvPr>
              <p:cNvSpPr txBox="1"/>
              <p:nvPr/>
            </p:nvSpPr>
            <p:spPr>
              <a:xfrm>
                <a:off x="2591941" y="2823450"/>
                <a:ext cx="643980" cy="395696"/>
              </a:xfrm>
              <a:prstGeom prst="rect">
                <a:avLst/>
              </a:prstGeom>
              <a:noFill/>
            </p:spPr>
            <p:txBody>
              <a:bodyPr wrap="square" rtlCol="0">
                <a:spAutoFit/>
              </a:bodyPr>
              <a:lstStyle/>
              <a:p>
                <a:pPr algn="ctr"/>
                <a:r>
                  <a:rPr lang="it-IT" sz="800" dirty="0" err="1"/>
                  <a:t>Liver</a:t>
                </a:r>
                <a:r>
                  <a:rPr lang="it-IT" sz="800" dirty="0"/>
                  <a:t> </a:t>
                </a:r>
                <a:r>
                  <a:rPr lang="it-IT" sz="800" dirty="0" err="1"/>
                  <a:t>biopsy</a:t>
                </a:r>
                <a:endParaRPr lang="it-IT" sz="800" dirty="0"/>
              </a:p>
            </p:txBody>
          </p:sp>
          <p:sp>
            <p:nvSpPr>
              <p:cNvPr id="60" name="CasellaDiTesto 59">
                <a:extLst>
                  <a:ext uri="{FF2B5EF4-FFF2-40B4-BE49-F238E27FC236}">
                    <a16:creationId xmlns:a16="http://schemas.microsoft.com/office/drawing/2014/main" id="{0DFB9ECC-5198-4013-E9C8-3E211B0AAC93}"/>
                  </a:ext>
                </a:extLst>
              </p:cNvPr>
              <p:cNvSpPr txBox="1"/>
              <p:nvPr/>
            </p:nvSpPr>
            <p:spPr>
              <a:xfrm>
                <a:off x="4653626" y="2819770"/>
                <a:ext cx="894522" cy="539586"/>
              </a:xfrm>
              <a:prstGeom prst="rect">
                <a:avLst/>
              </a:prstGeom>
              <a:noFill/>
            </p:spPr>
            <p:txBody>
              <a:bodyPr wrap="square" rtlCol="0">
                <a:spAutoFit/>
              </a:bodyPr>
              <a:lstStyle/>
              <a:p>
                <a:pPr algn="ctr"/>
                <a:r>
                  <a:rPr lang="it-IT" sz="800" dirty="0" err="1"/>
                  <a:t>Liver</a:t>
                </a:r>
                <a:r>
                  <a:rPr lang="it-IT" sz="800" dirty="0"/>
                  <a:t> and WAT </a:t>
                </a:r>
                <a:r>
                  <a:rPr lang="it-IT" sz="800" dirty="0" err="1"/>
                  <a:t>collection</a:t>
                </a:r>
                <a:endParaRPr lang="it-IT" sz="800" dirty="0"/>
              </a:p>
            </p:txBody>
          </p:sp>
          <p:sp>
            <p:nvSpPr>
              <p:cNvPr id="61" name="CasellaDiTesto 60">
                <a:extLst>
                  <a:ext uri="{FF2B5EF4-FFF2-40B4-BE49-F238E27FC236}">
                    <a16:creationId xmlns:a16="http://schemas.microsoft.com/office/drawing/2014/main" id="{1C075FF9-7230-643B-CBA4-E94F66CE41CB}"/>
                  </a:ext>
                </a:extLst>
              </p:cNvPr>
              <p:cNvSpPr txBox="1"/>
              <p:nvPr/>
            </p:nvSpPr>
            <p:spPr>
              <a:xfrm>
                <a:off x="5136675" y="1809718"/>
                <a:ext cx="989016" cy="359724"/>
              </a:xfrm>
              <a:prstGeom prst="rect">
                <a:avLst/>
              </a:prstGeom>
              <a:noFill/>
            </p:spPr>
            <p:txBody>
              <a:bodyPr wrap="square" rtlCol="0">
                <a:spAutoFit/>
              </a:bodyPr>
              <a:lstStyle/>
              <a:p>
                <a:pPr algn="l"/>
                <a:r>
                  <a:rPr lang="it-IT" sz="1400" dirty="0"/>
                  <a:t>(N=6)</a:t>
                </a:r>
              </a:p>
            </p:txBody>
          </p:sp>
          <p:sp>
            <p:nvSpPr>
              <p:cNvPr id="62" name="CasellaDiTesto 61">
                <a:extLst>
                  <a:ext uri="{FF2B5EF4-FFF2-40B4-BE49-F238E27FC236}">
                    <a16:creationId xmlns:a16="http://schemas.microsoft.com/office/drawing/2014/main" id="{3127D16D-8DD1-A657-B412-ECAD64211153}"/>
                  </a:ext>
                </a:extLst>
              </p:cNvPr>
              <p:cNvSpPr txBox="1"/>
              <p:nvPr/>
            </p:nvSpPr>
            <p:spPr>
              <a:xfrm>
                <a:off x="5146244" y="2221432"/>
                <a:ext cx="979447" cy="359724"/>
              </a:xfrm>
              <a:prstGeom prst="rect">
                <a:avLst/>
              </a:prstGeom>
              <a:noFill/>
            </p:spPr>
            <p:txBody>
              <a:bodyPr wrap="square" rtlCol="0">
                <a:spAutoFit/>
              </a:bodyPr>
              <a:lstStyle/>
              <a:p>
                <a:pPr algn="l"/>
                <a:r>
                  <a:rPr lang="it-IT" sz="1400" dirty="0"/>
                  <a:t>(N=7)</a:t>
                </a:r>
              </a:p>
            </p:txBody>
          </p:sp>
        </p:grpSp>
        <p:pic>
          <p:nvPicPr>
            <p:cNvPr id="46" name="Immagine 45">
              <a:extLst>
                <a:ext uri="{FF2B5EF4-FFF2-40B4-BE49-F238E27FC236}">
                  <a16:creationId xmlns:a16="http://schemas.microsoft.com/office/drawing/2014/main" id="{5D095E55-F1B6-07A0-4248-F51E20924F8B}"/>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1728994" y="1686001"/>
              <a:ext cx="462756" cy="352200"/>
            </a:xfrm>
            <a:prstGeom prst="rect">
              <a:avLst/>
            </a:prstGeom>
          </p:spPr>
        </p:pic>
        <p:pic>
          <p:nvPicPr>
            <p:cNvPr id="47" name="Immagine 46">
              <a:extLst>
                <a:ext uri="{FF2B5EF4-FFF2-40B4-BE49-F238E27FC236}">
                  <a16:creationId xmlns:a16="http://schemas.microsoft.com/office/drawing/2014/main" id="{E3AB970D-C335-69EA-C8AA-1C706BD84222}"/>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1142625" y="1655347"/>
              <a:ext cx="490588" cy="430713"/>
            </a:xfrm>
            <a:prstGeom prst="rect">
              <a:avLst/>
            </a:prstGeom>
          </p:spPr>
        </p:pic>
      </p:grpSp>
      <p:sp>
        <p:nvSpPr>
          <p:cNvPr id="66" name="Rettangolo 18">
            <a:extLst>
              <a:ext uri="{FF2B5EF4-FFF2-40B4-BE49-F238E27FC236}">
                <a16:creationId xmlns:a16="http://schemas.microsoft.com/office/drawing/2014/main" id="{9B9457BF-412E-6705-8CAA-35D95140DCD8}"/>
              </a:ext>
            </a:extLst>
          </p:cNvPr>
          <p:cNvSpPr/>
          <p:nvPr/>
        </p:nvSpPr>
        <p:spPr>
          <a:xfrm>
            <a:off x="551561" y="1010902"/>
            <a:ext cx="1097929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24-weeks NHP in different HFD diets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body mass change and lipid profile)</a:t>
            </a:r>
          </a:p>
          <a:p>
            <a:pPr marL="285750" indent="-285750" defTabSz="457200">
              <a:buFont typeface="Arial" panose="020B0604020202020204" pitchFamily="34" charset="0"/>
              <a:buChar char="•"/>
              <a:defRPr/>
            </a:pPr>
            <a:r>
              <a:rPr lang="en-US" sz="1600" dirty="0">
                <a:solidFill>
                  <a:prstClr val="black"/>
                </a:solidFill>
              </a:rPr>
              <a:t>Two different long-lasting experiments in superior species with two different diets (Fast Food and GAN diet) confirm that RES-010 at 5mg/kg selectively acts on those subjects with an excessive amount of fat and works as long as this condition remains</a:t>
            </a:r>
            <a:endParaRPr kumimoji="0" lang="en-US" sz="1600" b="0" i="0" u="none" strike="noStrike" kern="1200" cap="none" spc="0" normalizeH="0" baseline="0" noProof="0" dirty="0">
              <a:ln>
                <a:noFill/>
              </a:ln>
              <a:solidFill>
                <a:prstClr val="black"/>
              </a:solidFill>
              <a:effectLst/>
              <a:uLnTx/>
              <a:uFillTx/>
            </a:endParaRPr>
          </a:p>
        </p:txBody>
      </p:sp>
      <p:sp>
        <p:nvSpPr>
          <p:cNvPr id="22" name="Rettangolo 21">
            <a:extLst>
              <a:ext uri="{FF2B5EF4-FFF2-40B4-BE49-F238E27FC236}">
                <a16:creationId xmlns:a16="http://schemas.microsoft.com/office/drawing/2014/main" id="{254C6AF1-BD15-43DE-9A46-8A86D3D4138F}"/>
              </a:ext>
            </a:extLst>
          </p:cNvPr>
          <p:cNvSpPr/>
          <p:nvPr/>
        </p:nvSpPr>
        <p:spPr>
          <a:xfrm>
            <a:off x="1543109" y="4289334"/>
            <a:ext cx="3390839" cy="26879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4" name="Rettangolo 23">
            <a:extLst>
              <a:ext uri="{FF2B5EF4-FFF2-40B4-BE49-F238E27FC236}">
                <a16:creationId xmlns:a16="http://schemas.microsoft.com/office/drawing/2014/main" id="{8DC903A8-DFC2-0A18-D685-918AB65CD3D0}"/>
              </a:ext>
            </a:extLst>
          </p:cNvPr>
          <p:cNvSpPr/>
          <p:nvPr/>
        </p:nvSpPr>
        <p:spPr>
          <a:xfrm>
            <a:off x="1543109" y="4020240"/>
            <a:ext cx="3390839" cy="268790"/>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7" name="Rectangle 4">
            <a:extLst>
              <a:ext uri="{FF2B5EF4-FFF2-40B4-BE49-F238E27FC236}">
                <a16:creationId xmlns:a16="http://schemas.microsoft.com/office/drawing/2014/main" id="{F2966D8C-6989-89F4-A984-003283824FEF}"/>
              </a:ext>
            </a:extLst>
          </p:cNvPr>
          <p:cNvSpPr/>
          <p:nvPr/>
        </p:nvSpPr>
        <p:spPr>
          <a:xfrm>
            <a:off x="7559432" y="4643168"/>
            <a:ext cx="3390840" cy="1241533"/>
          </a:xfrm>
          <a:prstGeom prst="rect">
            <a:avLst/>
          </a:prstGeom>
          <a:solidFill>
            <a:srgbClr val="92D050">
              <a:alpha val="25098"/>
            </a:srgb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Rettangolo 27">
            <a:extLst>
              <a:ext uri="{FF2B5EF4-FFF2-40B4-BE49-F238E27FC236}">
                <a16:creationId xmlns:a16="http://schemas.microsoft.com/office/drawing/2014/main" id="{4A0D9107-3F94-578E-26DB-3F85B4689A89}"/>
              </a:ext>
            </a:extLst>
          </p:cNvPr>
          <p:cNvSpPr/>
          <p:nvPr/>
        </p:nvSpPr>
        <p:spPr>
          <a:xfrm>
            <a:off x="7559431" y="4356920"/>
            <a:ext cx="3390839" cy="268790"/>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9" name="Rettangolo 28">
            <a:extLst>
              <a:ext uri="{FF2B5EF4-FFF2-40B4-BE49-F238E27FC236}">
                <a16:creationId xmlns:a16="http://schemas.microsoft.com/office/drawing/2014/main" id="{8460F60E-6E72-BDAF-D22E-8808F081F84A}"/>
              </a:ext>
            </a:extLst>
          </p:cNvPr>
          <p:cNvSpPr/>
          <p:nvPr/>
        </p:nvSpPr>
        <p:spPr>
          <a:xfrm>
            <a:off x="7559431" y="4087826"/>
            <a:ext cx="3390839" cy="268790"/>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30" name="CasellaDiTesto 29">
            <a:extLst>
              <a:ext uri="{FF2B5EF4-FFF2-40B4-BE49-F238E27FC236}">
                <a16:creationId xmlns:a16="http://schemas.microsoft.com/office/drawing/2014/main" id="{51E5BEA5-432C-8A7F-68FF-F2F4D5B879C1}"/>
              </a:ext>
            </a:extLst>
          </p:cNvPr>
          <p:cNvSpPr txBox="1"/>
          <p:nvPr/>
        </p:nvSpPr>
        <p:spPr>
          <a:xfrm>
            <a:off x="5071346" y="6596390"/>
            <a:ext cx="2644737" cy="261610"/>
          </a:xfrm>
          <a:prstGeom prst="rect">
            <a:avLst/>
          </a:prstGeom>
          <a:noFill/>
        </p:spPr>
        <p:txBody>
          <a:bodyPr wrap="square" rtlCol="0">
            <a:spAutoFit/>
          </a:bodyPr>
          <a:lstStyle/>
          <a:p>
            <a:pPr algn="l"/>
            <a:r>
              <a:rPr lang="it-IT" sz="1100" dirty="0"/>
              <a:t>Single NHP </a:t>
            </a:r>
            <a:r>
              <a:rPr lang="it-IT" sz="1100" dirty="0" err="1"/>
              <a:t>curves</a:t>
            </a:r>
            <a:r>
              <a:rPr lang="it-IT" sz="1100" dirty="0"/>
              <a:t> for RES-010 5mg/kg/w</a:t>
            </a:r>
          </a:p>
        </p:txBody>
      </p:sp>
      <p:sp>
        <p:nvSpPr>
          <p:cNvPr id="31" name="TextBox 21">
            <a:extLst>
              <a:ext uri="{FF2B5EF4-FFF2-40B4-BE49-F238E27FC236}">
                <a16:creationId xmlns:a16="http://schemas.microsoft.com/office/drawing/2014/main" id="{0AD29254-463D-7E93-4782-5ABD98F4D7F4}"/>
              </a:ext>
            </a:extLst>
          </p:cNvPr>
          <p:cNvSpPr txBox="1"/>
          <p:nvPr/>
        </p:nvSpPr>
        <p:spPr>
          <a:xfrm>
            <a:off x="5433964" y="4852136"/>
            <a:ext cx="12144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rPr>
              <a:t>VHL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rPr>
              <a:t>RES-010</a:t>
            </a:r>
            <a:r>
              <a:rPr lang="en-US" sz="1200" dirty="0">
                <a:solidFill>
                  <a:prstClr val="black"/>
                </a:solidFill>
              </a:rPr>
              <a:t> 5mg/kg</a:t>
            </a:r>
            <a:endParaRPr kumimoji="0" lang="en-US" sz="1200" b="0" i="0" u="none" strike="noStrike" kern="1200" cap="none" spc="0" normalizeH="0" baseline="0" noProof="0" dirty="0">
              <a:ln>
                <a:noFill/>
              </a:ln>
              <a:solidFill>
                <a:prstClr val="black"/>
              </a:solidFill>
              <a:effectLst/>
              <a:uLnTx/>
              <a:uFillTx/>
            </a:endParaRPr>
          </a:p>
        </p:txBody>
      </p:sp>
      <p:sp>
        <p:nvSpPr>
          <p:cNvPr id="32" name="Rectangle 18">
            <a:extLst>
              <a:ext uri="{FF2B5EF4-FFF2-40B4-BE49-F238E27FC236}">
                <a16:creationId xmlns:a16="http://schemas.microsoft.com/office/drawing/2014/main" id="{461FAB68-CEB3-ABFA-C7FB-9A5DADC4C999}"/>
              </a:ext>
            </a:extLst>
          </p:cNvPr>
          <p:cNvSpPr/>
          <p:nvPr/>
        </p:nvSpPr>
        <p:spPr>
          <a:xfrm>
            <a:off x="5359601" y="4942711"/>
            <a:ext cx="74363" cy="90001"/>
          </a:xfrm>
          <a:prstGeom prst="rect">
            <a:avLst/>
          </a:prstGeom>
          <a:solidFill>
            <a:schemeClr val="tx1">
              <a:lumMod val="75000"/>
              <a:lumOff val="2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sp>
        <p:nvSpPr>
          <p:cNvPr id="33" name="Rectangle 18">
            <a:extLst>
              <a:ext uri="{FF2B5EF4-FFF2-40B4-BE49-F238E27FC236}">
                <a16:creationId xmlns:a16="http://schemas.microsoft.com/office/drawing/2014/main" id="{73754F2C-EB4B-3163-0A30-B81BFB0A9402}"/>
              </a:ext>
            </a:extLst>
          </p:cNvPr>
          <p:cNvSpPr/>
          <p:nvPr/>
        </p:nvSpPr>
        <p:spPr>
          <a:xfrm>
            <a:off x="5359601" y="5136088"/>
            <a:ext cx="74363" cy="90001"/>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pic>
        <p:nvPicPr>
          <p:cNvPr id="23" name="Picture 22">
            <a:extLst>
              <a:ext uri="{FF2B5EF4-FFF2-40B4-BE49-F238E27FC236}">
                <a16:creationId xmlns:a16="http://schemas.microsoft.com/office/drawing/2014/main" id="{61ECADA0-7E46-168D-53C9-A981670E37D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spTree>
    <p:extLst>
      <p:ext uri="{BB962C8B-B14F-4D97-AF65-F5344CB8AC3E}">
        <p14:creationId xmlns:p14="http://schemas.microsoft.com/office/powerpoint/2010/main" val="287315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85F351-6FF6-DD6B-BBC0-51CDB31B83FB}"/>
              </a:ext>
            </a:extLst>
          </p:cNvPr>
          <p:cNvSpPr>
            <a:spLocks noGrp="1"/>
          </p:cNvSpPr>
          <p:nvPr>
            <p:ph type="title"/>
          </p:nvPr>
        </p:nvSpPr>
        <p:spPr>
          <a:xfrm>
            <a:off x="156153" y="44133"/>
            <a:ext cx="10213286" cy="965964"/>
          </a:xfrm>
        </p:spPr>
        <p:txBody>
          <a:bodyPr>
            <a:normAutofit/>
          </a:bodyPr>
          <a:lstStyle/>
          <a:p>
            <a:r>
              <a:rPr lang="en-US" sz="2800" b="1" dirty="0">
                <a:latin typeface="+mn-lt"/>
              </a:rPr>
              <a:t>RES-010 increase the effect of diet by promoting body weight loss via fat mass reduction</a:t>
            </a:r>
            <a:endParaRPr lang="it-IT" sz="2800" b="1" dirty="0">
              <a:latin typeface="+mn-lt"/>
            </a:endParaRPr>
          </a:p>
        </p:txBody>
      </p:sp>
      <p:sp>
        <p:nvSpPr>
          <p:cNvPr id="4" name="Segnaposto numero diapositiva 3">
            <a:extLst>
              <a:ext uri="{FF2B5EF4-FFF2-40B4-BE49-F238E27FC236}">
                <a16:creationId xmlns:a16="http://schemas.microsoft.com/office/drawing/2014/main" id="{216205DA-07E7-F0C7-54F6-FB32F8160F3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56</a:t>
            </a:fld>
            <a:endParaRPr lang="en-GB"/>
          </a:p>
        </p:txBody>
      </p:sp>
      <p:sp>
        <p:nvSpPr>
          <p:cNvPr id="3" name="Segnaposto contenuto 2">
            <a:extLst>
              <a:ext uri="{FF2B5EF4-FFF2-40B4-BE49-F238E27FC236}">
                <a16:creationId xmlns:a16="http://schemas.microsoft.com/office/drawing/2014/main" id="{26AAA3A4-8A04-E944-55C7-E442E764F861}"/>
              </a:ext>
            </a:extLst>
          </p:cNvPr>
          <p:cNvSpPr>
            <a:spLocks noGrp="1"/>
          </p:cNvSpPr>
          <p:nvPr>
            <p:ph idx="1"/>
          </p:nvPr>
        </p:nvSpPr>
        <p:spPr>
          <a:xfrm>
            <a:off x="357061" y="1288026"/>
            <a:ext cx="11248663" cy="771244"/>
          </a:xfrm>
        </p:spPr>
        <p:txBody>
          <a:bodyPr>
            <a:normAutofit fontScale="25000" lnSpcReduction="20000"/>
          </a:bodyPr>
          <a:lstStyle/>
          <a:p>
            <a:pPr>
              <a:lnSpc>
                <a:spcPct val="120000"/>
              </a:lnSpc>
            </a:pPr>
            <a:r>
              <a:rPr lang="en-US" sz="6800" dirty="0">
                <a:latin typeface="+mn-lt"/>
              </a:rPr>
              <a:t>Switching obese mice from HFD to Regular Chow (restricted calories diet) results in weight loss. However, mice on RES-010 treatment fed with RC, perform better than RC alone over time (-12.5% vs -2%)</a:t>
            </a:r>
          </a:p>
          <a:p>
            <a:pPr>
              <a:lnSpc>
                <a:spcPct val="120000"/>
              </a:lnSpc>
            </a:pPr>
            <a:r>
              <a:rPr lang="en-US" sz="6800" dirty="0">
                <a:latin typeface="+mn-lt"/>
              </a:rPr>
              <a:t>During 22 weeks of treatment with RES-010, the animals lose significant amount of fat mass while they gain lean mass</a:t>
            </a:r>
          </a:p>
          <a:p>
            <a:endParaRPr lang="it-IT" sz="2000" b="1" dirty="0">
              <a:latin typeface="+mn-lt"/>
            </a:endParaRPr>
          </a:p>
        </p:txBody>
      </p:sp>
      <p:graphicFrame>
        <p:nvGraphicFramePr>
          <p:cNvPr id="10" name="Object 5">
            <a:extLst>
              <a:ext uri="{FF2B5EF4-FFF2-40B4-BE49-F238E27FC236}">
                <a16:creationId xmlns:a16="http://schemas.microsoft.com/office/drawing/2014/main" id="{27373494-5614-3D28-2641-1AA8502FDDDB}"/>
              </a:ext>
            </a:extLst>
          </p:cNvPr>
          <p:cNvGraphicFramePr>
            <a:graphicFrameLocks noChangeAspect="1"/>
          </p:cNvGraphicFramePr>
          <p:nvPr/>
        </p:nvGraphicFramePr>
        <p:xfrm>
          <a:off x="4054128" y="2857048"/>
          <a:ext cx="3931145" cy="3121176"/>
        </p:xfrm>
        <a:graphic>
          <a:graphicData uri="http://schemas.openxmlformats.org/presentationml/2006/ole">
            <mc:AlternateContent xmlns:mc="http://schemas.openxmlformats.org/markup-compatibility/2006">
              <mc:Choice xmlns:v="urn:schemas-microsoft-com:vml" Requires="v">
                <p:oleObj spid="_x0000_s7169" name="Prism 10" r:id="rId3" imgW="4902888" imgH="2988198" progId="Prism10.Document">
                  <p:embed/>
                </p:oleObj>
              </mc:Choice>
              <mc:Fallback>
                <p:oleObj name="Prism 10" r:id="rId3" imgW="4902888" imgH="2988198" progId="Prism10.Document">
                  <p:embed/>
                  <p:pic>
                    <p:nvPicPr>
                      <p:cNvPr id="10" name="Object 5">
                        <a:extLst>
                          <a:ext uri="{FF2B5EF4-FFF2-40B4-BE49-F238E27FC236}">
                            <a16:creationId xmlns:a16="http://schemas.microsoft.com/office/drawing/2014/main" id="{27373494-5614-3D28-2641-1AA8502FDDDB}"/>
                          </a:ext>
                        </a:extLst>
                      </p:cNvPr>
                      <p:cNvPicPr/>
                      <p:nvPr/>
                    </p:nvPicPr>
                    <p:blipFill>
                      <a:blip r:embed="rId4"/>
                      <a:stretch>
                        <a:fillRect/>
                      </a:stretch>
                    </p:blipFill>
                    <p:spPr>
                      <a:xfrm>
                        <a:off x="4054128" y="2857048"/>
                        <a:ext cx="3931145" cy="3121176"/>
                      </a:xfrm>
                      <a:prstGeom prst="rect">
                        <a:avLst/>
                      </a:prstGeom>
                    </p:spPr>
                  </p:pic>
                </p:oleObj>
              </mc:Fallback>
            </mc:AlternateContent>
          </a:graphicData>
        </a:graphic>
      </p:graphicFrame>
      <p:sp>
        <p:nvSpPr>
          <p:cNvPr id="23" name="Rettangolo 22">
            <a:extLst>
              <a:ext uri="{FF2B5EF4-FFF2-40B4-BE49-F238E27FC236}">
                <a16:creationId xmlns:a16="http://schemas.microsoft.com/office/drawing/2014/main" id="{37E0E801-3B38-C261-0E2D-837A92B1E4BA}"/>
              </a:ext>
            </a:extLst>
          </p:cNvPr>
          <p:cNvSpPr/>
          <p:nvPr/>
        </p:nvSpPr>
        <p:spPr>
          <a:xfrm>
            <a:off x="4400493" y="3193327"/>
            <a:ext cx="3371912" cy="563175"/>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4" name="Rettangolo 23">
            <a:extLst>
              <a:ext uri="{FF2B5EF4-FFF2-40B4-BE49-F238E27FC236}">
                <a16:creationId xmlns:a16="http://schemas.microsoft.com/office/drawing/2014/main" id="{643F7CFA-BB7F-83A5-7446-493750BA1417}"/>
              </a:ext>
            </a:extLst>
          </p:cNvPr>
          <p:cNvSpPr/>
          <p:nvPr/>
        </p:nvSpPr>
        <p:spPr>
          <a:xfrm>
            <a:off x="4400493" y="3756160"/>
            <a:ext cx="3371912" cy="583931"/>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5" name="Rettangolo 24">
            <a:extLst>
              <a:ext uri="{FF2B5EF4-FFF2-40B4-BE49-F238E27FC236}">
                <a16:creationId xmlns:a16="http://schemas.microsoft.com/office/drawing/2014/main" id="{3DCD0103-8658-9FB6-C07F-D90AEC1C36DE}"/>
              </a:ext>
            </a:extLst>
          </p:cNvPr>
          <p:cNvSpPr/>
          <p:nvPr/>
        </p:nvSpPr>
        <p:spPr>
          <a:xfrm>
            <a:off x="4400493" y="4307360"/>
            <a:ext cx="3371912" cy="1239627"/>
          </a:xfrm>
          <a:prstGeom prst="rect">
            <a:avLst/>
          </a:prstGeom>
          <a:solidFill>
            <a:srgbClr val="92D05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6" name="CasellaDiTesto 25">
            <a:extLst>
              <a:ext uri="{FF2B5EF4-FFF2-40B4-BE49-F238E27FC236}">
                <a16:creationId xmlns:a16="http://schemas.microsoft.com/office/drawing/2014/main" id="{7FAA7841-EFE9-F824-D74B-9E70329F47EF}"/>
              </a:ext>
            </a:extLst>
          </p:cNvPr>
          <p:cNvSpPr txBox="1"/>
          <p:nvPr/>
        </p:nvSpPr>
        <p:spPr>
          <a:xfrm>
            <a:off x="5480005" y="5917781"/>
            <a:ext cx="1616882" cy="261610"/>
          </a:xfrm>
          <a:prstGeom prst="rect">
            <a:avLst/>
          </a:prstGeom>
          <a:solidFill>
            <a:schemeClr val="bg1"/>
          </a:solidFill>
        </p:spPr>
        <p:txBody>
          <a:bodyPr wrap="square" rtlCol="0">
            <a:spAutoFit/>
          </a:bodyPr>
          <a:lstStyle/>
          <a:p>
            <a:pPr algn="l"/>
            <a:r>
              <a:rPr lang="it-IT" sz="1100" b="1" dirty="0"/>
              <a:t>Weeks on treatment</a:t>
            </a:r>
          </a:p>
        </p:txBody>
      </p:sp>
      <p:pic>
        <p:nvPicPr>
          <p:cNvPr id="51" name="Immagine 50">
            <a:extLst>
              <a:ext uri="{FF2B5EF4-FFF2-40B4-BE49-F238E27FC236}">
                <a16:creationId xmlns:a16="http://schemas.microsoft.com/office/drawing/2014/main" id="{DC9B5BF4-9725-BAB6-4E2D-F6C3213C9A8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210978" y="3313970"/>
            <a:ext cx="362001" cy="352474"/>
          </a:xfrm>
          <a:prstGeom prst="rect">
            <a:avLst/>
          </a:prstGeom>
        </p:spPr>
      </p:pic>
      <p:sp>
        <p:nvSpPr>
          <p:cNvPr id="52" name="CasellaDiTesto 51">
            <a:extLst>
              <a:ext uri="{FF2B5EF4-FFF2-40B4-BE49-F238E27FC236}">
                <a16:creationId xmlns:a16="http://schemas.microsoft.com/office/drawing/2014/main" id="{F82C9FDB-44ED-B296-E3C6-3A5C734CF155}"/>
              </a:ext>
            </a:extLst>
          </p:cNvPr>
          <p:cNvSpPr txBox="1"/>
          <p:nvPr/>
        </p:nvSpPr>
        <p:spPr>
          <a:xfrm>
            <a:off x="5540723" y="3281491"/>
            <a:ext cx="887530" cy="584775"/>
          </a:xfrm>
          <a:prstGeom prst="rect">
            <a:avLst/>
          </a:prstGeom>
          <a:noFill/>
        </p:spPr>
        <p:txBody>
          <a:bodyPr wrap="square" rtlCol="0">
            <a:spAutoFit/>
          </a:bodyPr>
          <a:lstStyle/>
          <a:p>
            <a:pPr algn="l"/>
            <a:r>
              <a:rPr lang="it-IT" sz="1000" dirty="0"/>
              <a:t>Regular Chow</a:t>
            </a:r>
            <a:endParaRPr lang="it-IT" sz="200" dirty="0"/>
          </a:p>
          <a:p>
            <a:pPr algn="l"/>
            <a:r>
              <a:rPr lang="it-IT" sz="200" dirty="0"/>
              <a:t> </a:t>
            </a:r>
            <a:endParaRPr lang="it-IT" sz="900" dirty="0"/>
          </a:p>
          <a:p>
            <a:pPr algn="l"/>
            <a:r>
              <a:rPr lang="it-IT" sz="1000" dirty="0"/>
              <a:t>RES-010 </a:t>
            </a:r>
          </a:p>
        </p:txBody>
      </p:sp>
      <p:sp>
        <p:nvSpPr>
          <p:cNvPr id="71" name="CasellaDiTesto 70">
            <a:extLst>
              <a:ext uri="{FF2B5EF4-FFF2-40B4-BE49-F238E27FC236}">
                <a16:creationId xmlns:a16="http://schemas.microsoft.com/office/drawing/2014/main" id="{AB666BB5-C864-C48A-4B37-602E7F04B60F}"/>
              </a:ext>
            </a:extLst>
          </p:cNvPr>
          <p:cNvSpPr txBox="1"/>
          <p:nvPr/>
        </p:nvSpPr>
        <p:spPr>
          <a:xfrm>
            <a:off x="4447053" y="5260557"/>
            <a:ext cx="1981200" cy="253916"/>
          </a:xfrm>
          <a:prstGeom prst="rect">
            <a:avLst/>
          </a:prstGeom>
          <a:noFill/>
        </p:spPr>
        <p:txBody>
          <a:bodyPr wrap="square" rtlCol="0">
            <a:spAutoFit/>
          </a:bodyPr>
          <a:lstStyle/>
          <a:p>
            <a:pPr algn="l"/>
            <a:r>
              <a:rPr lang="it-IT" sz="1050" dirty="0"/>
              <a:t>Single mouse </a:t>
            </a:r>
            <a:r>
              <a:rPr lang="it-IT" sz="1050" dirty="0" err="1"/>
              <a:t>curves</a:t>
            </a:r>
            <a:r>
              <a:rPr lang="it-IT" sz="1050" dirty="0"/>
              <a:t> for RES-010</a:t>
            </a:r>
          </a:p>
        </p:txBody>
      </p:sp>
      <p:sp>
        <p:nvSpPr>
          <p:cNvPr id="29" name="Segnaposto numero diapositiva 2">
            <a:extLst>
              <a:ext uri="{FF2B5EF4-FFF2-40B4-BE49-F238E27FC236}">
                <a16:creationId xmlns:a16="http://schemas.microsoft.com/office/drawing/2014/main" id="{D4622174-1169-61BD-502A-0B0854A5EE2E}"/>
              </a:ext>
            </a:extLst>
          </p:cNvPr>
          <p:cNvSpPr txBox="1">
            <a:spLocks/>
          </p:cNvSpPr>
          <p:nvPr/>
        </p:nvSpPr>
        <p:spPr>
          <a:xfrm>
            <a:off x="9064204" y="64735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latin typeface="+mn-lt"/>
              </a:rPr>
              <a:pPr/>
              <a:t>56</a:t>
            </a:fld>
            <a:endParaRPr lang="en-GB" dirty="0">
              <a:latin typeface="+mn-lt"/>
            </a:endParaRPr>
          </a:p>
        </p:txBody>
      </p:sp>
      <p:sp>
        <p:nvSpPr>
          <p:cNvPr id="72" name="CasellaDiTesto 71">
            <a:extLst>
              <a:ext uri="{FF2B5EF4-FFF2-40B4-BE49-F238E27FC236}">
                <a16:creationId xmlns:a16="http://schemas.microsoft.com/office/drawing/2014/main" id="{5F9AA317-C0FF-C09F-F81E-1F543D2B6685}"/>
              </a:ext>
            </a:extLst>
          </p:cNvPr>
          <p:cNvSpPr txBox="1"/>
          <p:nvPr/>
        </p:nvSpPr>
        <p:spPr>
          <a:xfrm>
            <a:off x="156153" y="6588136"/>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graphicFrame>
        <p:nvGraphicFramePr>
          <p:cNvPr id="76" name="Grafico 75">
            <a:extLst>
              <a:ext uri="{FF2B5EF4-FFF2-40B4-BE49-F238E27FC236}">
                <a16:creationId xmlns:a16="http://schemas.microsoft.com/office/drawing/2014/main" id="{05F4D037-1959-CD49-99BF-A254E8F47601}"/>
              </a:ext>
            </a:extLst>
          </p:cNvPr>
          <p:cNvGraphicFramePr>
            <a:graphicFrameLocks/>
          </p:cNvGraphicFramePr>
          <p:nvPr/>
        </p:nvGraphicFramePr>
        <p:xfrm>
          <a:off x="8059893" y="3087900"/>
          <a:ext cx="3861955" cy="3032686"/>
        </p:xfrm>
        <a:graphic>
          <a:graphicData uri="http://schemas.openxmlformats.org/drawingml/2006/chart">
            <c:chart xmlns:c="http://schemas.openxmlformats.org/drawingml/2006/chart" xmlns:r="http://schemas.openxmlformats.org/officeDocument/2006/relationships" r:id="rId6"/>
          </a:graphicData>
        </a:graphic>
      </p:graphicFrame>
      <p:cxnSp>
        <p:nvCxnSpPr>
          <p:cNvPr id="79" name="Connettore diritto 78">
            <a:extLst>
              <a:ext uri="{FF2B5EF4-FFF2-40B4-BE49-F238E27FC236}">
                <a16:creationId xmlns:a16="http://schemas.microsoft.com/office/drawing/2014/main" id="{2734A46F-7481-F47B-504A-FE453BDD39BD}"/>
              </a:ext>
            </a:extLst>
          </p:cNvPr>
          <p:cNvCxnSpPr>
            <a:cxnSpLocks/>
          </p:cNvCxnSpPr>
          <p:nvPr/>
        </p:nvCxnSpPr>
        <p:spPr>
          <a:xfrm>
            <a:off x="8662331" y="3971797"/>
            <a:ext cx="325951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CasellaDiTesto 51">
            <a:extLst>
              <a:ext uri="{FF2B5EF4-FFF2-40B4-BE49-F238E27FC236}">
                <a16:creationId xmlns:a16="http://schemas.microsoft.com/office/drawing/2014/main" id="{38519D7A-5A94-43CF-6E7D-A7DCF92416AC}"/>
              </a:ext>
            </a:extLst>
          </p:cNvPr>
          <p:cNvSpPr txBox="1"/>
          <p:nvPr/>
        </p:nvSpPr>
        <p:spPr>
          <a:xfrm>
            <a:off x="1392377" y="2813406"/>
            <a:ext cx="2837410" cy="338554"/>
          </a:xfrm>
          <a:prstGeom prst="rect">
            <a:avLst/>
          </a:prstGeom>
          <a:noFill/>
        </p:spPr>
        <p:txBody>
          <a:bodyPr wrap="square">
            <a:spAutoFit/>
          </a:bodyPr>
          <a:lstStyle/>
          <a:p>
            <a:r>
              <a:rPr lang="en-US" sz="1600" b="1" dirty="0">
                <a:cs typeface="Calibri" panose="020F0502020204030204" pitchFamily="34" charset="0"/>
              </a:rPr>
              <a:t>RESTRICTIVE STUDY</a:t>
            </a:r>
          </a:p>
        </p:txBody>
      </p:sp>
      <p:sp>
        <p:nvSpPr>
          <p:cNvPr id="6" name="Rettangolo 5">
            <a:extLst>
              <a:ext uri="{FF2B5EF4-FFF2-40B4-BE49-F238E27FC236}">
                <a16:creationId xmlns:a16="http://schemas.microsoft.com/office/drawing/2014/main" id="{BF1F4A1C-A489-7EDB-C637-9A6E92327C95}"/>
              </a:ext>
            </a:extLst>
          </p:cNvPr>
          <p:cNvSpPr/>
          <p:nvPr/>
        </p:nvSpPr>
        <p:spPr>
          <a:xfrm>
            <a:off x="220840" y="4241969"/>
            <a:ext cx="828313" cy="160400"/>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a:t>
            </a:r>
            <a:r>
              <a:rPr lang="it-IT" sz="900" dirty="0" err="1">
                <a:solidFill>
                  <a:schemeClr val="bg1"/>
                </a:solidFill>
              </a:rPr>
              <a:t>until</a:t>
            </a:r>
            <a:r>
              <a:rPr lang="it-IT" sz="900" dirty="0">
                <a:solidFill>
                  <a:schemeClr val="bg1"/>
                </a:solidFill>
              </a:rPr>
              <a:t> 40g</a:t>
            </a:r>
          </a:p>
        </p:txBody>
      </p:sp>
      <p:sp>
        <p:nvSpPr>
          <p:cNvPr id="7" name="CasellaDiTesto 6">
            <a:extLst>
              <a:ext uri="{FF2B5EF4-FFF2-40B4-BE49-F238E27FC236}">
                <a16:creationId xmlns:a16="http://schemas.microsoft.com/office/drawing/2014/main" id="{E992EE57-AE51-6CF7-2A5C-6F035C4B7063}"/>
              </a:ext>
            </a:extLst>
          </p:cNvPr>
          <p:cNvSpPr txBox="1"/>
          <p:nvPr/>
        </p:nvSpPr>
        <p:spPr>
          <a:xfrm>
            <a:off x="1700029" y="3503898"/>
            <a:ext cx="1512295" cy="338554"/>
          </a:xfrm>
          <a:prstGeom prst="rect">
            <a:avLst/>
          </a:prstGeom>
          <a:noFill/>
        </p:spPr>
        <p:txBody>
          <a:bodyPr wrap="square" rtlCol="0">
            <a:spAutoFit/>
          </a:bodyPr>
          <a:lstStyle/>
          <a:p>
            <a:pPr algn="l"/>
            <a:r>
              <a:rPr lang="it-IT" sz="1600" dirty="0"/>
              <a:t>Study design</a:t>
            </a:r>
          </a:p>
        </p:txBody>
      </p:sp>
      <p:sp>
        <p:nvSpPr>
          <p:cNvPr id="8" name="Rettangolo 7">
            <a:extLst>
              <a:ext uri="{FF2B5EF4-FFF2-40B4-BE49-F238E27FC236}">
                <a16:creationId xmlns:a16="http://schemas.microsoft.com/office/drawing/2014/main" id="{0078AF3D-3B12-9FDC-D143-789A992F9BB8}"/>
              </a:ext>
            </a:extLst>
          </p:cNvPr>
          <p:cNvSpPr/>
          <p:nvPr/>
        </p:nvSpPr>
        <p:spPr>
          <a:xfrm>
            <a:off x="1392377" y="4054932"/>
            <a:ext cx="2169759" cy="212971"/>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err="1">
                <a:solidFill>
                  <a:schemeClr val="bg1"/>
                </a:solidFill>
              </a:rPr>
              <a:t>Regulat</a:t>
            </a:r>
            <a:r>
              <a:rPr lang="it-IT" sz="1200" dirty="0">
                <a:solidFill>
                  <a:schemeClr val="bg1"/>
                </a:solidFill>
              </a:rPr>
              <a:t> Chow</a:t>
            </a:r>
          </a:p>
        </p:txBody>
      </p:sp>
      <p:sp>
        <p:nvSpPr>
          <p:cNvPr id="9" name="Rombo 8">
            <a:extLst>
              <a:ext uri="{FF2B5EF4-FFF2-40B4-BE49-F238E27FC236}">
                <a16:creationId xmlns:a16="http://schemas.microsoft.com/office/drawing/2014/main" id="{838B3A2A-B554-DE8C-015B-9B8629D608CF}"/>
              </a:ext>
            </a:extLst>
          </p:cNvPr>
          <p:cNvSpPr/>
          <p:nvPr/>
        </p:nvSpPr>
        <p:spPr>
          <a:xfrm>
            <a:off x="1074184" y="4139451"/>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11" name="Rettangolo 10">
            <a:extLst>
              <a:ext uri="{FF2B5EF4-FFF2-40B4-BE49-F238E27FC236}">
                <a16:creationId xmlns:a16="http://schemas.microsoft.com/office/drawing/2014/main" id="{C43FE425-8977-E47A-4CE6-0612DB416ED8}"/>
              </a:ext>
            </a:extLst>
          </p:cNvPr>
          <p:cNvSpPr/>
          <p:nvPr/>
        </p:nvSpPr>
        <p:spPr>
          <a:xfrm>
            <a:off x="1402316" y="4320564"/>
            <a:ext cx="2169759" cy="212971"/>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solidFill>
                  <a:schemeClr val="bg1"/>
                </a:solidFill>
              </a:rPr>
              <a:t>RC+RES-010</a:t>
            </a:r>
          </a:p>
        </p:txBody>
      </p:sp>
      <p:sp>
        <p:nvSpPr>
          <p:cNvPr id="12" name="CasellaDiTesto 11">
            <a:extLst>
              <a:ext uri="{FF2B5EF4-FFF2-40B4-BE49-F238E27FC236}">
                <a16:creationId xmlns:a16="http://schemas.microsoft.com/office/drawing/2014/main" id="{25AF326F-B000-42FF-E2D8-E9EC1BD48093}"/>
              </a:ext>
            </a:extLst>
          </p:cNvPr>
          <p:cNvSpPr txBox="1"/>
          <p:nvPr/>
        </p:nvSpPr>
        <p:spPr>
          <a:xfrm>
            <a:off x="3562138" y="4000952"/>
            <a:ext cx="687656" cy="338554"/>
          </a:xfrm>
          <a:prstGeom prst="rect">
            <a:avLst/>
          </a:prstGeom>
          <a:noFill/>
        </p:spPr>
        <p:txBody>
          <a:bodyPr wrap="square" rtlCol="0">
            <a:spAutoFit/>
          </a:bodyPr>
          <a:lstStyle/>
          <a:p>
            <a:pPr algn="l"/>
            <a:r>
              <a:rPr lang="it-IT" sz="1600" dirty="0"/>
              <a:t>(N=5)</a:t>
            </a:r>
          </a:p>
        </p:txBody>
      </p:sp>
      <p:pic>
        <p:nvPicPr>
          <p:cNvPr id="14" name="Immagine 13">
            <a:extLst>
              <a:ext uri="{FF2B5EF4-FFF2-40B4-BE49-F238E27FC236}">
                <a16:creationId xmlns:a16="http://schemas.microsoft.com/office/drawing/2014/main" id="{218736FB-E837-C316-16BB-A45F4CA76C0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67875" y="3133381"/>
            <a:ext cx="479567" cy="302193"/>
          </a:xfrm>
          <a:prstGeom prst="rect">
            <a:avLst/>
          </a:prstGeom>
        </p:spPr>
      </p:pic>
      <p:sp>
        <p:nvSpPr>
          <p:cNvPr id="15" name="CasellaDiTesto 14">
            <a:extLst>
              <a:ext uri="{FF2B5EF4-FFF2-40B4-BE49-F238E27FC236}">
                <a16:creationId xmlns:a16="http://schemas.microsoft.com/office/drawing/2014/main" id="{79263DA4-A2B2-78FD-50AF-C312AA0A77F4}"/>
              </a:ext>
            </a:extLst>
          </p:cNvPr>
          <p:cNvSpPr txBox="1"/>
          <p:nvPr/>
        </p:nvSpPr>
        <p:spPr>
          <a:xfrm>
            <a:off x="3562138" y="4246472"/>
            <a:ext cx="687656" cy="338554"/>
          </a:xfrm>
          <a:prstGeom prst="rect">
            <a:avLst/>
          </a:prstGeom>
          <a:noFill/>
        </p:spPr>
        <p:txBody>
          <a:bodyPr wrap="square" rtlCol="0">
            <a:spAutoFit/>
          </a:bodyPr>
          <a:lstStyle/>
          <a:p>
            <a:pPr algn="l"/>
            <a:r>
              <a:rPr lang="it-IT" sz="1600" dirty="0"/>
              <a:t>(N=5)</a:t>
            </a:r>
          </a:p>
        </p:txBody>
      </p:sp>
      <p:sp>
        <p:nvSpPr>
          <p:cNvPr id="16" name="Freccia a destra 15">
            <a:extLst>
              <a:ext uri="{FF2B5EF4-FFF2-40B4-BE49-F238E27FC236}">
                <a16:creationId xmlns:a16="http://schemas.microsoft.com/office/drawing/2014/main" id="{35296F8F-EDB7-8D3A-7799-6D8C8DAB8280}"/>
              </a:ext>
            </a:extLst>
          </p:cNvPr>
          <p:cNvSpPr/>
          <p:nvPr/>
        </p:nvSpPr>
        <p:spPr>
          <a:xfrm>
            <a:off x="1402175" y="4547128"/>
            <a:ext cx="2169980" cy="317338"/>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schemeClr val="bg1"/>
                </a:solidFill>
              </a:rPr>
              <a:t>22 weeks</a:t>
            </a:r>
          </a:p>
        </p:txBody>
      </p:sp>
      <p:pic>
        <p:nvPicPr>
          <p:cNvPr id="17" name="Picture 2" descr="Hotel Near Beth Israel Deaconess Medical Center | Around Boston | The Verb">
            <a:extLst>
              <a:ext uri="{FF2B5EF4-FFF2-40B4-BE49-F238E27FC236}">
                <a16:creationId xmlns:a16="http://schemas.microsoft.com/office/drawing/2014/main" id="{823B157B-A783-0B0D-F75D-CE637E2AAD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783" y="3074635"/>
            <a:ext cx="814663" cy="610998"/>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51">
            <a:extLst>
              <a:ext uri="{FF2B5EF4-FFF2-40B4-BE49-F238E27FC236}">
                <a16:creationId xmlns:a16="http://schemas.microsoft.com/office/drawing/2014/main" id="{E2ADDAA5-737B-7606-3659-85FA576F08E2}"/>
              </a:ext>
            </a:extLst>
          </p:cNvPr>
          <p:cNvSpPr txBox="1"/>
          <p:nvPr/>
        </p:nvSpPr>
        <p:spPr>
          <a:xfrm>
            <a:off x="5296401" y="2803503"/>
            <a:ext cx="2837410" cy="338554"/>
          </a:xfrm>
          <a:prstGeom prst="rect">
            <a:avLst/>
          </a:prstGeom>
          <a:noFill/>
        </p:spPr>
        <p:txBody>
          <a:bodyPr wrap="square">
            <a:spAutoFit/>
          </a:bodyPr>
          <a:lstStyle/>
          <a:p>
            <a:r>
              <a:rPr lang="en-US" sz="1600" b="1" dirty="0">
                <a:cs typeface="Calibri" panose="020F0502020204030204" pitchFamily="34" charset="0"/>
              </a:rPr>
              <a:t>Body Weight</a:t>
            </a:r>
          </a:p>
        </p:txBody>
      </p:sp>
      <p:sp>
        <p:nvSpPr>
          <p:cNvPr id="19" name="CasellaDiTesto 51">
            <a:extLst>
              <a:ext uri="{FF2B5EF4-FFF2-40B4-BE49-F238E27FC236}">
                <a16:creationId xmlns:a16="http://schemas.microsoft.com/office/drawing/2014/main" id="{58A9EE72-4F1A-E247-6B6D-F5FE2CCA5DA2}"/>
              </a:ext>
            </a:extLst>
          </p:cNvPr>
          <p:cNvSpPr txBox="1"/>
          <p:nvPr/>
        </p:nvSpPr>
        <p:spPr>
          <a:xfrm>
            <a:off x="8736433" y="2548990"/>
            <a:ext cx="3199263" cy="523220"/>
          </a:xfrm>
          <a:prstGeom prst="rect">
            <a:avLst/>
          </a:prstGeom>
          <a:solidFill>
            <a:schemeClr val="bg1"/>
          </a:solidFill>
        </p:spPr>
        <p:txBody>
          <a:bodyPr wrap="square">
            <a:spAutoFit/>
          </a:bodyPr>
          <a:lstStyle/>
          <a:p>
            <a:r>
              <a:rPr lang="en-US" sz="1400" b="1" dirty="0">
                <a:cs typeface="Calibri" panose="020F0502020204030204" pitchFamily="34" charset="0"/>
              </a:rPr>
              <a:t>Relative change in body composition in the RES-010 arm (week 22 vs baseline)</a:t>
            </a:r>
          </a:p>
        </p:txBody>
      </p:sp>
      <p:sp>
        <p:nvSpPr>
          <p:cNvPr id="20" name="CasellaDiTesto 25">
            <a:extLst>
              <a:ext uri="{FF2B5EF4-FFF2-40B4-BE49-F238E27FC236}">
                <a16:creationId xmlns:a16="http://schemas.microsoft.com/office/drawing/2014/main" id="{6F2D9B5D-3484-C1D6-12A6-15FEA48D5282}"/>
              </a:ext>
            </a:extLst>
          </p:cNvPr>
          <p:cNvSpPr txBox="1"/>
          <p:nvPr/>
        </p:nvSpPr>
        <p:spPr>
          <a:xfrm rot="16200000">
            <a:off x="3163282" y="3032551"/>
            <a:ext cx="1616882" cy="261610"/>
          </a:xfrm>
          <a:prstGeom prst="rect">
            <a:avLst/>
          </a:prstGeom>
          <a:solidFill>
            <a:schemeClr val="bg1"/>
          </a:solidFill>
        </p:spPr>
        <p:txBody>
          <a:bodyPr wrap="square" rtlCol="0">
            <a:spAutoFit/>
          </a:bodyPr>
          <a:lstStyle/>
          <a:p>
            <a:pPr algn="l"/>
            <a:r>
              <a:rPr lang="it-IT" sz="1100" b="1" dirty="0" err="1"/>
              <a:t>Grams</a:t>
            </a:r>
            <a:endParaRPr lang="it-IT" sz="1100" b="1" dirty="0"/>
          </a:p>
        </p:txBody>
      </p:sp>
      <p:pic>
        <p:nvPicPr>
          <p:cNvPr id="13" name="Picture 12">
            <a:extLst>
              <a:ext uri="{FF2B5EF4-FFF2-40B4-BE49-F238E27FC236}">
                <a16:creationId xmlns:a16="http://schemas.microsoft.com/office/drawing/2014/main" id="{2109451B-FB23-1CDD-9BC4-B981D4EDDC7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10185904" y="73211"/>
            <a:ext cx="698843" cy="693052"/>
          </a:xfrm>
          <a:prstGeom prst="rect">
            <a:avLst/>
          </a:prstGeom>
        </p:spPr>
      </p:pic>
      <p:pic>
        <p:nvPicPr>
          <p:cNvPr id="21" name="Picture 20" descr="Et billede, der indeholder tekst, Font/skrifttype, Grafik, logo&#10;&#10;Automatisk genereret beskrivelse">
            <a:extLst>
              <a:ext uri="{FF2B5EF4-FFF2-40B4-BE49-F238E27FC236}">
                <a16:creationId xmlns:a16="http://schemas.microsoft.com/office/drawing/2014/main" id="{3749ABED-CC08-3611-42D2-79C77CD3DA2E}"/>
              </a:ext>
            </a:extLst>
          </p:cNvPr>
          <p:cNvPicPr>
            <a:picLocks noChangeAspect="1"/>
          </p:cNvPicPr>
          <p:nvPr/>
        </p:nvPicPr>
        <p:blipFill>
          <a:blip r:embed="rId11">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6313016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4E0E8-17B2-D854-2E03-FE98802B2598}"/>
              </a:ext>
            </a:extLst>
          </p:cNvPr>
          <p:cNvSpPr>
            <a:spLocks noGrp="1"/>
          </p:cNvSpPr>
          <p:nvPr>
            <p:ph type="title"/>
          </p:nvPr>
        </p:nvSpPr>
        <p:spPr>
          <a:xfrm>
            <a:off x="125485" y="-1583"/>
            <a:ext cx="10057312" cy="965964"/>
          </a:xfrm>
        </p:spPr>
        <p:txBody>
          <a:bodyPr>
            <a:normAutofit/>
          </a:bodyPr>
          <a:lstStyle/>
          <a:p>
            <a:r>
              <a:rPr lang="it-IT" sz="2800" b="1" dirty="0">
                <a:latin typeface="+mn-lt"/>
              </a:rPr>
              <a:t>Ability of RES-010 to reduce fat mass is confirmed in theremoneutrality condition</a:t>
            </a:r>
          </a:p>
        </p:txBody>
      </p:sp>
      <p:sp>
        <p:nvSpPr>
          <p:cNvPr id="3" name="Segnaposto numero diapositiva 2">
            <a:extLst>
              <a:ext uri="{FF2B5EF4-FFF2-40B4-BE49-F238E27FC236}">
                <a16:creationId xmlns:a16="http://schemas.microsoft.com/office/drawing/2014/main" id="{DFF719EF-A36A-652A-227F-0A43F876E447}"/>
              </a:ext>
            </a:extLst>
          </p:cNvPr>
          <p:cNvSpPr>
            <a:spLocks noGrp="1"/>
          </p:cNvSpPr>
          <p:nvPr>
            <p:ph type="sldNum" sz="quarter" idx="12"/>
          </p:nvPr>
        </p:nvSpPr>
        <p:spPr>
          <a:xfrm>
            <a:off x="9168865" y="6472986"/>
            <a:ext cx="2743200" cy="365125"/>
          </a:xfrm>
        </p:spPr>
        <p:txBody>
          <a:bodyPr/>
          <a:lstStyle/>
          <a:p>
            <a:fld id="{227D6147-8CA9-4AD8-AEEB-E653C18C822D}" type="slidenum">
              <a:rPr lang="en-GB" smtClean="0">
                <a:latin typeface="+mn-lt"/>
              </a:rPr>
              <a:t>57</a:t>
            </a:fld>
            <a:endParaRPr lang="en-GB" dirty="0">
              <a:latin typeface="+mn-lt"/>
            </a:endParaRPr>
          </a:p>
        </p:txBody>
      </p:sp>
      <p:pic>
        <p:nvPicPr>
          <p:cNvPr id="4" name="Picture 2" descr="Risultati immagini per gubra logo">
            <a:extLst>
              <a:ext uri="{FF2B5EF4-FFF2-40B4-BE49-F238E27FC236}">
                <a16:creationId xmlns:a16="http://schemas.microsoft.com/office/drawing/2014/main" id="{FB5DBD7D-482B-E98A-4C4E-A559E3E37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064" y="1280614"/>
            <a:ext cx="612003" cy="291722"/>
          </a:xfrm>
          <a:prstGeom prst="rect">
            <a:avLst/>
          </a:prstGeom>
          <a:noFill/>
          <a:extLst>
            <a:ext uri="{909E8E84-426E-40DD-AFC4-6F175D3DCCD1}">
              <a14:hiddenFill xmlns:a14="http://schemas.microsoft.com/office/drawing/2010/main">
                <a:solidFill>
                  <a:srgbClr val="FFFFFF"/>
                </a:solidFill>
              </a14:hiddenFill>
            </a:ext>
          </a:extLst>
        </p:spPr>
      </p:pic>
      <p:sp>
        <p:nvSpPr>
          <p:cNvPr id="5" name="Freccia a destra 4">
            <a:extLst>
              <a:ext uri="{FF2B5EF4-FFF2-40B4-BE49-F238E27FC236}">
                <a16:creationId xmlns:a16="http://schemas.microsoft.com/office/drawing/2014/main" id="{629328B0-1537-8DC7-9D83-CE3FBE0179AF}"/>
              </a:ext>
            </a:extLst>
          </p:cNvPr>
          <p:cNvSpPr/>
          <p:nvPr/>
        </p:nvSpPr>
        <p:spPr>
          <a:xfrm>
            <a:off x="589453" y="2298621"/>
            <a:ext cx="4224131" cy="285924"/>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ea typeface="+mn-ea"/>
              <a:cs typeface="+mn-cs"/>
            </a:endParaRPr>
          </a:p>
        </p:txBody>
      </p:sp>
      <p:sp>
        <p:nvSpPr>
          <p:cNvPr id="6" name="CasellaDiTesto 5">
            <a:extLst>
              <a:ext uri="{FF2B5EF4-FFF2-40B4-BE49-F238E27FC236}">
                <a16:creationId xmlns:a16="http://schemas.microsoft.com/office/drawing/2014/main" id="{72D5C163-9F2B-A233-865C-F0D98919302C}"/>
              </a:ext>
            </a:extLst>
          </p:cNvPr>
          <p:cNvSpPr txBox="1"/>
          <p:nvPr/>
        </p:nvSpPr>
        <p:spPr>
          <a:xfrm>
            <a:off x="2009204" y="947543"/>
            <a:ext cx="28143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Study design</a:t>
            </a:r>
          </a:p>
        </p:txBody>
      </p:sp>
      <p:sp>
        <p:nvSpPr>
          <p:cNvPr id="7" name="Rettangolo 6">
            <a:extLst>
              <a:ext uri="{FF2B5EF4-FFF2-40B4-BE49-F238E27FC236}">
                <a16:creationId xmlns:a16="http://schemas.microsoft.com/office/drawing/2014/main" id="{6B9BA497-0635-8AF9-EAF3-B9203DEDE2E9}"/>
              </a:ext>
            </a:extLst>
          </p:cNvPr>
          <p:cNvSpPr/>
          <p:nvPr/>
        </p:nvSpPr>
        <p:spPr>
          <a:xfrm>
            <a:off x="589453" y="1642590"/>
            <a:ext cx="1649896" cy="17890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HFD </a:t>
            </a:r>
            <a:r>
              <a:rPr lang="it-IT" sz="900" dirty="0" err="1">
                <a:solidFill>
                  <a:prstClr val="white"/>
                </a:solidFill>
              </a:rPr>
              <a:t>Diet</a:t>
            </a:r>
            <a:endParaRPr lang="it-IT" sz="900" dirty="0">
              <a:solidFill>
                <a:prstClr val="white"/>
              </a:solidFill>
            </a:endParaRPr>
          </a:p>
        </p:txBody>
      </p:sp>
      <p:sp>
        <p:nvSpPr>
          <p:cNvPr id="8" name="Rettangolo 7">
            <a:extLst>
              <a:ext uri="{FF2B5EF4-FFF2-40B4-BE49-F238E27FC236}">
                <a16:creationId xmlns:a16="http://schemas.microsoft.com/office/drawing/2014/main" id="{3F09DA42-A3F9-5194-4855-2DE6811C0583}"/>
              </a:ext>
            </a:extLst>
          </p:cNvPr>
          <p:cNvSpPr/>
          <p:nvPr/>
        </p:nvSpPr>
        <p:spPr>
          <a:xfrm>
            <a:off x="2618081" y="1484949"/>
            <a:ext cx="2216284" cy="19878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HFD </a:t>
            </a:r>
            <a:r>
              <a:rPr lang="it-IT" sz="900" dirty="0" err="1">
                <a:solidFill>
                  <a:prstClr val="white"/>
                </a:solidFill>
              </a:rPr>
              <a:t>Diet</a:t>
            </a:r>
            <a:endParaRPr lang="it-IT" sz="900" dirty="0">
              <a:solidFill>
                <a:prstClr val="white"/>
              </a:solidFill>
            </a:endParaRPr>
          </a:p>
        </p:txBody>
      </p:sp>
      <p:sp>
        <p:nvSpPr>
          <p:cNvPr id="9" name="Rombo 8">
            <a:extLst>
              <a:ext uri="{FF2B5EF4-FFF2-40B4-BE49-F238E27FC236}">
                <a16:creationId xmlns:a16="http://schemas.microsoft.com/office/drawing/2014/main" id="{8F55E323-852D-B0EE-C626-124F45C047EC}"/>
              </a:ext>
            </a:extLst>
          </p:cNvPr>
          <p:cNvSpPr/>
          <p:nvPr/>
        </p:nvSpPr>
        <p:spPr>
          <a:xfrm>
            <a:off x="2279105" y="1543319"/>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ea typeface="+mn-ea"/>
                <a:cs typeface="+mn-cs"/>
              </a:rPr>
              <a:t>R</a:t>
            </a:r>
          </a:p>
        </p:txBody>
      </p:sp>
      <p:sp>
        <p:nvSpPr>
          <p:cNvPr id="11" name="CasellaDiTesto 10">
            <a:extLst>
              <a:ext uri="{FF2B5EF4-FFF2-40B4-BE49-F238E27FC236}">
                <a16:creationId xmlns:a16="http://schemas.microsoft.com/office/drawing/2014/main" id="{71709FB1-EA87-4D25-4C68-71CEE6A56521}"/>
              </a:ext>
            </a:extLst>
          </p:cNvPr>
          <p:cNvSpPr txBox="1"/>
          <p:nvPr/>
        </p:nvSpPr>
        <p:spPr>
          <a:xfrm>
            <a:off x="3382350" y="2487427"/>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12 weeks</a:t>
            </a:r>
          </a:p>
        </p:txBody>
      </p:sp>
      <p:sp>
        <p:nvSpPr>
          <p:cNvPr id="12" name="CasellaDiTesto 11">
            <a:extLst>
              <a:ext uri="{FF2B5EF4-FFF2-40B4-BE49-F238E27FC236}">
                <a16:creationId xmlns:a16="http://schemas.microsoft.com/office/drawing/2014/main" id="{20C1EB32-CBB3-AC78-2FDE-9B3B0373E24F}"/>
              </a:ext>
            </a:extLst>
          </p:cNvPr>
          <p:cNvSpPr txBox="1"/>
          <p:nvPr/>
        </p:nvSpPr>
        <p:spPr>
          <a:xfrm>
            <a:off x="1106685" y="2543501"/>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38 weeks</a:t>
            </a:r>
          </a:p>
        </p:txBody>
      </p:sp>
      <p:cxnSp>
        <p:nvCxnSpPr>
          <p:cNvPr id="13" name="Connettore diritto 12">
            <a:extLst>
              <a:ext uri="{FF2B5EF4-FFF2-40B4-BE49-F238E27FC236}">
                <a16:creationId xmlns:a16="http://schemas.microsoft.com/office/drawing/2014/main" id="{56EA8451-659A-1B36-FA53-FE5C748FA7C8}"/>
              </a:ext>
            </a:extLst>
          </p:cNvPr>
          <p:cNvCxnSpPr>
            <a:cxnSpLocks/>
          </p:cNvCxnSpPr>
          <p:nvPr/>
        </p:nvCxnSpPr>
        <p:spPr>
          <a:xfrm>
            <a:off x="2617177" y="2246395"/>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2BFADB2D-96A2-B14A-D4EF-5758327291D0}"/>
              </a:ext>
            </a:extLst>
          </p:cNvPr>
          <p:cNvCxnSpPr>
            <a:cxnSpLocks/>
          </p:cNvCxnSpPr>
          <p:nvPr/>
        </p:nvCxnSpPr>
        <p:spPr>
          <a:xfrm>
            <a:off x="4808611" y="2246395"/>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3070CC79-05AC-269F-8E97-A98716DFB436}"/>
              </a:ext>
            </a:extLst>
          </p:cNvPr>
          <p:cNvSpPr txBox="1"/>
          <p:nvPr/>
        </p:nvSpPr>
        <p:spPr>
          <a:xfrm>
            <a:off x="2177746" y="2634375"/>
            <a:ext cx="8945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prstClr val="black"/>
                </a:solidFill>
                <a:effectLst/>
                <a:uLnTx/>
                <a:uFillTx/>
                <a:ea typeface="+mn-ea"/>
                <a:cs typeface="+mn-cs"/>
              </a:rPr>
              <a:t>Body </a:t>
            </a:r>
            <a:r>
              <a:rPr kumimoji="0" lang="it-IT" sz="800" b="0" i="0" u="none" strike="noStrike" kern="1200" cap="none" spc="0" normalizeH="0" baseline="0" noProof="0" dirty="0" err="1">
                <a:ln>
                  <a:noFill/>
                </a:ln>
                <a:solidFill>
                  <a:prstClr val="black"/>
                </a:solidFill>
                <a:effectLst/>
                <a:uLnTx/>
                <a:uFillTx/>
                <a:ea typeface="+mn-ea"/>
                <a:cs typeface="+mn-cs"/>
              </a:rPr>
              <a:t>composition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6" name="CasellaDiTesto 15">
            <a:extLst>
              <a:ext uri="{FF2B5EF4-FFF2-40B4-BE49-F238E27FC236}">
                <a16:creationId xmlns:a16="http://schemas.microsoft.com/office/drawing/2014/main" id="{B5CEC707-93A8-45C5-28E6-1E8B02F8CBD4}"/>
              </a:ext>
            </a:extLst>
          </p:cNvPr>
          <p:cNvSpPr txBox="1"/>
          <p:nvPr/>
        </p:nvSpPr>
        <p:spPr>
          <a:xfrm>
            <a:off x="4365320" y="2604274"/>
            <a:ext cx="894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prstClr val="black"/>
                </a:solidFill>
                <a:effectLst/>
                <a:uLnTx/>
                <a:uFillTx/>
                <a:ea typeface="+mn-ea"/>
                <a:cs typeface="+mn-cs"/>
              </a:rPr>
              <a:t>Body </a:t>
            </a:r>
            <a:r>
              <a:rPr kumimoji="0" lang="it-IT" sz="800" b="0" i="0" u="none" strike="noStrike" kern="1200" cap="none" spc="0" normalizeH="0" baseline="0" noProof="0" dirty="0" err="1">
                <a:ln>
                  <a:noFill/>
                </a:ln>
                <a:solidFill>
                  <a:prstClr val="black"/>
                </a:solidFill>
                <a:effectLst/>
                <a:uLnTx/>
                <a:uFillTx/>
                <a:ea typeface="+mn-ea"/>
                <a:cs typeface="+mn-cs"/>
              </a:rPr>
              <a:t>composition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7" name="CasellaDiTesto 16">
            <a:extLst>
              <a:ext uri="{FF2B5EF4-FFF2-40B4-BE49-F238E27FC236}">
                <a16:creationId xmlns:a16="http://schemas.microsoft.com/office/drawing/2014/main" id="{3E3E8A0A-6BBC-F0CC-BD85-F8F5B469B6F9}"/>
              </a:ext>
            </a:extLst>
          </p:cNvPr>
          <p:cNvSpPr txBox="1"/>
          <p:nvPr/>
        </p:nvSpPr>
        <p:spPr>
          <a:xfrm>
            <a:off x="4848368" y="1666299"/>
            <a:ext cx="8286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(N=14)</a:t>
            </a:r>
          </a:p>
        </p:txBody>
      </p:sp>
      <p:pic>
        <p:nvPicPr>
          <p:cNvPr id="20" name="Immagine 19">
            <a:extLst>
              <a:ext uri="{FF2B5EF4-FFF2-40B4-BE49-F238E27FC236}">
                <a16:creationId xmlns:a16="http://schemas.microsoft.com/office/drawing/2014/main" id="{FC96C418-7DC8-C05D-5D43-2E4B2F6A82A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36677" y="1262359"/>
            <a:ext cx="598998" cy="377451"/>
          </a:xfrm>
          <a:prstGeom prst="rect">
            <a:avLst/>
          </a:prstGeom>
        </p:spPr>
      </p:pic>
      <p:sp>
        <p:nvSpPr>
          <p:cNvPr id="22" name="Rettangolo 21">
            <a:extLst>
              <a:ext uri="{FF2B5EF4-FFF2-40B4-BE49-F238E27FC236}">
                <a16:creationId xmlns:a16="http://schemas.microsoft.com/office/drawing/2014/main" id="{6972DACD-1B4C-B62E-41EA-59296BAF41D4}"/>
              </a:ext>
            </a:extLst>
          </p:cNvPr>
          <p:cNvSpPr/>
          <p:nvPr/>
        </p:nvSpPr>
        <p:spPr>
          <a:xfrm>
            <a:off x="2625007" y="1730868"/>
            <a:ext cx="2216284" cy="19878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HFD </a:t>
            </a:r>
            <a:r>
              <a:rPr lang="it-IT" sz="900" dirty="0" err="1">
                <a:solidFill>
                  <a:prstClr val="white"/>
                </a:solidFill>
              </a:rPr>
              <a:t>Diet</a:t>
            </a:r>
            <a:r>
              <a:rPr lang="it-IT" sz="900" dirty="0">
                <a:solidFill>
                  <a:prstClr val="white"/>
                </a:solidFill>
              </a:rPr>
              <a:t> + RES-010</a:t>
            </a:r>
          </a:p>
        </p:txBody>
      </p:sp>
      <p:sp>
        <p:nvSpPr>
          <p:cNvPr id="23" name="CasellaDiTesto 22">
            <a:extLst>
              <a:ext uri="{FF2B5EF4-FFF2-40B4-BE49-F238E27FC236}">
                <a16:creationId xmlns:a16="http://schemas.microsoft.com/office/drawing/2014/main" id="{FF87BE38-44DF-C2CD-895D-4B921A996C00}"/>
              </a:ext>
            </a:extLst>
          </p:cNvPr>
          <p:cNvSpPr txBox="1"/>
          <p:nvPr/>
        </p:nvSpPr>
        <p:spPr>
          <a:xfrm>
            <a:off x="4844904" y="1403059"/>
            <a:ext cx="894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(N=13)</a:t>
            </a:r>
          </a:p>
        </p:txBody>
      </p:sp>
      <p:sp>
        <p:nvSpPr>
          <p:cNvPr id="24" name="CasellaDiTesto 23">
            <a:extLst>
              <a:ext uri="{FF2B5EF4-FFF2-40B4-BE49-F238E27FC236}">
                <a16:creationId xmlns:a16="http://schemas.microsoft.com/office/drawing/2014/main" id="{CC40A230-3DA1-EF0C-E9DD-E8161398008A}"/>
              </a:ext>
            </a:extLst>
          </p:cNvPr>
          <p:cNvSpPr txBox="1"/>
          <p:nvPr/>
        </p:nvSpPr>
        <p:spPr>
          <a:xfrm>
            <a:off x="649914" y="1880193"/>
            <a:ext cx="19750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Male mice </a:t>
            </a:r>
            <a:r>
              <a:rPr kumimoji="0" lang="it-IT" sz="1600" b="0" i="0" u="none" strike="noStrike" kern="1200" cap="none" spc="0" normalizeH="0" baseline="0" noProof="0" dirty="0" err="1">
                <a:ln>
                  <a:noFill/>
                </a:ln>
                <a:solidFill>
                  <a:prstClr val="black"/>
                </a:solidFill>
                <a:effectLst/>
                <a:uLnTx/>
                <a:uFillTx/>
                <a:ea typeface="+mn-ea"/>
                <a:cs typeface="+mn-cs"/>
              </a:rPr>
              <a:t>at</a:t>
            </a:r>
            <a:r>
              <a:rPr kumimoji="0" lang="it-IT" sz="1600" b="0" i="0" u="none" strike="noStrike" kern="1200" cap="none" spc="0" normalizeH="0" baseline="0" noProof="0" dirty="0">
                <a:ln>
                  <a:noFill/>
                </a:ln>
                <a:solidFill>
                  <a:prstClr val="black"/>
                </a:solidFill>
                <a:effectLst/>
                <a:uLnTx/>
                <a:uFillTx/>
                <a:ea typeface="+mn-ea"/>
                <a:cs typeface="+mn-cs"/>
              </a:rPr>
              <a:t> 28°C</a:t>
            </a:r>
          </a:p>
        </p:txBody>
      </p:sp>
      <p:sp>
        <p:nvSpPr>
          <p:cNvPr id="27" name="Rettangolo 18">
            <a:extLst>
              <a:ext uri="{FF2B5EF4-FFF2-40B4-BE49-F238E27FC236}">
                <a16:creationId xmlns:a16="http://schemas.microsoft.com/office/drawing/2014/main" id="{4434103C-FFBB-FBAD-218F-0553CECC2438}"/>
              </a:ext>
            </a:extLst>
          </p:cNvPr>
          <p:cNvSpPr/>
          <p:nvPr/>
        </p:nvSpPr>
        <p:spPr>
          <a:xfrm>
            <a:off x="5656241" y="1392920"/>
            <a:ext cx="6576391"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12-weeks DIO male mice on HFD diet in thermoneutrality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body mass change, body composition, food and energy consumption)</a:t>
            </a:r>
          </a:p>
          <a:p>
            <a:pPr marL="285750" indent="-285750" defTabSz="457200">
              <a:buFont typeface="Arial" panose="020B0604020202020204" pitchFamily="34" charset="0"/>
              <a:buChar char="•"/>
              <a:defRPr/>
            </a:pPr>
            <a:r>
              <a:rPr lang="en-US" sz="1600" dirty="0">
                <a:solidFill>
                  <a:prstClr val="black"/>
                </a:solidFill>
              </a:rPr>
              <a:t>The weight loss observed between weeks 6 and 12 results in substantial fat mass reduction while the muscles are preserved</a:t>
            </a:r>
          </a:p>
          <a:p>
            <a:pPr marL="285750" indent="-285750" defTabSz="457200">
              <a:buFont typeface="Arial" panose="020B0604020202020204" pitchFamily="34" charset="0"/>
              <a:buChar char="•"/>
              <a:defRPr/>
            </a:pPr>
            <a:r>
              <a:rPr kumimoji="0" lang="en-US" sz="1600" b="0" i="0" u="none" strike="noStrike" kern="1200" cap="none" spc="0" normalizeH="0" baseline="0" noProof="0" dirty="0">
                <a:ln>
                  <a:noFill/>
                </a:ln>
                <a:solidFill>
                  <a:prstClr val="black"/>
                </a:solidFill>
                <a:effectLst/>
                <a:uLnTx/>
                <a:uFillTx/>
              </a:rPr>
              <a:t>The percentage of fat mass goes parallel with the total body weight</a:t>
            </a:r>
          </a:p>
          <a:p>
            <a:pPr marL="285750" indent="-285750" defTabSz="457200">
              <a:buFont typeface="Arial" panose="020B0604020202020204" pitchFamily="34" charset="0"/>
              <a:buChar char="•"/>
              <a:defRPr/>
            </a:pPr>
            <a:endParaRPr lang="en-US" sz="1600" dirty="0">
              <a:solidFill>
                <a:prstClr val="black"/>
              </a:solidFil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graphicFrame>
        <p:nvGraphicFramePr>
          <p:cNvPr id="30" name="Grafico 29">
            <a:extLst>
              <a:ext uri="{FF2B5EF4-FFF2-40B4-BE49-F238E27FC236}">
                <a16:creationId xmlns:a16="http://schemas.microsoft.com/office/drawing/2014/main" id="{CA2D79D3-DF9D-5C8E-9381-0B8342E95B33}"/>
              </a:ext>
            </a:extLst>
          </p:cNvPr>
          <p:cNvGraphicFramePr>
            <a:graphicFrameLocks/>
          </p:cNvGraphicFramePr>
          <p:nvPr/>
        </p:nvGraphicFramePr>
        <p:xfrm>
          <a:off x="7368708" y="5015939"/>
          <a:ext cx="2716547" cy="14667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Grafico 31">
            <a:extLst>
              <a:ext uri="{FF2B5EF4-FFF2-40B4-BE49-F238E27FC236}">
                <a16:creationId xmlns:a16="http://schemas.microsoft.com/office/drawing/2014/main" id="{B0033898-0044-FFB7-9D59-B7AD73198C58}"/>
              </a:ext>
            </a:extLst>
          </p:cNvPr>
          <p:cNvGraphicFramePr>
            <a:graphicFrameLocks/>
          </p:cNvGraphicFramePr>
          <p:nvPr/>
        </p:nvGraphicFramePr>
        <p:xfrm>
          <a:off x="3731667" y="4715822"/>
          <a:ext cx="2777675" cy="16516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Grafico 20">
            <a:extLst>
              <a:ext uri="{FF2B5EF4-FFF2-40B4-BE49-F238E27FC236}">
                <a16:creationId xmlns:a16="http://schemas.microsoft.com/office/drawing/2014/main" id="{7EDD9295-9EE3-B5C1-6FFD-2782EB219B1F}"/>
              </a:ext>
            </a:extLst>
          </p:cNvPr>
          <p:cNvGraphicFramePr>
            <a:graphicFrameLocks/>
          </p:cNvGraphicFramePr>
          <p:nvPr/>
        </p:nvGraphicFramePr>
        <p:xfrm>
          <a:off x="2962436" y="3061672"/>
          <a:ext cx="8407189" cy="3673309"/>
        </p:xfrm>
        <a:graphic>
          <a:graphicData uri="http://schemas.openxmlformats.org/drawingml/2006/chart">
            <c:chart xmlns:c="http://schemas.openxmlformats.org/drawingml/2006/chart" xmlns:r="http://schemas.openxmlformats.org/officeDocument/2006/relationships" r:id="rId6"/>
          </a:graphicData>
        </a:graphic>
      </p:graphicFrame>
      <p:sp>
        <p:nvSpPr>
          <p:cNvPr id="34" name="CasellaDiTesto 33">
            <a:extLst>
              <a:ext uri="{FF2B5EF4-FFF2-40B4-BE49-F238E27FC236}">
                <a16:creationId xmlns:a16="http://schemas.microsoft.com/office/drawing/2014/main" id="{AD819AD7-E8F2-2EC9-A8A1-09943B20F2B6}"/>
              </a:ext>
            </a:extLst>
          </p:cNvPr>
          <p:cNvSpPr txBox="1"/>
          <p:nvPr/>
        </p:nvSpPr>
        <p:spPr>
          <a:xfrm>
            <a:off x="4741798" y="6407213"/>
            <a:ext cx="800100" cy="369332"/>
          </a:xfrm>
          <a:prstGeom prst="rect">
            <a:avLst/>
          </a:prstGeom>
          <a:solidFill>
            <a:schemeClr val="bg1"/>
          </a:solidFill>
        </p:spPr>
        <p:txBody>
          <a:bodyPr wrap="square" rtlCol="0">
            <a:spAutoFit/>
          </a:bodyPr>
          <a:lstStyle/>
          <a:p>
            <a:pPr algn="l"/>
            <a:r>
              <a:rPr lang="it-IT" dirty="0"/>
              <a:t>VHL</a:t>
            </a:r>
          </a:p>
        </p:txBody>
      </p:sp>
      <p:sp>
        <p:nvSpPr>
          <p:cNvPr id="35" name="CasellaDiTesto 34">
            <a:extLst>
              <a:ext uri="{FF2B5EF4-FFF2-40B4-BE49-F238E27FC236}">
                <a16:creationId xmlns:a16="http://schemas.microsoft.com/office/drawing/2014/main" id="{D988BD87-8BD7-3C7E-D678-06050336DDB1}"/>
              </a:ext>
            </a:extLst>
          </p:cNvPr>
          <p:cNvSpPr txBox="1"/>
          <p:nvPr/>
        </p:nvSpPr>
        <p:spPr>
          <a:xfrm>
            <a:off x="8181645" y="6433616"/>
            <a:ext cx="1386246" cy="369332"/>
          </a:xfrm>
          <a:prstGeom prst="rect">
            <a:avLst/>
          </a:prstGeom>
          <a:solidFill>
            <a:schemeClr val="bg1"/>
          </a:solidFill>
        </p:spPr>
        <p:txBody>
          <a:bodyPr wrap="square" rtlCol="0">
            <a:spAutoFit/>
          </a:bodyPr>
          <a:lstStyle/>
          <a:p>
            <a:pPr algn="l"/>
            <a:r>
              <a:rPr lang="it-IT" dirty="0">
                <a:solidFill>
                  <a:srgbClr val="FF0000"/>
                </a:solidFill>
              </a:rPr>
              <a:t>RES-010</a:t>
            </a:r>
          </a:p>
        </p:txBody>
      </p:sp>
      <p:pic>
        <p:nvPicPr>
          <p:cNvPr id="18" name="Immagine 17">
            <a:extLst>
              <a:ext uri="{FF2B5EF4-FFF2-40B4-BE49-F238E27FC236}">
                <a16:creationId xmlns:a16="http://schemas.microsoft.com/office/drawing/2014/main" id="{1505FBF3-F63A-52E8-6C38-713F74A8E1D2}"/>
              </a:ext>
            </a:extLst>
          </p:cNvPr>
          <p:cNvPicPr>
            <a:picLocks noChangeAspect="1"/>
          </p:cNvPicPr>
          <p:nvPr/>
        </p:nvPicPr>
        <p:blipFill>
          <a:blip r:embed="rId7"/>
          <a:stretch>
            <a:fillRect/>
          </a:stretch>
        </p:blipFill>
        <p:spPr>
          <a:xfrm>
            <a:off x="491491" y="4858810"/>
            <a:ext cx="2251710" cy="1508697"/>
          </a:xfrm>
          <a:prstGeom prst="rect">
            <a:avLst/>
          </a:prstGeom>
        </p:spPr>
      </p:pic>
      <p:pic>
        <p:nvPicPr>
          <p:cNvPr id="10" name="Picture 9">
            <a:extLst>
              <a:ext uri="{FF2B5EF4-FFF2-40B4-BE49-F238E27FC236}">
                <a16:creationId xmlns:a16="http://schemas.microsoft.com/office/drawing/2014/main" id="{79B85571-677D-314C-E0B7-2ED1B0CFFE57}"/>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10185904" y="73211"/>
            <a:ext cx="698843" cy="693052"/>
          </a:xfrm>
          <a:prstGeom prst="rect">
            <a:avLst/>
          </a:prstGeom>
        </p:spPr>
      </p:pic>
      <p:pic>
        <p:nvPicPr>
          <p:cNvPr id="19" name="Picture 18" descr="Et billede, der indeholder tekst, Font/skrifttype, Grafik, logo&#10;&#10;Automatisk genereret beskrivelse">
            <a:extLst>
              <a:ext uri="{FF2B5EF4-FFF2-40B4-BE49-F238E27FC236}">
                <a16:creationId xmlns:a16="http://schemas.microsoft.com/office/drawing/2014/main" id="{6914E784-60DC-70C2-2601-27A0E6E2C21A}"/>
              </a:ext>
            </a:extLst>
          </p:cNvPr>
          <p:cNvPicPr>
            <a:picLocks noChangeAspect="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793220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17F2B9BB-198F-5A05-64E0-CB80D1D9908A}"/>
              </a:ext>
            </a:extLst>
          </p:cNvPr>
          <p:cNvSpPr/>
          <p:nvPr/>
        </p:nvSpPr>
        <p:spPr>
          <a:xfrm>
            <a:off x="840985" y="5497420"/>
            <a:ext cx="3297797" cy="394022"/>
          </a:xfrm>
          <a:prstGeom prst="rect">
            <a:avLst/>
          </a:prstGeom>
          <a:solidFill>
            <a:srgbClr val="92D05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4" name="Rettangolo 3">
            <a:extLst>
              <a:ext uri="{FF2B5EF4-FFF2-40B4-BE49-F238E27FC236}">
                <a16:creationId xmlns:a16="http://schemas.microsoft.com/office/drawing/2014/main" id="{8F9AB240-8B59-BCE8-DA59-3E61CF6355D5}"/>
              </a:ext>
            </a:extLst>
          </p:cNvPr>
          <p:cNvSpPr/>
          <p:nvPr/>
        </p:nvSpPr>
        <p:spPr>
          <a:xfrm>
            <a:off x="832489" y="5320811"/>
            <a:ext cx="3297798" cy="172278"/>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5" name="Rettangolo 4">
            <a:extLst>
              <a:ext uri="{FF2B5EF4-FFF2-40B4-BE49-F238E27FC236}">
                <a16:creationId xmlns:a16="http://schemas.microsoft.com/office/drawing/2014/main" id="{411FB078-A36F-A472-5ADE-061B871D8DA8}"/>
              </a:ext>
            </a:extLst>
          </p:cNvPr>
          <p:cNvSpPr/>
          <p:nvPr/>
        </p:nvSpPr>
        <p:spPr>
          <a:xfrm>
            <a:off x="828617" y="4239021"/>
            <a:ext cx="3300520" cy="1074863"/>
          </a:xfrm>
          <a:prstGeom prst="rect">
            <a:avLst/>
          </a:prstGeom>
          <a:solidFill>
            <a:schemeClr val="accent2">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aphicFrame>
        <p:nvGraphicFramePr>
          <p:cNvPr id="6" name="Grafico 5">
            <a:extLst>
              <a:ext uri="{FF2B5EF4-FFF2-40B4-BE49-F238E27FC236}">
                <a16:creationId xmlns:a16="http://schemas.microsoft.com/office/drawing/2014/main" id="{92136B74-ACF3-4375-D509-B69C254B8301}"/>
              </a:ext>
            </a:extLst>
          </p:cNvPr>
          <p:cNvGraphicFramePr>
            <a:graphicFrameLocks/>
          </p:cNvGraphicFramePr>
          <p:nvPr/>
        </p:nvGraphicFramePr>
        <p:xfrm>
          <a:off x="453985" y="4088566"/>
          <a:ext cx="3906696" cy="236130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9871A691-A833-09E7-5D22-026AD69416DF}"/>
              </a:ext>
            </a:extLst>
          </p:cNvPr>
          <p:cNvSpPr>
            <a:spLocks noGrp="1"/>
          </p:cNvSpPr>
          <p:nvPr>
            <p:ph type="title"/>
          </p:nvPr>
        </p:nvSpPr>
        <p:spPr>
          <a:xfrm>
            <a:off x="171650" y="36307"/>
            <a:ext cx="9859657" cy="965964"/>
          </a:xfrm>
        </p:spPr>
        <p:txBody>
          <a:bodyPr>
            <a:normAutofit/>
          </a:bodyPr>
          <a:lstStyle/>
          <a:p>
            <a:r>
              <a:rPr lang="en-US" sz="2800" b="1" dirty="0">
                <a:latin typeface="+mn-lt"/>
              </a:rPr>
              <a:t>RES-010 </a:t>
            </a:r>
            <a:r>
              <a:rPr lang="en-US" sz="2800" b="1" dirty="0" err="1">
                <a:latin typeface="+mn-lt"/>
              </a:rPr>
              <a:t>metabolis</a:t>
            </a:r>
            <a:r>
              <a:rPr lang="en-US" sz="2800" b="1" dirty="0">
                <a:latin typeface="+mn-lt"/>
              </a:rPr>
              <a:t> benefits are maintained after treatment interruption</a:t>
            </a:r>
            <a:endParaRPr lang="it-IT" sz="2800" b="1" dirty="0">
              <a:latin typeface="+mn-lt"/>
            </a:endParaRPr>
          </a:p>
        </p:txBody>
      </p:sp>
      <p:sp>
        <p:nvSpPr>
          <p:cNvPr id="8" name="Rettangolo 18">
            <a:extLst>
              <a:ext uri="{FF2B5EF4-FFF2-40B4-BE49-F238E27FC236}">
                <a16:creationId xmlns:a16="http://schemas.microsoft.com/office/drawing/2014/main" id="{D2531A6A-A39B-D3C4-E254-AC74095405AA}"/>
              </a:ext>
            </a:extLst>
          </p:cNvPr>
          <p:cNvSpPr/>
          <p:nvPr/>
        </p:nvSpPr>
        <p:spPr>
          <a:xfrm>
            <a:off x="5370277" y="1434252"/>
            <a:ext cx="6811545"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30-weeks DIO female mice on HFD diet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body mass change and lipid profile)</a:t>
            </a:r>
          </a:p>
          <a:p>
            <a:pPr marL="285750" indent="-285750" defTabSz="457200">
              <a:buFont typeface="Arial" panose="020B0604020202020204" pitchFamily="34" charset="0"/>
              <a:buChar char="•"/>
              <a:defRPr/>
            </a:pPr>
            <a:r>
              <a:rPr lang="en-US" sz="1600" dirty="0">
                <a:solidFill>
                  <a:prstClr val="black"/>
                </a:solidFill>
              </a:rPr>
              <a:t>During the treatment phase, RES-010 induces weight loss despite HFD, showing a better performance than a calory restricted diet</a:t>
            </a:r>
          </a:p>
          <a:p>
            <a:pPr marL="285750" indent="-285750" defTabSz="457200">
              <a:buFont typeface="Arial" panose="020B0604020202020204" pitchFamily="34" charset="0"/>
              <a:buChar char="•"/>
              <a:defRPr/>
            </a:pPr>
            <a:r>
              <a:rPr lang="en-US" sz="1600" dirty="0">
                <a:solidFill>
                  <a:prstClr val="black"/>
                </a:solidFill>
              </a:rPr>
              <a:t>Once interrupted the treatment with RES-010, the mice keep losing weight for other 8 weeks while on HFD and then the weight is stabilized</a:t>
            </a:r>
          </a:p>
          <a:p>
            <a:pPr marL="285750" indent="-285750" defTabSz="457200">
              <a:buFont typeface="Arial" panose="020B0604020202020204" pitchFamily="34" charset="0"/>
              <a:buChar char="•"/>
              <a:defRPr/>
            </a:pPr>
            <a:r>
              <a:rPr lang="en-US" sz="1600" dirty="0">
                <a:solidFill>
                  <a:prstClr val="black"/>
                </a:solidFill>
              </a:rPr>
              <a:t>Plasma lipids (Triglycerides and LDL) are reduced by the treatment and remain low for several weeks after treatment discontinuation </a:t>
            </a:r>
            <a:endParaRPr kumimoji="0" lang="en-US" sz="1600" i="0" u="none" strike="noStrike" kern="1200" cap="none" spc="0" normalizeH="0" baseline="0" noProof="0" dirty="0">
              <a:ln>
                <a:noFill/>
              </a:ln>
              <a:solidFill>
                <a:prstClr val="black"/>
              </a:solidFill>
              <a:effectLst/>
              <a:uLnTx/>
              <a:uFillTx/>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sp>
        <p:nvSpPr>
          <p:cNvPr id="17" name="Rettangolo 16">
            <a:extLst>
              <a:ext uri="{FF2B5EF4-FFF2-40B4-BE49-F238E27FC236}">
                <a16:creationId xmlns:a16="http://schemas.microsoft.com/office/drawing/2014/main" id="{07905469-73D2-2225-5C10-5926DED135B9}"/>
              </a:ext>
            </a:extLst>
          </p:cNvPr>
          <p:cNvSpPr/>
          <p:nvPr/>
        </p:nvSpPr>
        <p:spPr>
          <a:xfrm>
            <a:off x="561472" y="2044663"/>
            <a:ext cx="932282" cy="352145"/>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a:t>
            </a:r>
            <a:r>
              <a:rPr lang="it-IT" sz="900" dirty="0" err="1">
                <a:solidFill>
                  <a:schemeClr val="bg1"/>
                </a:solidFill>
              </a:rPr>
              <a:t>until</a:t>
            </a:r>
            <a:r>
              <a:rPr lang="it-IT" sz="900" dirty="0">
                <a:solidFill>
                  <a:schemeClr val="bg1"/>
                </a:solidFill>
              </a:rPr>
              <a:t>  obese</a:t>
            </a:r>
          </a:p>
        </p:txBody>
      </p:sp>
      <p:sp>
        <p:nvSpPr>
          <p:cNvPr id="52" name="CasellaDiTesto 51">
            <a:extLst>
              <a:ext uri="{FF2B5EF4-FFF2-40B4-BE49-F238E27FC236}">
                <a16:creationId xmlns:a16="http://schemas.microsoft.com/office/drawing/2014/main" id="{D71CA40C-FDA4-EA7F-2F89-5303CFA0B920}"/>
              </a:ext>
            </a:extLst>
          </p:cNvPr>
          <p:cNvSpPr txBox="1"/>
          <p:nvPr/>
        </p:nvSpPr>
        <p:spPr>
          <a:xfrm>
            <a:off x="2103763" y="1157461"/>
            <a:ext cx="2814318" cy="338554"/>
          </a:xfrm>
          <a:prstGeom prst="rect">
            <a:avLst/>
          </a:prstGeom>
          <a:noFill/>
        </p:spPr>
        <p:txBody>
          <a:bodyPr wrap="square" rtlCol="0">
            <a:spAutoFit/>
          </a:bodyPr>
          <a:lstStyle/>
          <a:p>
            <a:pPr algn="l"/>
            <a:r>
              <a:rPr lang="it-IT" sz="1600" dirty="0"/>
              <a:t>Study design</a:t>
            </a:r>
          </a:p>
        </p:txBody>
      </p:sp>
      <p:sp>
        <p:nvSpPr>
          <p:cNvPr id="54" name="Rettangolo 53">
            <a:extLst>
              <a:ext uri="{FF2B5EF4-FFF2-40B4-BE49-F238E27FC236}">
                <a16:creationId xmlns:a16="http://schemas.microsoft.com/office/drawing/2014/main" id="{1F902365-6D50-3572-AD2A-8B71C0DF06D7}"/>
              </a:ext>
            </a:extLst>
          </p:cNvPr>
          <p:cNvSpPr/>
          <p:nvPr/>
        </p:nvSpPr>
        <p:spPr>
          <a:xfrm>
            <a:off x="1852072" y="1747801"/>
            <a:ext cx="1394084" cy="20084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High </a:t>
            </a:r>
            <a:r>
              <a:rPr lang="it-IT" sz="900" dirty="0" err="1">
                <a:solidFill>
                  <a:schemeClr val="bg1"/>
                </a:solidFill>
              </a:rPr>
              <a:t>Fat</a:t>
            </a:r>
            <a:r>
              <a:rPr lang="it-IT" sz="900" dirty="0">
                <a:solidFill>
                  <a:schemeClr val="bg1"/>
                </a:solidFill>
              </a:rPr>
              <a:t> </a:t>
            </a:r>
            <a:r>
              <a:rPr lang="it-IT" sz="900" dirty="0" err="1">
                <a:solidFill>
                  <a:schemeClr val="bg1"/>
                </a:solidFill>
              </a:rPr>
              <a:t>Diet</a:t>
            </a:r>
            <a:endParaRPr lang="it-IT" sz="900" dirty="0">
              <a:solidFill>
                <a:schemeClr val="bg1"/>
              </a:solidFill>
            </a:endParaRPr>
          </a:p>
        </p:txBody>
      </p:sp>
      <p:sp>
        <p:nvSpPr>
          <p:cNvPr id="55" name="Rombo 54">
            <a:extLst>
              <a:ext uri="{FF2B5EF4-FFF2-40B4-BE49-F238E27FC236}">
                <a16:creationId xmlns:a16="http://schemas.microsoft.com/office/drawing/2014/main" id="{4544C95C-1095-E1F0-D6C0-D1454BBA5A17}"/>
              </a:ext>
            </a:extLst>
          </p:cNvPr>
          <p:cNvSpPr/>
          <p:nvPr/>
        </p:nvSpPr>
        <p:spPr>
          <a:xfrm>
            <a:off x="1493754" y="1942146"/>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rPr>
              <a:t>R</a:t>
            </a:r>
          </a:p>
        </p:txBody>
      </p:sp>
      <p:sp>
        <p:nvSpPr>
          <p:cNvPr id="56" name="Rettangolo 55">
            <a:extLst>
              <a:ext uri="{FF2B5EF4-FFF2-40B4-BE49-F238E27FC236}">
                <a16:creationId xmlns:a16="http://schemas.microsoft.com/office/drawing/2014/main" id="{DA9209F9-70F0-5304-1FD5-09AABC800079}"/>
              </a:ext>
            </a:extLst>
          </p:cNvPr>
          <p:cNvSpPr/>
          <p:nvPr/>
        </p:nvSpPr>
        <p:spPr>
          <a:xfrm>
            <a:off x="1862011" y="2009060"/>
            <a:ext cx="1394084" cy="200843"/>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bg1"/>
                </a:solidFill>
              </a:rPr>
              <a:t>Calory</a:t>
            </a:r>
            <a:r>
              <a:rPr lang="it-IT" sz="900" dirty="0">
                <a:solidFill>
                  <a:schemeClr val="bg1"/>
                </a:solidFill>
              </a:rPr>
              <a:t> </a:t>
            </a:r>
            <a:r>
              <a:rPr lang="it-IT" sz="900" dirty="0" err="1">
                <a:solidFill>
                  <a:schemeClr val="bg1"/>
                </a:solidFill>
              </a:rPr>
              <a:t>restriction</a:t>
            </a:r>
            <a:endParaRPr lang="it-IT" sz="900" dirty="0">
              <a:solidFill>
                <a:schemeClr val="bg1"/>
              </a:solidFill>
            </a:endParaRPr>
          </a:p>
        </p:txBody>
      </p:sp>
      <p:sp>
        <p:nvSpPr>
          <p:cNvPr id="57" name="CasellaDiTesto 56">
            <a:extLst>
              <a:ext uri="{FF2B5EF4-FFF2-40B4-BE49-F238E27FC236}">
                <a16:creationId xmlns:a16="http://schemas.microsoft.com/office/drawing/2014/main" id="{47C4587D-EDE1-F1AB-53BD-913E165C2D5B}"/>
              </a:ext>
            </a:extLst>
          </p:cNvPr>
          <p:cNvSpPr txBox="1"/>
          <p:nvPr/>
        </p:nvSpPr>
        <p:spPr>
          <a:xfrm>
            <a:off x="4370317" y="1661470"/>
            <a:ext cx="687656" cy="338554"/>
          </a:xfrm>
          <a:prstGeom prst="rect">
            <a:avLst/>
          </a:prstGeom>
          <a:noFill/>
        </p:spPr>
        <p:txBody>
          <a:bodyPr wrap="square" rtlCol="0">
            <a:spAutoFit/>
          </a:bodyPr>
          <a:lstStyle/>
          <a:p>
            <a:pPr algn="l"/>
            <a:r>
              <a:rPr lang="it-IT" sz="1600" dirty="0"/>
              <a:t>(N=4)</a:t>
            </a:r>
          </a:p>
        </p:txBody>
      </p:sp>
      <p:pic>
        <p:nvPicPr>
          <p:cNvPr id="60" name="Immagine 59">
            <a:extLst>
              <a:ext uri="{FF2B5EF4-FFF2-40B4-BE49-F238E27FC236}">
                <a16:creationId xmlns:a16="http://schemas.microsoft.com/office/drawing/2014/main" id="{B8618903-0E94-AA81-17C3-36EF168EC97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8696" y="1562740"/>
            <a:ext cx="479567" cy="302193"/>
          </a:xfrm>
          <a:prstGeom prst="rect">
            <a:avLst/>
          </a:prstGeom>
        </p:spPr>
      </p:pic>
      <p:sp>
        <p:nvSpPr>
          <p:cNvPr id="61" name="CasellaDiTesto 60">
            <a:extLst>
              <a:ext uri="{FF2B5EF4-FFF2-40B4-BE49-F238E27FC236}">
                <a16:creationId xmlns:a16="http://schemas.microsoft.com/office/drawing/2014/main" id="{4EE2E87F-140B-66AC-ED3C-DBFD63CA43D0}"/>
              </a:ext>
            </a:extLst>
          </p:cNvPr>
          <p:cNvSpPr txBox="1"/>
          <p:nvPr/>
        </p:nvSpPr>
        <p:spPr>
          <a:xfrm>
            <a:off x="4370317" y="1935513"/>
            <a:ext cx="687656" cy="338554"/>
          </a:xfrm>
          <a:prstGeom prst="rect">
            <a:avLst/>
          </a:prstGeom>
          <a:noFill/>
        </p:spPr>
        <p:txBody>
          <a:bodyPr wrap="square" rtlCol="0">
            <a:spAutoFit/>
          </a:bodyPr>
          <a:lstStyle/>
          <a:p>
            <a:pPr algn="l"/>
            <a:r>
              <a:rPr lang="it-IT" sz="1600" dirty="0"/>
              <a:t>(N=4)</a:t>
            </a:r>
          </a:p>
        </p:txBody>
      </p:sp>
      <p:sp>
        <p:nvSpPr>
          <p:cNvPr id="62" name="Freccia a destra 61">
            <a:extLst>
              <a:ext uri="{FF2B5EF4-FFF2-40B4-BE49-F238E27FC236}">
                <a16:creationId xmlns:a16="http://schemas.microsoft.com/office/drawing/2014/main" id="{D0FA0204-94CA-2585-DA04-5BC60EE27D52}"/>
              </a:ext>
            </a:extLst>
          </p:cNvPr>
          <p:cNvSpPr/>
          <p:nvPr/>
        </p:nvSpPr>
        <p:spPr>
          <a:xfrm>
            <a:off x="1871730" y="2559874"/>
            <a:ext cx="1394226" cy="299267"/>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17 weeks</a:t>
            </a:r>
          </a:p>
        </p:txBody>
      </p:sp>
      <p:sp>
        <p:nvSpPr>
          <p:cNvPr id="64" name="Freccia a destra 63">
            <a:extLst>
              <a:ext uri="{FF2B5EF4-FFF2-40B4-BE49-F238E27FC236}">
                <a16:creationId xmlns:a16="http://schemas.microsoft.com/office/drawing/2014/main" id="{D2F3DFF5-D106-AB92-4122-69E23B6342D9}"/>
              </a:ext>
            </a:extLst>
          </p:cNvPr>
          <p:cNvSpPr/>
          <p:nvPr/>
        </p:nvSpPr>
        <p:spPr>
          <a:xfrm>
            <a:off x="3273369" y="2561289"/>
            <a:ext cx="1114245" cy="285925"/>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800" dirty="0">
                <a:solidFill>
                  <a:schemeClr val="bg1"/>
                </a:solidFill>
              </a:rPr>
              <a:t>13 weeks</a:t>
            </a:r>
          </a:p>
        </p:txBody>
      </p:sp>
      <p:sp>
        <p:nvSpPr>
          <p:cNvPr id="65" name="Rettangolo 64">
            <a:extLst>
              <a:ext uri="{FF2B5EF4-FFF2-40B4-BE49-F238E27FC236}">
                <a16:creationId xmlns:a16="http://schemas.microsoft.com/office/drawing/2014/main" id="{A748AF2E-8ADE-4B8B-43DD-D15D3B394442}"/>
              </a:ext>
            </a:extLst>
          </p:cNvPr>
          <p:cNvSpPr/>
          <p:nvPr/>
        </p:nvSpPr>
        <p:spPr>
          <a:xfrm>
            <a:off x="3263430" y="1737642"/>
            <a:ext cx="1114245" cy="211806"/>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a:t>
            </a:r>
          </a:p>
        </p:txBody>
      </p:sp>
      <p:sp>
        <p:nvSpPr>
          <p:cNvPr id="66" name="Rettangolo 65">
            <a:extLst>
              <a:ext uri="{FF2B5EF4-FFF2-40B4-BE49-F238E27FC236}">
                <a16:creationId xmlns:a16="http://schemas.microsoft.com/office/drawing/2014/main" id="{264F1744-6E37-0DDA-D151-7ABDDB14835B}"/>
              </a:ext>
            </a:extLst>
          </p:cNvPr>
          <p:cNvSpPr/>
          <p:nvPr/>
        </p:nvSpPr>
        <p:spPr>
          <a:xfrm>
            <a:off x="3273369" y="1998901"/>
            <a:ext cx="1114245" cy="211806"/>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chemeClr val="bg1"/>
                </a:solidFill>
              </a:rPr>
              <a:t>Calory</a:t>
            </a:r>
            <a:r>
              <a:rPr lang="it-IT" sz="900" dirty="0">
                <a:solidFill>
                  <a:schemeClr val="bg1"/>
                </a:solidFill>
              </a:rPr>
              <a:t> </a:t>
            </a:r>
            <a:r>
              <a:rPr lang="it-IT" sz="900" dirty="0" err="1">
                <a:solidFill>
                  <a:schemeClr val="bg1"/>
                </a:solidFill>
              </a:rPr>
              <a:t>restriction</a:t>
            </a:r>
            <a:endParaRPr lang="it-IT" sz="900" dirty="0">
              <a:solidFill>
                <a:schemeClr val="bg1"/>
              </a:solidFill>
            </a:endParaRPr>
          </a:p>
        </p:txBody>
      </p:sp>
      <p:pic>
        <p:nvPicPr>
          <p:cNvPr id="74" name="Immagine 73">
            <a:extLst>
              <a:ext uri="{FF2B5EF4-FFF2-40B4-BE49-F238E27FC236}">
                <a16:creationId xmlns:a16="http://schemas.microsoft.com/office/drawing/2014/main" id="{52D70113-ABC0-1904-7416-DC509BC6AAD5}"/>
              </a:ext>
            </a:extLst>
          </p:cNvPr>
          <p:cNvPicPr>
            <a:picLocks noChangeAspect="1"/>
          </p:cNvPicPr>
          <p:nvPr/>
        </p:nvPicPr>
        <p:blipFill>
          <a:blip r:embed="rId4">
            <a:clrChange>
              <a:clrFrom>
                <a:srgbClr val="F6F6F7"/>
              </a:clrFrom>
              <a:clrTo>
                <a:srgbClr val="F6F6F7">
                  <a:alpha val="0"/>
                </a:srgbClr>
              </a:clrTo>
            </a:clrChange>
          </a:blip>
          <a:stretch>
            <a:fillRect/>
          </a:stretch>
        </p:blipFill>
        <p:spPr>
          <a:xfrm>
            <a:off x="454582" y="1562740"/>
            <a:ext cx="693030" cy="385892"/>
          </a:xfrm>
          <a:prstGeom prst="rect">
            <a:avLst/>
          </a:prstGeom>
        </p:spPr>
      </p:pic>
      <p:sp>
        <p:nvSpPr>
          <p:cNvPr id="78" name="Rettangolo 77">
            <a:extLst>
              <a:ext uri="{FF2B5EF4-FFF2-40B4-BE49-F238E27FC236}">
                <a16:creationId xmlns:a16="http://schemas.microsoft.com/office/drawing/2014/main" id="{6F6E29E9-B2A9-AEB5-472E-5A853CB60B38}"/>
              </a:ext>
            </a:extLst>
          </p:cNvPr>
          <p:cNvSpPr/>
          <p:nvPr/>
        </p:nvSpPr>
        <p:spPr>
          <a:xfrm>
            <a:off x="1872470" y="2280359"/>
            <a:ext cx="1394084" cy="20084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 RES-010 10mg/kg</a:t>
            </a:r>
          </a:p>
        </p:txBody>
      </p:sp>
      <p:sp>
        <p:nvSpPr>
          <p:cNvPr id="80" name="CasellaDiTesto 79">
            <a:extLst>
              <a:ext uri="{FF2B5EF4-FFF2-40B4-BE49-F238E27FC236}">
                <a16:creationId xmlns:a16="http://schemas.microsoft.com/office/drawing/2014/main" id="{F6779F4C-327A-3F3C-D817-47E457F0D9E9}"/>
              </a:ext>
            </a:extLst>
          </p:cNvPr>
          <p:cNvSpPr txBox="1"/>
          <p:nvPr/>
        </p:nvSpPr>
        <p:spPr>
          <a:xfrm>
            <a:off x="4370317" y="2219600"/>
            <a:ext cx="687656" cy="338554"/>
          </a:xfrm>
          <a:prstGeom prst="rect">
            <a:avLst/>
          </a:prstGeom>
          <a:noFill/>
        </p:spPr>
        <p:txBody>
          <a:bodyPr wrap="square" rtlCol="0">
            <a:spAutoFit/>
          </a:bodyPr>
          <a:lstStyle/>
          <a:p>
            <a:pPr algn="l"/>
            <a:r>
              <a:rPr lang="it-IT" sz="1600" dirty="0"/>
              <a:t>(N=4)</a:t>
            </a:r>
          </a:p>
        </p:txBody>
      </p:sp>
      <p:sp>
        <p:nvSpPr>
          <p:cNvPr id="81" name="Rettangolo 80">
            <a:extLst>
              <a:ext uri="{FF2B5EF4-FFF2-40B4-BE49-F238E27FC236}">
                <a16:creationId xmlns:a16="http://schemas.microsoft.com/office/drawing/2014/main" id="{5D242FE5-BBA5-4FC4-A959-F158B91A3F6C}"/>
              </a:ext>
            </a:extLst>
          </p:cNvPr>
          <p:cNvSpPr/>
          <p:nvPr/>
        </p:nvSpPr>
        <p:spPr>
          <a:xfrm>
            <a:off x="3283828" y="2270200"/>
            <a:ext cx="1114245" cy="211806"/>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HFD</a:t>
            </a:r>
          </a:p>
        </p:txBody>
      </p:sp>
      <p:cxnSp>
        <p:nvCxnSpPr>
          <p:cNvPr id="63" name="Connettore diritto 62">
            <a:extLst>
              <a:ext uri="{FF2B5EF4-FFF2-40B4-BE49-F238E27FC236}">
                <a16:creationId xmlns:a16="http://schemas.microsoft.com/office/drawing/2014/main" id="{7D0736EE-AAB5-BD18-C4D7-116FBADAFDBD}"/>
              </a:ext>
            </a:extLst>
          </p:cNvPr>
          <p:cNvCxnSpPr>
            <a:cxnSpLocks/>
          </p:cNvCxnSpPr>
          <p:nvPr/>
        </p:nvCxnSpPr>
        <p:spPr>
          <a:xfrm>
            <a:off x="3273369" y="1661470"/>
            <a:ext cx="6842" cy="1245240"/>
          </a:xfrm>
          <a:prstGeom prst="line">
            <a:avLst/>
          </a:prstGeom>
          <a:ln w="15875">
            <a:solidFill>
              <a:srgbClr val="669900"/>
            </a:solidFill>
          </a:ln>
        </p:spPr>
        <p:style>
          <a:lnRef idx="1">
            <a:schemeClr val="accent1"/>
          </a:lnRef>
          <a:fillRef idx="0">
            <a:schemeClr val="accent1"/>
          </a:fillRef>
          <a:effectRef idx="0">
            <a:schemeClr val="accent1"/>
          </a:effectRef>
          <a:fontRef idx="minor">
            <a:schemeClr val="tx1"/>
          </a:fontRef>
        </p:style>
      </p:cxnSp>
      <p:sp>
        <p:nvSpPr>
          <p:cNvPr id="86" name="CasellaDiTesto 85">
            <a:extLst>
              <a:ext uri="{FF2B5EF4-FFF2-40B4-BE49-F238E27FC236}">
                <a16:creationId xmlns:a16="http://schemas.microsoft.com/office/drawing/2014/main" id="{6C57BCE3-C8C2-D5A5-8EEE-26F8C9EFA96E}"/>
              </a:ext>
            </a:extLst>
          </p:cNvPr>
          <p:cNvSpPr txBox="1"/>
          <p:nvPr/>
        </p:nvSpPr>
        <p:spPr>
          <a:xfrm rot="16200000">
            <a:off x="-880738" y="4747516"/>
            <a:ext cx="2412553" cy="307777"/>
          </a:xfrm>
          <a:prstGeom prst="rect">
            <a:avLst/>
          </a:prstGeom>
          <a:solidFill>
            <a:schemeClr val="bg1"/>
          </a:solidFill>
        </p:spPr>
        <p:txBody>
          <a:bodyPr wrap="square" rtlCol="0">
            <a:spAutoFit/>
          </a:bodyPr>
          <a:lstStyle/>
          <a:p>
            <a:pPr algn="l"/>
            <a:r>
              <a:rPr lang="it-IT" sz="1400" dirty="0"/>
              <a:t>Absolute Weight, </a:t>
            </a:r>
            <a:r>
              <a:rPr lang="it-IT" sz="1400" dirty="0" err="1"/>
              <a:t>grams</a:t>
            </a:r>
            <a:endParaRPr lang="it-IT" sz="1400" dirty="0"/>
          </a:p>
        </p:txBody>
      </p:sp>
      <p:sp>
        <p:nvSpPr>
          <p:cNvPr id="87" name="CasellaDiTesto 86">
            <a:extLst>
              <a:ext uri="{FF2B5EF4-FFF2-40B4-BE49-F238E27FC236}">
                <a16:creationId xmlns:a16="http://schemas.microsoft.com/office/drawing/2014/main" id="{5E7EB7D9-FC13-CCD2-6EDF-7C85B1C22BBF}"/>
              </a:ext>
            </a:extLst>
          </p:cNvPr>
          <p:cNvSpPr txBox="1"/>
          <p:nvPr/>
        </p:nvSpPr>
        <p:spPr>
          <a:xfrm>
            <a:off x="3539001" y="6407946"/>
            <a:ext cx="802800" cy="307777"/>
          </a:xfrm>
          <a:prstGeom prst="rect">
            <a:avLst/>
          </a:prstGeom>
          <a:solidFill>
            <a:schemeClr val="bg1"/>
          </a:solidFill>
        </p:spPr>
        <p:txBody>
          <a:bodyPr wrap="square" rtlCol="0">
            <a:spAutoFit/>
          </a:bodyPr>
          <a:lstStyle/>
          <a:p>
            <a:pPr algn="l"/>
            <a:r>
              <a:rPr lang="it-IT" sz="1400" dirty="0"/>
              <a:t>Weeks</a:t>
            </a:r>
          </a:p>
        </p:txBody>
      </p:sp>
      <p:sp>
        <p:nvSpPr>
          <p:cNvPr id="88" name="CasellaDiTesto 87">
            <a:extLst>
              <a:ext uri="{FF2B5EF4-FFF2-40B4-BE49-F238E27FC236}">
                <a16:creationId xmlns:a16="http://schemas.microsoft.com/office/drawing/2014/main" id="{185E9A69-FC67-72BA-5B74-10C42D5F5761}"/>
              </a:ext>
            </a:extLst>
          </p:cNvPr>
          <p:cNvSpPr txBox="1"/>
          <p:nvPr/>
        </p:nvSpPr>
        <p:spPr>
          <a:xfrm>
            <a:off x="2201611" y="6526930"/>
            <a:ext cx="1001053" cy="338554"/>
          </a:xfrm>
          <a:prstGeom prst="rect">
            <a:avLst/>
          </a:prstGeom>
          <a:solidFill>
            <a:schemeClr val="bg1"/>
          </a:solidFill>
        </p:spPr>
        <p:txBody>
          <a:bodyPr wrap="square" rtlCol="0">
            <a:spAutoFit/>
          </a:bodyPr>
          <a:lstStyle/>
          <a:p>
            <a:pPr algn="ctr"/>
            <a:r>
              <a:rPr lang="it-IT" sz="1100" dirty="0"/>
              <a:t> Last injection</a:t>
            </a:r>
          </a:p>
          <a:p>
            <a:pPr algn="ctr"/>
            <a:endParaRPr lang="it-IT" sz="500" dirty="0"/>
          </a:p>
        </p:txBody>
      </p:sp>
      <p:cxnSp>
        <p:nvCxnSpPr>
          <p:cNvPr id="90" name="Connettore 2 89">
            <a:extLst>
              <a:ext uri="{FF2B5EF4-FFF2-40B4-BE49-F238E27FC236}">
                <a16:creationId xmlns:a16="http://schemas.microsoft.com/office/drawing/2014/main" id="{BA93FF2F-47D9-A651-BF1D-BEFE31AA6577}"/>
              </a:ext>
            </a:extLst>
          </p:cNvPr>
          <p:cNvCxnSpPr>
            <a:cxnSpLocks/>
          </p:cNvCxnSpPr>
          <p:nvPr/>
        </p:nvCxnSpPr>
        <p:spPr>
          <a:xfrm>
            <a:off x="2684634" y="5320811"/>
            <a:ext cx="0" cy="1237435"/>
          </a:xfrm>
          <a:prstGeom prst="straightConnector1">
            <a:avLst/>
          </a:prstGeom>
          <a:ln cmpd="sng">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4" name="CasellaDiTesto 93">
            <a:extLst>
              <a:ext uri="{FF2B5EF4-FFF2-40B4-BE49-F238E27FC236}">
                <a16:creationId xmlns:a16="http://schemas.microsoft.com/office/drawing/2014/main" id="{570480C2-AF4A-17BE-7A58-F9681422F995}"/>
              </a:ext>
            </a:extLst>
          </p:cNvPr>
          <p:cNvSpPr txBox="1"/>
          <p:nvPr/>
        </p:nvSpPr>
        <p:spPr>
          <a:xfrm>
            <a:off x="2103763" y="2808272"/>
            <a:ext cx="836208" cy="283391"/>
          </a:xfrm>
          <a:prstGeom prst="rect">
            <a:avLst/>
          </a:prstGeom>
          <a:solidFill>
            <a:schemeClr val="bg1"/>
          </a:solidFill>
        </p:spPr>
        <p:txBody>
          <a:bodyPr wrap="square" rtlCol="0">
            <a:spAutoFit/>
          </a:bodyPr>
          <a:lstStyle/>
          <a:p>
            <a:pPr algn="l"/>
            <a:r>
              <a:rPr lang="it-IT" sz="1200" dirty="0"/>
              <a:t>Treatment</a:t>
            </a:r>
          </a:p>
        </p:txBody>
      </p:sp>
      <p:sp>
        <p:nvSpPr>
          <p:cNvPr id="95" name="CasellaDiTesto 94">
            <a:extLst>
              <a:ext uri="{FF2B5EF4-FFF2-40B4-BE49-F238E27FC236}">
                <a16:creationId xmlns:a16="http://schemas.microsoft.com/office/drawing/2014/main" id="{3E94C236-AFFA-EF21-F31E-53B7FF129FDD}"/>
              </a:ext>
            </a:extLst>
          </p:cNvPr>
          <p:cNvSpPr txBox="1"/>
          <p:nvPr/>
        </p:nvSpPr>
        <p:spPr>
          <a:xfrm>
            <a:off x="3089628" y="2784901"/>
            <a:ext cx="1207826" cy="276999"/>
          </a:xfrm>
          <a:prstGeom prst="rect">
            <a:avLst/>
          </a:prstGeom>
          <a:solidFill>
            <a:schemeClr val="bg1"/>
          </a:solidFill>
        </p:spPr>
        <p:txBody>
          <a:bodyPr wrap="square" rtlCol="0">
            <a:spAutoFit/>
          </a:bodyPr>
          <a:lstStyle/>
          <a:p>
            <a:pPr algn="r"/>
            <a:r>
              <a:rPr lang="it-IT" sz="1200" dirty="0" err="1"/>
              <a:t>Observation</a:t>
            </a:r>
            <a:endParaRPr lang="it-IT" sz="1200" dirty="0"/>
          </a:p>
        </p:txBody>
      </p:sp>
      <p:sp>
        <p:nvSpPr>
          <p:cNvPr id="97" name="CasellaDiTesto 52">
            <a:extLst>
              <a:ext uri="{FF2B5EF4-FFF2-40B4-BE49-F238E27FC236}">
                <a16:creationId xmlns:a16="http://schemas.microsoft.com/office/drawing/2014/main" id="{E253E2FA-E68F-74A4-125B-276411FF0E84}"/>
              </a:ext>
            </a:extLst>
          </p:cNvPr>
          <p:cNvSpPr txBox="1"/>
          <p:nvPr/>
        </p:nvSpPr>
        <p:spPr>
          <a:xfrm>
            <a:off x="10216504" y="6577224"/>
            <a:ext cx="2129373" cy="276999"/>
          </a:xfrm>
          <a:prstGeom prst="rect">
            <a:avLst/>
          </a:prstGeom>
          <a:noFill/>
        </p:spPr>
        <p:txBody>
          <a:bodyPr wrap="square" rtlCol="0">
            <a:spAutoFit/>
          </a:bodyPr>
          <a:lstStyle/>
          <a:p>
            <a:r>
              <a:rPr lang="it-IT" sz="1200" dirty="0"/>
              <a:t>Ref: </a:t>
            </a:r>
            <a:r>
              <a:rPr kumimoji="0" lang="it-IT" sz="1200" b="0" i="0" u="none" strike="noStrike" kern="1200" cap="none" spc="0" normalizeH="0" baseline="0" noProof="0" dirty="0">
                <a:ln>
                  <a:noFill/>
                </a:ln>
                <a:solidFill>
                  <a:prstClr val="black"/>
                </a:solidFill>
                <a:effectLst/>
                <a:uLnTx/>
                <a:uFillTx/>
              </a:rPr>
              <a:t>data on file</a:t>
            </a:r>
            <a:endParaRPr lang="it-IT" sz="1200" dirty="0"/>
          </a:p>
        </p:txBody>
      </p:sp>
      <p:sp>
        <p:nvSpPr>
          <p:cNvPr id="10" name="CasellaDiTesto 9">
            <a:extLst>
              <a:ext uri="{FF2B5EF4-FFF2-40B4-BE49-F238E27FC236}">
                <a16:creationId xmlns:a16="http://schemas.microsoft.com/office/drawing/2014/main" id="{88947EF9-637F-1A8E-7A7E-C34FA0C47CFB}"/>
              </a:ext>
            </a:extLst>
          </p:cNvPr>
          <p:cNvSpPr txBox="1"/>
          <p:nvPr/>
        </p:nvSpPr>
        <p:spPr>
          <a:xfrm>
            <a:off x="869926" y="4197891"/>
            <a:ext cx="2644737" cy="261610"/>
          </a:xfrm>
          <a:prstGeom prst="rect">
            <a:avLst/>
          </a:prstGeom>
          <a:noFill/>
        </p:spPr>
        <p:txBody>
          <a:bodyPr wrap="square" rtlCol="0">
            <a:spAutoFit/>
          </a:bodyPr>
          <a:lstStyle/>
          <a:p>
            <a:pPr algn="l"/>
            <a:r>
              <a:rPr lang="it-IT" sz="1100" dirty="0"/>
              <a:t>Single mouse </a:t>
            </a:r>
            <a:r>
              <a:rPr lang="it-IT" sz="1100" dirty="0" err="1"/>
              <a:t>curves</a:t>
            </a:r>
            <a:r>
              <a:rPr lang="it-IT" sz="1100" dirty="0"/>
              <a:t> for RES-010 10mg/Kg</a:t>
            </a:r>
          </a:p>
        </p:txBody>
      </p:sp>
      <p:sp>
        <p:nvSpPr>
          <p:cNvPr id="12" name="Rectangle 18">
            <a:extLst>
              <a:ext uri="{FF2B5EF4-FFF2-40B4-BE49-F238E27FC236}">
                <a16:creationId xmlns:a16="http://schemas.microsoft.com/office/drawing/2014/main" id="{CF7F39D0-D8C3-9BFB-39D1-83C6981C3E1D}"/>
              </a:ext>
            </a:extLst>
          </p:cNvPr>
          <p:cNvSpPr/>
          <p:nvPr/>
        </p:nvSpPr>
        <p:spPr>
          <a:xfrm>
            <a:off x="5887029" y="6581775"/>
            <a:ext cx="151870" cy="15176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4" name="Rectangle 20">
            <a:extLst>
              <a:ext uri="{FF2B5EF4-FFF2-40B4-BE49-F238E27FC236}">
                <a16:creationId xmlns:a16="http://schemas.microsoft.com/office/drawing/2014/main" id="{447EEC39-12B7-0986-B086-B44C7849B48F}"/>
              </a:ext>
            </a:extLst>
          </p:cNvPr>
          <p:cNvSpPr/>
          <p:nvPr/>
        </p:nvSpPr>
        <p:spPr>
          <a:xfrm>
            <a:off x="7020208" y="6583649"/>
            <a:ext cx="151870" cy="151763"/>
          </a:xfrm>
          <a:prstGeom prst="rect">
            <a:avLst/>
          </a:prstGeom>
          <a:solidFill>
            <a:srgbClr val="FB010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5" name="TextBox 21">
            <a:extLst>
              <a:ext uri="{FF2B5EF4-FFF2-40B4-BE49-F238E27FC236}">
                <a16:creationId xmlns:a16="http://schemas.microsoft.com/office/drawing/2014/main" id="{A9D2DC94-85E0-CFE3-3AFE-A61FB93753C4}"/>
              </a:ext>
            </a:extLst>
          </p:cNvPr>
          <p:cNvSpPr txBox="1"/>
          <p:nvPr/>
        </p:nvSpPr>
        <p:spPr>
          <a:xfrm>
            <a:off x="6038899" y="6517202"/>
            <a:ext cx="751477" cy="307777"/>
          </a:xfrm>
          <a:prstGeom prst="rect">
            <a:avLst/>
          </a:prstGeom>
          <a:noFill/>
        </p:spPr>
        <p:txBody>
          <a:bodyPr wrap="square" rtlCol="0">
            <a:spAutoFit/>
          </a:bodyPr>
          <a:lstStyle/>
          <a:p>
            <a:pPr algn="l"/>
            <a:r>
              <a:rPr lang="en-US" sz="1400" dirty="0"/>
              <a:t>Vehicle</a:t>
            </a:r>
          </a:p>
        </p:txBody>
      </p:sp>
      <p:sp>
        <p:nvSpPr>
          <p:cNvPr id="18" name="Rectangle 19">
            <a:extLst>
              <a:ext uri="{FF2B5EF4-FFF2-40B4-BE49-F238E27FC236}">
                <a16:creationId xmlns:a16="http://schemas.microsoft.com/office/drawing/2014/main" id="{6F6C8041-A9FA-6C78-6F8D-2B9D0413B1AA}"/>
              </a:ext>
            </a:extLst>
          </p:cNvPr>
          <p:cNvSpPr/>
          <p:nvPr/>
        </p:nvSpPr>
        <p:spPr>
          <a:xfrm>
            <a:off x="8128312" y="6606731"/>
            <a:ext cx="151870" cy="151763"/>
          </a:xfrm>
          <a:prstGeom prst="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22" name="TextBox 21">
            <a:extLst>
              <a:ext uri="{FF2B5EF4-FFF2-40B4-BE49-F238E27FC236}">
                <a16:creationId xmlns:a16="http://schemas.microsoft.com/office/drawing/2014/main" id="{EAE19331-F1A2-9271-F011-CBBE97437B7A}"/>
              </a:ext>
            </a:extLst>
          </p:cNvPr>
          <p:cNvSpPr txBox="1"/>
          <p:nvPr/>
        </p:nvSpPr>
        <p:spPr>
          <a:xfrm>
            <a:off x="8260726" y="6514352"/>
            <a:ext cx="1588124" cy="307777"/>
          </a:xfrm>
          <a:prstGeom prst="rect">
            <a:avLst/>
          </a:prstGeom>
          <a:noFill/>
        </p:spPr>
        <p:txBody>
          <a:bodyPr wrap="square" rtlCol="0">
            <a:spAutoFit/>
          </a:bodyPr>
          <a:lstStyle/>
          <a:p>
            <a:pPr algn="l"/>
            <a:r>
              <a:rPr lang="en-US" sz="1400" dirty="0"/>
              <a:t>Calory restriction</a:t>
            </a:r>
          </a:p>
        </p:txBody>
      </p:sp>
      <p:sp>
        <p:nvSpPr>
          <p:cNvPr id="24" name="TextBox 21">
            <a:extLst>
              <a:ext uri="{FF2B5EF4-FFF2-40B4-BE49-F238E27FC236}">
                <a16:creationId xmlns:a16="http://schemas.microsoft.com/office/drawing/2014/main" id="{41BE8B23-7D89-2458-B8CB-FDE36D01DF7F}"/>
              </a:ext>
            </a:extLst>
          </p:cNvPr>
          <p:cNvSpPr txBox="1"/>
          <p:nvPr/>
        </p:nvSpPr>
        <p:spPr>
          <a:xfrm>
            <a:off x="7172078" y="6517662"/>
            <a:ext cx="968161" cy="307777"/>
          </a:xfrm>
          <a:prstGeom prst="rect">
            <a:avLst/>
          </a:prstGeom>
          <a:noFill/>
        </p:spPr>
        <p:txBody>
          <a:bodyPr wrap="square" rtlCol="0">
            <a:spAutoFit/>
          </a:bodyPr>
          <a:lstStyle/>
          <a:p>
            <a:pPr algn="l"/>
            <a:r>
              <a:rPr lang="en-US" sz="1400" dirty="0"/>
              <a:t>RES-010</a:t>
            </a:r>
          </a:p>
        </p:txBody>
      </p:sp>
      <p:pic>
        <p:nvPicPr>
          <p:cNvPr id="9" name="Immagine 8">
            <a:extLst>
              <a:ext uri="{FF2B5EF4-FFF2-40B4-BE49-F238E27FC236}">
                <a16:creationId xmlns:a16="http://schemas.microsoft.com/office/drawing/2014/main" id="{DA7B19E0-CF89-78A7-D600-D65426CD75B7}"/>
              </a:ext>
            </a:extLst>
          </p:cNvPr>
          <p:cNvPicPr>
            <a:picLocks noChangeAspect="1"/>
          </p:cNvPicPr>
          <p:nvPr/>
        </p:nvPicPr>
        <p:blipFill>
          <a:blip r:embed="rId5"/>
          <a:stretch>
            <a:fillRect/>
          </a:stretch>
        </p:blipFill>
        <p:spPr>
          <a:xfrm>
            <a:off x="8331571" y="3822367"/>
            <a:ext cx="3857639" cy="2585579"/>
          </a:xfrm>
          <a:prstGeom prst="rect">
            <a:avLst/>
          </a:prstGeom>
        </p:spPr>
      </p:pic>
      <p:pic>
        <p:nvPicPr>
          <p:cNvPr id="13" name="Immagine 12">
            <a:extLst>
              <a:ext uri="{FF2B5EF4-FFF2-40B4-BE49-F238E27FC236}">
                <a16:creationId xmlns:a16="http://schemas.microsoft.com/office/drawing/2014/main" id="{6E280B65-A93C-D15A-72A8-A2B3565C8272}"/>
              </a:ext>
            </a:extLst>
          </p:cNvPr>
          <p:cNvPicPr>
            <a:picLocks noChangeAspect="1"/>
          </p:cNvPicPr>
          <p:nvPr/>
        </p:nvPicPr>
        <p:blipFill>
          <a:blip r:embed="rId6"/>
          <a:stretch>
            <a:fillRect/>
          </a:stretch>
        </p:blipFill>
        <p:spPr>
          <a:xfrm>
            <a:off x="4499101" y="3824327"/>
            <a:ext cx="3761626" cy="2644296"/>
          </a:xfrm>
          <a:prstGeom prst="rect">
            <a:avLst/>
          </a:prstGeom>
        </p:spPr>
      </p:pic>
      <p:sp>
        <p:nvSpPr>
          <p:cNvPr id="16" name="CasellaDiTesto 15">
            <a:extLst>
              <a:ext uri="{FF2B5EF4-FFF2-40B4-BE49-F238E27FC236}">
                <a16:creationId xmlns:a16="http://schemas.microsoft.com/office/drawing/2014/main" id="{3D325178-BD8D-9111-5484-D28951051473}"/>
              </a:ext>
            </a:extLst>
          </p:cNvPr>
          <p:cNvSpPr txBox="1"/>
          <p:nvPr/>
        </p:nvSpPr>
        <p:spPr>
          <a:xfrm rot="16200000">
            <a:off x="3200633" y="4511779"/>
            <a:ext cx="2412553" cy="276999"/>
          </a:xfrm>
          <a:prstGeom prst="rect">
            <a:avLst/>
          </a:prstGeom>
          <a:noFill/>
        </p:spPr>
        <p:txBody>
          <a:bodyPr wrap="square" rtlCol="0">
            <a:spAutoFit/>
          </a:bodyPr>
          <a:lstStyle/>
          <a:p>
            <a:pPr algn="l"/>
            <a:r>
              <a:rPr lang="it-IT" sz="1200" dirty="0" err="1"/>
              <a:t>Triglycerides</a:t>
            </a:r>
            <a:r>
              <a:rPr lang="it-IT" sz="1200" dirty="0"/>
              <a:t> </a:t>
            </a:r>
            <a:r>
              <a:rPr lang="it-IT" sz="1200" dirty="0" err="1"/>
              <a:t>conc</a:t>
            </a:r>
            <a:r>
              <a:rPr lang="it-IT" sz="1200" dirty="0"/>
              <a:t>., ng/</a:t>
            </a:r>
            <a:r>
              <a:rPr lang="it-IT" sz="1200" dirty="0" err="1"/>
              <a:t>uL</a:t>
            </a:r>
            <a:endParaRPr lang="it-IT" sz="1200" dirty="0"/>
          </a:p>
        </p:txBody>
      </p:sp>
      <p:sp>
        <p:nvSpPr>
          <p:cNvPr id="19" name="CasellaDiTesto 18">
            <a:extLst>
              <a:ext uri="{FF2B5EF4-FFF2-40B4-BE49-F238E27FC236}">
                <a16:creationId xmlns:a16="http://schemas.microsoft.com/office/drawing/2014/main" id="{114782C6-3A90-C7DC-1EB2-2E6CC77DE697}"/>
              </a:ext>
            </a:extLst>
          </p:cNvPr>
          <p:cNvSpPr txBox="1"/>
          <p:nvPr/>
        </p:nvSpPr>
        <p:spPr>
          <a:xfrm rot="16200000">
            <a:off x="7574209" y="4422058"/>
            <a:ext cx="1553001" cy="276999"/>
          </a:xfrm>
          <a:prstGeom prst="rect">
            <a:avLst/>
          </a:prstGeom>
          <a:noFill/>
        </p:spPr>
        <p:txBody>
          <a:bodyPr wrap="square" rtlCol="0">
            <a:spAutoFit/>
          </a:bodyPr>
          <a:lstStyle/>
          <a:p>
            <a:pPr algn="l"/>
            <a:r>
              <a:rPr lang="it-IT" sz="1200" dirty="0"/>
              <a:t>LDL </a:t>
            </a:r>
            <a:r>
              <a:rPr lang="it-IT" sz="1200" dirty="0" err="1"/>
              <a:t>conc</a:t>
            </a:r>
            <a:r>
              <a:rPr lang="it-IT" sz="1200" dirty="0"/>
              <a:t>., mg/</a:t>
            </a:r>
            <a:r>
              <a:rPr lang="it-IT" sz="1200" dirty="0" err="1"/>
              <a:t>dL</a:t>
            </a:r>
            <a:endParaRPr lang="it-IT" sz="1200" dirty="0"/>
          </a:p>
        </p:txBody>
      </p:sp>
      <p:sp>
        <p:nvSpPr>
          <p:cNvPr id="7" name="CasellaDiTesto 49">
            <a:extLst>
              <a:ext uri="{FF2B5EF4-FFF2-40B4-BE49-F238E27FC236}">
                <a16:creationId xmlns:a16="http://schemas.microsoft.com/office/drawing/2014/main" id="{2EB5D848-2BAD-74AF-C24D-F6F03D164032}"/>
              </a:ext>
            </a:extLst>
          </p:cNvPr>
          <p:cNvSpPr txBox="1"/>
          <p:nvPr/>
        </p:nvSpPr>
        <p:spPr>
          <a:xfrm>
            <a:off x="2189063" y="3325928"/>
            <a:ext cx="2412553" cy="307777"/>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endParaRPr lang="it-IT" b="1" dirty="0"/>
          </a:p>
        </p:txBody>
      </p:sp>
      <p:sp>
        <p:nvSpPr>
          <p:cNvPr id="11" name="TextBox 10">
            <a:extLst>
              <a:ext uri="{FF2B5EF4-FFF2-40B4-BE49-F238E27FC236}">
                <a16:creationId xmlns:a16="http://schemas.microsoft.com/office/drawing/2014/main" id="{11399761-9CB8-ECB5-D033-A414C617C668}"/>
              </a:ext>
            </a:extLst>
          </p:cNvPr>
          <p:cNvSpPr txBox="1"/>
          <p:nvPr/>
        </p:nvSpPr>
        <p:spPr>
          <a:xfrm>
            <a:off x="1961284" y="3582897"/>
            <a:ext cx="1283621" cy="369332"/>
          </a:xfrm>
          <a:prstGeom prst="rect">
            <a:avLst/>
          </a:prstGeom>
          <a:noFill/>
        </p:spPr>
        <p:txBody>
          <a:bodyPr wrap="none" rtlCol="0">
            <a:spAutoFit/>
          </a:bodyPr>
          <a:lstStyle/>
          <a:p>
            <a:pPr algn="l"/>
            <a:r>
              <a:rPr lang="it-IT" b="1" dirty="0"/>
              <a:t>Weight </a:t>
            </a:r>
            <a:r>
              <a:rPr lang="it-IT" b="1" dirty="0" err="1"/>
              <a:t>loss</a:t>
            </a:r>
            <a:endParaRPr lang="it-IT" b="1" dirty="0"/>
          </a:p>
        </p:txBody>
      </p:sp>
      <p:sp>
        <p:nvSpPr>
          <p:cNvPr id="23" name="TextBox 22">
            <a:extLst>
              <a:ext uri="{FF2B5EF4-FFF2-40B4-BE49-F238E27FC236}">
                <a16:creationId xmlns:a16="http://schemas.microsoft.com/office/drawing/2014/main" id="{14173F73-6CE9-6329-3DE7-5B43E5404206}"/>
              </a:ext>
            </a:extLst>
          </p:cNvPr>
          <p:cNvSpPr txBox="1"/>
          <p:nvPr/>
        </p:nvSpPr>
        <p:spPr>
          <a:xfrm>
            <a:off x="9734260" y="3671062"/>
            <a:ext cx="1265090" cy="369332"/>
          </a:xfrm>
          <a:prstGeom prst="rect">
            <a:avLst/>
          </a:prstGeom>
          <a:noFill/>
        </p:spPr>
        <p:txBody>
          <a:bodyPr wrap="none" rtlCol="0">
            <a:spAutoFit/>
          </a:bodyPr>
          <a:lstStyle/>
          <a:p>
            <a:pPr algn="l"/>
            <a:r>
              <a:rPr lang="it-IT" b="1" dirty="0"/>
              <a:t>Plasma LDL</a:t>
            </a:r>
          </a:p>
        </p:txBody>
      </p:sp>
      <p:sp>
        <p:nvSpPr>
          <p:cNvPr id="25" name="TextBox 24">
            <a:extLst>
              <a:ext uri="{FF2B5EF4-FFF2-40B4-BE49-F238E27FC236}">
                <a16:creationId xmlns:a16="http://schemas.microsoft.com/office/drawing/2014/main" id="{6037D423-9EDB-5DCD-A123-B8D22934D08C}"/>
              </a:ext>
            </a:extLst>
          </p:cNvPr>
          <p:cNvSpPr txBox="1"/>
          <p:nvPr/>
        </p:nvSpPr>
        <p:spPr>
          <a:xfrm>
            <a:off x="5416952" y="3671062"/>
            <a:ext cx="2114297" cy="369332"/>
          </a:xfrm>
          <a:prstGeom prst="rect">
            <a:avLst/>
          </a:prstGeom>
          <a:noFill/>
        </p:spPr>
        <p:txBody>
          <a:bodyPr wrap="none" rtlCol="0">
            <a:spAutoFit/>
          </a:bodyPr>
          <a:lstStyle/>
          <a:p>
            <a:pPr algn="l"/>
            <a:r>
              <a:rPr lang="it-IT" b="1" dirty="0"/>
              <a:t>Plasma </a:t>
            </a:r>
            <a:r>
              <a:rPr lang="it-IT" b="1" dirty="0" err="1"/>
              <a:t>Triglycerides</a:t>
            </a:r>
            <a:endParaRPr lang="it-IT" b="1" dirty="0"/>
          </a:p>
        </p:txBody>
      </p:sp>
      <p:pic>
        <p:nvPicPr>
          <p:cNvPr id="20" name="Picture 19">
            <a:extLst>
              <a:ext uri="{FF2B5EF4-FFF2-40B4-BE49-F238E27FC236}">
                <a16:creationId xmlns:a16="http://schemas.microsoft.com/office/drawing/2014/main" id="{7CAD16BC-927B-F47E-9E50-DE1876A6713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pic>
        <p:nvPicPr>
          <p:cNvPr id="21" name="Picture 20" descr="Et billede, der indeholder tekst, Font/skrifttype, Grafik, logo&#10;&#10;Automatisk genereret beskrivelse">
            <a:extLst>
              <a:ext uri="{FF2B5EF4-FFF2-40B4-BE49-F238E27FC236}">
                <a16:creationId xmlns:a16="http://schemas.microsoft.com/office/drawing/2014/main" id="{31225CF7-B0F1-D423-EC58-87A696DFFE94}"/>
              </a:ext>
            </a:extLst>
          </p:cNvPr>
          <p:cNvPicPr>
            <a:picLocks noChangeAspect="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1323817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afico 7">
            <a:extLst>
              <a:ext uri="{FF2B5EF4-FFF2-40B4-BE49-F238E27FC236}">
                <a16:creationId xmlns:a16="http://schemas.microsoft.com/office/drawing/2014/main" id="{00000000-0008-0000-0300-000004000000}"/>
              </a:ext>
            </a:extLst>
          </p:cNvPr>
          <p:cNvGraphicFramePr>
            <a:graphicFrameLocks/>
          </p:cNvGraphicFramePr>
          <p:nvPr/>
        </p:nvGraphicFramePr>
        <p:xfrm>
          <a:off x="1573507" y="3764374"/>
          <a:ext cx="4522493" cy="289437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olo 1">
            <a:extLst>
              <a:ext uri="{FF2B5EF4-FFF2-40B4-BE49-F238E27FC236}">
                <a16:creationId xmlns:a16="http://schemas.microsoft.com/office/drawing/2014/main" id="{3A971C66-3C51-75B8-3380-609A5D722036}"/>
              </a:ext>
            </a:extLst>
          </p:cNvPr>
          <p:cNvSpPr>
            <a:spLocks noGrp="1"/>
          </p:cNvSpPr>
          <p:nvPr>
            <p:ph type="title"/>
          </p:nvPr>
        </p:nvSpPr>
        <p:spPr>
          <a:xfrm>
            <a:off x="174394" y="26380"/>
            <a:ext cx="6422833" cy="965964"/>
          </a:xfrm>
        </p:spPr>
        <p:txBody>
          <a:bodyPr>
            <a:normAutofit/>
          </a:bodyPr>
          <a:lstStyle/>
          <a:p>
            <a:r>
              <a:rPr lang="en-US" sz="2800" b="1" dirty="0">
                <a:latin typeface="+mn-lt"/>
              </a:rPr>
              <a:t>RES-010 increases the efficacy of GLP1-RA</a:t>
            </a:r>
            <a:endParaRPr lang="it-IT" sz="2800" b="1" dirty="0">
              <a:latin typeface="+mn-lt"/>
            </a:endParaRPr>
          </a:p>
        </p:txBody>
      </p:sp>
      <p:sp>
        <p:nvSpPr>
          <p:cNvPr id="3" name="Segnaposto numero diapositiva 2">
            <a:extLst>
              <a:ext uri="{FF2B5EF4-FFF2-40B4-BE49-F238E27FC236}">
                <a16:creationId xmlns:a16="http://schemas.microsoft.com/office/drawing/2014/main" id="{5F159D8E-A0F2-B67C-8149-B50797114BAE}"/>
              </a:ext>
            </a:extLst>
          </p:cNvPr>
          <p:cNvSpPr>
            <a:spLocks noGrp="1"/>
          </p:cNvSpPr>
          <p:nvPr>
            <p:ph type="sldNum" sz="quarter" idx="12"/>
          </p:nvPr>
        </p:nvSpPr>
        <p:spPr>
          <a:xfrm>
            <a:off x="9335155" y="6492874"/>
            <a:ext cx="2743200" cy="365125"/>
          </a:xfrm>
        </p:spPr>
        <p:txBody>
          <a:bodyPr/>
          <a:lstStyle/>
          <a:p>
            <a:fld id="{227D6147-8CA9-4AD8-AEEB-E653C18C822D}" type="slidenum">
              <a:rPr lang="en-GB" smtClean="0">
                <a:latin typeface="+mn-lt"/>
              </a:rPr>
              <a:t>59</a:t>
            </a:fld>
            <a:endParaRPr lang="en-GB" dirty="0">
              <a:latin typeface="+mn-lt"/>
            </a:endParaRPr>
          </a:p>
        </p:txBody>
      </p:sp>
      <p:grpSp>
        <p:nvGrpSpPr>
          <p:cNvPr id="43" name="Gruppo 42">
            <a:extLst>
              <a:ext uri="{FF2B5EF4-FFF2-40B4-BE49-F238E27FC236}">
                <a16:creationId xmlns:a16="http://schemas.microsoft.com/office/drawing/2014/main" id="{B76F6B39-E2CC-58CD-8AEA-4AB0846FAEBE}"/>
              </a:ext>
            </a:extLst>
          </p:cNvPr>
          <p:cNvGrpSpPr/>
          <p:nvPr/>
        </p:nvGrpSpPr>
        <p:grpSpPr>
          <a:xfrm>
            <a:off x="2658193" y="4549679"/>
            <a:ext cx="1624784" cy="830997"/>
            <a:chOff x="5450295" y="1920077"/>
            <a:chExt cx="1624784" cy="830997"/>
          </a:xfrm>
        </p:grpSpPr>
        <p:sp>
          <p:nvSpPr>
            <p:cNvPr id="38" name="TextBox 21">
              <a:extLst>
                <a:ext uri="{FF2B5EF4-FFF2-40B4-BE49-F238E27FC236}">
                  <a16:creationId xmlns:a16="http://schemas.microsoft.com/office/drawing/2014/main" id="{9DB3803B-6666-B4B0-96C8-FA82F4A34581}"/>
                </a:ext>
              </a:extLst>
            </p:cNvPr>
            <p:cNvSpPr txBox="1"/>
            <p:nvPr/>
          </p:nvSpPr>
          <p:spPr>
            <a:xfrm>
              <a:off x="5524658" y="1920077"/>
              <a:ext cx="155042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VHL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RES-010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ea typeface="+mn-ea"/>
                  <a:cs typeface="+mn-cs"/>
                </a:rPr>
                <a:t>Semaglutide</a:t>
              </a:r>
              <a:endParaRPr kumimoji="0" lang="en-US" sz="12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RES-010+Semaglutide</a:t>
              </a:r>
            </a:p>
          </p:txBody>
        </p:sp>
        <p:sp>
          <p:nvSpPr>
            <p:cNvPr id="39" name="Rectangle 20">
              <a:extLst>
                <a:ext uri="{FF2B5EF4-FFF2-40B4-BE49-F238E27FC236}">
                  <a16:creationId xmlns:a16="http://schemas.microsoft.com/office/drawing/2014/main" id="{9C69FEC2-7AC7-509A-5BD6-1FD508C04BA2}"/>
                </a:ext>
              </a:extLst>
            </p:cNvPr>
            <p:cNvSpPr/>
            <p:nvPr/>
          </p:nvSpPr>
          <p:spPr>
            <a:xfrm>
              <a:off x="5450295" y="2378552"/>
              <a:ext cx="74363" cy="90001"/>
            </a:xfrm>
            <a:prstGeom prst="rect">
              <a:avLst/>
            </a:prstGeom>
            <a:solidFill>
              <a:schemeClr val="accent1">
                <a:lumMod val="60000"/>
                <a:lumOff val="4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0" name="Rectangle 20">
              <a:extLst>
                <a:ext uri="{FF2B5EF4-FFF2-40B4-BE49-F238E27FC236}">
                  <a16:creationId xmlns:a16="http://schemas.microsoft.com/office/drawing/2014/main" id="{A027358D-8EB8-B651-5E87-160B23A610DB}"/>
                </a:ext>
              </a:extLst>
            </p:cNvPr>
            <p:cNvSpPr/>
            <p:nvPr/>
          </p:nvSpPr>
          <p:spPr>
            <a:xfrm>
              <a:off x="5450295" y="2562502"/>
              <a:ext cx="74363" cy="90001"/>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1" name="Rectangle 18">
              <a:extLst>
                <a:ext uri="{FF2B5EF4-FFF2-40B4-BE49-F238E27FC236}">
                  <a16:creationId xmlns:a16="http://schemas.microsoft.com/office/drawing/2014/main" id="{44EC7982-172D-C689-A966-9363BAEF4897}"/>
                </a:ext>
              </a:extLst>
            </p:cNvPr>
            <p:cNvSpPr/>
            <p:nvPr/>
          </p:nvSpPr>
          <p:spPr>
            <a:xfrm>
              <a:off x="5450295" y="2010652"/>
              <a:ext cx="74363" cy="90001"/>
            </a:xfrm>
            <a:prstGeom prst="rect">
              <a:avLst/>
            </a:prstGeom>
            <a:solidFill>
              <a:schemeClr val="tx1">
                <a:lumMod val="75000"/>
                <a:lumOff val="2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sp>
          <p:nvSpPr>
            <p:cNvPr id="42" name="Rectangle 18">
              <a:extLst>
                <a:ext uri="{FF2B5EF4-FFF2-40B4-BE49-F238E27FC236}">
                  <a16:creationId xmlns:a16="http://schemas.microsoft.com/office/drawing/2014/main" id="{7CA07B9B-D6E4-54AB-49B4-504C45CBEF19}"/>
                </a:ext>
              </a:extLst>
            </p:cNvPr>
            <p:cNvSpPr/>
            <p:nvPr/>
          </p:nvSpPr>
          <p:spPr>
            <a:xfrm>
              <a:off x="5450295" y="2204029"/>
              <a:ext cx="74363" cy="90001"/>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grpSp>
      <p:pic>
        <p:nvPicPr>
          <p:cNvPr id="49" name="Picture 2" descr="Risultati immagini per gubra logo">
            <a:extLst>
              <a:ext uri="{FF2B5EF4-FFF2-40B4-BE49-F238E27FC236}">
                <a16:creationId xmlns:a16="http://schemas.microsoft.com/office/drawing/2014/main" id="{9DFA0B91-E65F-83D2-2035-519B1F8D4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520" y="2261080"/>
            <a:ext cx="612003" cy="291722"/>
          </a:xfrm>
          <a:prstGeom prst="rect">
            <a:avLst/>
          </a:prstGeom>
          <a:noFill/>
          <a:extLst>
            <a:ext uri="{909E8E84-426E-40DD-AFC4-6F175D3DCCD1}">
              <a14:hiddenFill xmlns:a14="http://schemas.microsoft.com/office/drawing/2010/main">
                <a:solidFill>
                  <a:srgbClr val="FFFFFF"/>
                </a:solidFill>
              </a14:hiddenFill>
            </a:ext>
          </a:extLst>
        </p:spPr>
      </p:pic>
      <p:sp>
        <p:nvSpPr>
          <p:cNvPr id="50" name="Freccia a destra 49">
            <a:extLst>
              <a:ext uri="{FF2B5EF4-FFF2-40B4-BE49-F238E27FC236}">
                <a16:creationId xmlns:a16="http://schemas.microsoft.com/office/drawing/2014/main" id="{E9F8797B-49C6-26CE-8939-0CF1D63FEA8E}"/>
              </a:ext>
            </a:extLst>
          </p:cNvPr>
          <p:cNvSpPr/>
          <p:nvPr/>
        </p:nvSpPr>
        <p:spPr>
          <a:xfrm>
            <a:off x="400906" y="2670033"/>
            <a:ext cx="4224131" cy="285924"/>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ea typeface="+mn-ea"/>
              <a:cs typeface="+mn-cs"/>
            </a:endParaRPr>
          </a:p>
        </p:txBody>
      </p:sp>
      <p:sp>
        <p:nvSpPr>
          <p:cNvPr id="51" name="CasellaDiTesto 50">
            <a:extLst>
              <a:ext uri="{FF2B5EF4-FFF2-40B4-BE49-F238E27FC236}">
                <a16:creationId xmlns:a16="http://schemas.microsoft.com/office/drawing/2014/main" id="{57FC1368-CCBA-DD86-51C4-EA5ED59ECC23}"/>
              </a:ext>
            </a:extLst>
          </p:cNvPr>
          <p:cNvSpPr txBox="1"/>
          <p:nvPr/>
        </p:nvSpPr>
        <p:spPr>
          <a:xfrm>
            <a:off x="1820657" y="1318955"/>
            <a:ext cx="28143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Study design</a:t>
            </a:r>
          </a:p>
        </p:txBody>
      </p:sp>
      <p:sp>
        <p:nvSpPr>
          <p:cNvPr id="52" name="Rettangolo 51">
            <a:extLst>
              <a:ext uri="{FF2B5EF4-FFF2-40B4-BE49-F238E27FC236}">
                <a16:creationId xmlns:a16="http://schemas.microsoft.com/office/drawing/2014/main" id="{D31C0D59-6D21-F94F-B1CA-049DF1A3F3F9}"/>
              </a:ext>
            </a:extLst>
          </p:cNvPr>
          <p:cNvSpPr/>
          <p:nvPr/>
        </p:nvSpPr>
        <p:spPr>
          <a:xfrm>
            <a:off x="400906" y="2014002"/>
            <a:ext cx="1649896" cy="178904"/>
          </a:xfrm>
          <a:prstGeom prst="rect">
            <a:avLst/>
          </a:prstGeom>
          <a:solidFill>
            <a:schemeClr val="tx1">
              <a:lumMod val="65000"/>
              <a:lumOff val="3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GAN </a:t>
            </a:r>
            <a:r>
              <a:rPr lang="it-IT" sz="900" dirty="0" err="1">
                <a:solidFill>
                  <a:prstClr val="white"/>
                </a:solidFill>
              </a:rPr>
              <a:t>Diet</a:t>
            </a:r>
            <a:endParaRPr lang="it-IT" sz="900" dirty="0">
              <a:solidFill>
                <a:prstClr val="white"/>
              </a:solidFill>
            </a:endParaRPr>
          </a:p>
        </p:txBody>
      </p:sp>
      <p:sp>
        <p:nvSpPr>
          <p:cNvPr id="53" name="Rettangolo 52">
            <a:extLst>
              <a:ext uri="{FF2B5EF4-FFF2-40B4-BE49-F238E27FC236}">
                <a16:creationId xmlns:a16="http://schemas.microsoft.com/office/drawing/2014/main" id="{96A88575-E567-6989-6444-5F327079B0BE}"/>
              </a:ext>
            </a:extLst>
          </p:cNvPr>
          <p:cNvSpPr/>
          <p:nvPr/>
        </p:nvSpPr>
        <p:spPr>
          <a:xfrm>
            <a:off x="2429534" y="1618236"/>
            <a:ext cx="2216284" cy="198783"/>
          </a:xfrm>
          <a:prstGeom prst="rect">
            <a:avLst/>
          </a:prstGeom>
          <a:solidFill>
            <a:schemeClr val="tx1">
              <a:lumMod val="65000"/>
              <a:lumOff val="3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GAN </a:t>
            </a:r>
            <a:r>
              <a:rPr lang="it-IT" sz="900" dirty="0" err="1">
                <a:solidFill>
                  <a:prstClr val="white"/>
                </a:solidFill>
              </a:rPr>
              <a:t>Diet</a:t>
            </a:r>
            <a:endParaRPr lang="it-IT" sz="900" dirty="0">
              <a:solidFill>
                <a:prstClr val="white"/>
              </a:solidFill>
            </a:endParaRPr>
          </a:p>
        </p:txBody>
      </p:sp>
      <p:sp>
        <p:nvSpPr>
          <p:cNvPr id="54" name="Rombo 53">
            <a:extLst>
              <a:ext uri="{FF2B5EF4-FFF2-40B4-BE49-F238E27FC236}">
                <a16:creationId xmlns:a16="http://schemas.microsoft.com/office/drawing/2014/main" id="{805A9471-7240-3E28-B693-AD09C957E2AB}"/>
              </a:ext>
            </a:extLst>
          </p:cNvPr>
          <p:cNvSpPr/>
          <p:nvPr/>
        </p:nvSpPr>
        <p:spPr>
          <a:xfrm>
            <a:off x="2090558" y="1914731"/>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ea typeface="+mn-ea"/>
                <a:cs typeface="+mn-cs"/>
              </a:rPr>
              <a:t>R</a:t>
            </a:r>
          </a:p>
        </p:txBody>
      </p:sp>
      <p:sp>
        <p:nvSpPr>
          <p:cNvPr id="55" name="Rettangolo 54">
            <a:extLst>
              <a:ext uri="{FF2B5EF4-FFF2-40B4-BE49-F238E27FC236}">
                <a16:creationId xmlns:a16="http://schemas.microsoft.com/office/drawing/2014/main" id="{34D8A5DA-D207-4A66-3CB8-D62464CC76B1}"/>
              </a:ext>
            </a:extLst>
          </p:cNvPr>
          <p:cNvSpPr/>
          <p:nvPr/>
        </p:nvSpPr>
        <p:spPr>
          <a:xfrm>
            <a:off x="2418691" y="2379815"/>
            <a:ext cx="2216284" cy="198783"/>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dirty="0">
                <a:ln>
                  <a:noFill/>
                </a:ln>
                <a:solidFill>
                  <a:prstClr val="white"/>
                </a:solidFill>
                <a:effectLst/>
                <a:uLnTx/>
                <a:uFillTx/>
                <a:ea typeface="+mn-ea"/>
                <a:cs typeface="+mn-cs"/>
              </a:rPr>
              <a:t>GAN </a:t>
            </a:r>
            <a:r>
              <a:rPr kumimoji="0" lang="it-IT" sz="900" b="0" i="0" u="none" strike="noStrike" kern="1200" cap="none" spc="0" normalizeH="0" baseline="0" noProof="0" dirty="0" err="1">
                <a:ln>
                  <a:noFill/>
                </a:ln>
                <a:solidFill>
                  <a:prstClr val="white"/>
                </a:solidFill>
                <a:effectLst/>
                <a:uLnTx/>
                <a:uFillTx/>
                <a:ea typeface="+mn-ea"/>
                <a:cs typeface="+mn-cs"/>
              </a:rPr>
              <a:t>Diet</a:t>
            </a:r>
            <a:r>
              <a:rPr kumimoji="0" lang="it-IT" sz="900" b="0" i="0" u="none" strike="noStrike" kern="1200" cap="none" spc="0" normalizeH="0" baseline="0" noProof="0" dirty="0">
                <a:ln>
                  <a:noFill/>
                </a:ln>
                <a:solidFill>
                  <a:prstClr val="white"/>
                </a:solidFill>
                <a:effectLst/>
                <a:uLnTx/>
                <a:uFillTx/>
                <a:ea typeface="+mn-ea"/>
                <a:cs typeface="+mn-cs"/>
              </a:rPr>
              <a:t> + RES-010 +  </a:t>
            </a:r>
            <a:r>
              <a:rPr kumimoji="0" lang="it-IT" sz="900" b="0" i="0" u="none" strike="noStrike" kern="1200" cap="none" spc="0" normalizeH="0" baseline="0" noProof="0" dirty="0" err="1">
                <a:ln>
                  <a:noFill/>
                </a:ln>
                <a:solidFill>
                  <a:prstClr val="white"/>
                </a:solidFill>
                <a:effectLst/>
                <a:uLnTx/>
                <a:uFillTx/>
                <a:ea typeface="+mn-ea"/>
                <a:cs typeface="+mn-cs"/>
              </a:rPr>
              <a:t>Semaglutide</a:t>
            </a:r>
            <a:endParaRPr kumimoji="0" lang="it-IT" sz="900" b="0" i="0" u="none" strike="noStrike" kern="1200" cap="none" spc="0" normalizeH="0" baseline="0" noProof="0" dirty="0">
              <a:ln>
                <a:noFill/>
              </a:ln>
              <a:solidFill>
                <a:prstClr val="white"/>
              </a:solidFill>
              <a:effectLst/>
              <a:uLnTx/>
              <a:uFillTx/>
              <a:ea typeface="+mn-ea"/>
              <a:cs typeface="+mn-cs"/>
            </a:endParaRPr>
          </a:p>
        </p:txBody>
      </p:sp>
      <p:sp>
        <p:nvSpPr>
          <p:cNvPr id="56" name="CasellaDiTesto 55">
            <a:extLst>
              <a:ext uri="{FF2B5EF4-FFF2-40B4-BE49-F238E27FC236}">
                <a16:creationId xmlns:a16="http://schemas.microsoft.com/office/drawing/2014/main" id="{1EFEFEF1-89B3-976B-DDD9-E2E05885DA2F}"/>
              </a:ext>
            </a:extLst>
          </p:cNvPr>
          <p:cNvSpPr txBox="1"/>
          <p:nvPr/>
        </p:nvSpPr>
        <p:spPr>
          <a:xfrm>
            <a:off x="3193803" y="2858839"/>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24 weeks</a:t>
            </a:r>
          </a:p>
        </p:txBody>
      </p:sp>
      <p:sp>
        <p:nvSpPr>
          <p:cNvPr id="57" name="CasellaDiTesto 56">
            <a:extLst>
              <a:ext uri="{FF2B5EF4-FFF2-40B4-BE49-F238E27FC236}">
                <a16:creationId xmlns:a16="http://schemas.microsoft.com/office/drawing/2014/main" id="{14E20ABE-C0A0-1FF0-8E22-EA2F9F773F5A}"/>
              </a:ext>
            </a:extLst>
          </p:cNvPr>
          <p:cNvSpPr txBox="1"/>
          <p:nvPr/>
        </p:nvSpPr>
        <p:spPr>
          <a:xfrm>
            <a:off x="918138" y="2867288"/>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38 weeks</a:t>
            </a:r>
          </a:p>
        </p:txBody>
      </p:sp>
      <p:cxnSp>
        <p:nvCxnSpPr>
          <p:cNvPr id="58" name="Connettore diritto 57">
            <a:extLst>
              <a:ext uri="{FF2B5EF4-FFF2-40B4-BE49-F238E27FC236}">
                <a16:creationId xmlns:a16="http://schemas.microsoft.com/office/drawing/2014/main" id="{FAC1E17F-C040-BFD1-2D6D-8ED48BBED816}"/>
              </a:ext>
            </a:extLst>
          </p:cNvPr>
          <p:cNvCxnSpPr>
            <a:cxnSpLocks/>
          </p:cNvCxnSpPr>
          <p:nvPr/>
        </p:nvCxnSpPr>
        <p:spPr>
          <a:xfrm>
            <a:off x="2428630" y="2617807"/>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DA71E062-5E6D-2190-B401-C2DADE1D8DE8}"/>
              </a:ext>
            </a:extLst>
          </p:cNvPr>
          <p:cNvCxnSpPr>
            <a:cxnSpLocks/>
          </p:cNvCxnSpPr>
          <p:nvPr/>
        </p:nvCxnSpPr>
        <p:spPr>
          <a:xfrm>
            <a:off x="4620064" y="2617807"/>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60" name="CasellaDiTesto 59">
            <a:extLst>
              <a:ext uri="{FF2B5EF4-FFF2-40B4-BE49-F238E27FC236}">
                <a16:creationId xmlns:a16="http://schemas.microsoft.com/office/drawing/2014/main" id="{A2F4BF6D-7349-4557-C698-97CF003805FC}"/>
              </a:ext>
            </a:extLst>
          </p:cNvPr>
          <p:cNvSpPr txBox="1"/>
          <p:nvPr/>
        </p:nvSpPr>
        <p:spPr>
          <a:xfrm>
            <a:off x="2201029" y="2966561"/>
            <a:ext cx="4552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biopsy</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61" name="CasellaDiTesto 60">
            <a:extLst>
              <a:ext uri="{FF2B5EF4-FFF2-40B4-BE49-F238E27FC236}">
                <a16:creationId xmlns:a16="http://schemas.microsoft.com/office/drawing/2014/main" id="{5B9521C4-EA47-1BDB-E766-01607F85EDCF}"/>
              </a:ext>
            </a:extLst>
          </p:cNvPr>
          <p:cNvSpPr txBox="1"/>
          <p:nvPr/>
        </p:nvSpPr>
        <p:spPr>
          <a:xfrm>
            <a:off x="4176773" y="2975686"/>
            <a:ext cx="894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and </a:t>
            </a:r>
            <a:r>
              <a:rPr kumimoji="0" lang="it-IT" sz="800" b="0" i="0" u="none" strike="noStrike" kern="1200" cap="none" spc="0" normalizeH="0" baseline="0" noProof="0" dirty="0" err="1">
                <a:ln>
                  <a:noFill/>
                </a:ln>
                <a:solidFill>
                  <a:prstClr val="black"/>
                </a:solidFill>
                <a:effectLst/>
                <a:uLnTx/>
                <a:uFillTx/>
                <a:ea typeface="+mn-ea"/>
                <a:cs typeface="+mn-cs"/>
              </a:rPr>
              <a:t>tissue</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collection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62" name="CasellaDiTesto 61">
            <a:extLst>
              <a:ext uri="{FF2B5EF4-FFF2-40B4-BE49-F238E27FC236}">
                <a16:creationId xmlns:a16="http://schemas.microsoft.com/office/drawing/2014/main" id="{6B040DB8-B106-6422-545C-A42AF62D3F77}"/>
              </a:ext>
            </a:extLst>
          </p:cNvPr>
          <p:cNvSpPr txBox="1"/>
          <p:nvPr/>
        </p:nvSpPr>
        <p:spPr>
          <a:xfrm>
            <a:off x="4659821" y="1799586"/>
            <a:ext cx="8487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sp>
        <p:nvSpPr>
          <p:cNvPr id="63" name="Rettangolo 62">
            <a:extLst>
              <a:ext uri="{FF2B5EF4-FFF2-40B4-BE49-F238E27FC236}">
                <a16:creationId xmlns:a16="http://schemas.microsoft.com/office/drawing/2014/main" id="{012B3139-744B-D533-4DF8-2C37AEE325EB}"/>
              </a:ext>
            </a:extLst>
          </p:cNvPr>
          <p:cNvSpPr/>
          <p:nvPr/>
        </p:nvSpPr>
        <p:spPr>
          <a:xfrm>
            <a:off x="2418691" y="2124652"/>
            <a:ext cx="2216284" cy="198783"/>
          </a:xfrm>
          <a:prstGeom prst="rect">
            <a:avLst/>
          </a:prstGeom>
          <a:solidFill>
            <a:schemeClr val="accent4">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schemeClr val="bg1"/>
                </a:solidFill>
              </a:rPr>
              <a:t>GAN </a:t>
            </a:r>
            <a:r>
              <a:rPr lang="it-IT" sz="900" dirty="0" err="1">
                <a:solidFill>
                  <a:schemeClr val="bg1"/>
                </a:solidFill>
              </a:rPr>
              <a:t>Diet</a:t>
            </a:r>
            <a:r>
              <a:rPr lang="it-IT" sz="900" dirty="0">
                <a:solidFill>
                  <a:schemeClr val="bg1"/>
                </a:solidFill>
              </a:rPr>
              <a:t> + </a:t>
            </a:r>
            <a:r>
              <a:rPr lang="it-IT" sz="900" dirty="0" err="1">
                <a:solidFill>
                  <a:schemeClr val="bg1"/>
                </a:solidFill>
              </a:rPr>
              <a:t>Semaglutide</a:t>
            </a:r>
            <a:endParaRPr lang="it-IT" sz="900" dirty="0">
              <a:solidFill>
                <a:schemeClr val="bg1"/>
              </a:solidFill>
            </a:endParaRPr>
          </a:p>
        </p:txBody>
      </p:sp>
      <p:sp>
        <p:nvSpPr>
          <p:cNvPr id="64" name="CasellaDiTesto 63">
            <a:extLst>
              <a:ext uri="{FF2B5EF4-FFF2-40B4-BE49-F238E27FC236}">
                <a16:creationId xmlns:a16="http://schemas.microsoft.com/office/drawing/2014/main" id="{37AB6095-AB5F-58E9-0BC1-7019142DF6DD}"/>
              </a:ext>
            </a:extLst>
          </p:cNvPr>
          <p:cNvSpPr txBox="1"/>
          <p:nvPr/>
        </p:nvSpPr>
        <p:spPr>
          <a:xfrm>
            <a:off x="4669760" y="2065107"/>
            <a:ext cx="7881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pic>
        <p:nvPicPr>
          <p:cNvPr id="65" name="Immagine 64">
            <a:extLst>
              <a:ext uri="{FF2B5EF4-FFF2-40B4-BE49-F238E27FC236}">
                <a16:creationId xmlns:a16="http://schemas.microsoft.com/office/drawing/2014/main" id="{E8B53EF9-5E58-57B9-CFCC-B7DEAF360FA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27901" y="1463040"/>
            <a:ext cx="795906" cy="501530"/>
          </a:xfrm>
          <a:prstGeom prst="rect">
            <a:avLst/>
          </a:prstGeom>
        </p:spPr>
      </p:pic>
      <p:sp>
        <p:nvSpPr>
          <p:cNvPr id="67" name="CasellaDiTesto 66">
            <a:extLst>
              <a:ext uri="{FF2B5EF4-FFF2-40B4-BE49-F238E27FC236}">
                <a16:creationId xmlns:a16="http://schemas.microsoft.com/office/drawing/2014/main" id="{E18427D4-697F-3CB9-C97D-4E1CEED88550}"/>
              </a:ext>
            </a:extLst>
          </p:cNvPr>
          <p:cNvSpPr txBox="1"/>
          <p:nvPr/>
        </p:nvSpPr>
        <p:spPr>
          <a:xfrm>
            <a:off x="4674970" y="2337815"/>
            <a:ext cx="8945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sp>
        <p:nvSpPr>
          <p:cNvPr id="68" name="Rettangolo 67">
            <a:extLst>
              <a:ext uri="{FF2B5EF4-FFF2-40B4-BE49-F238E27FC236}">
                <a16:creationId xmlns:a16="http://schemas.microsoft.com/office/drawing/2014/main" id="{99B65B32-0C71-DF5E-40D6-3649D60A283A}"/>
              </a:ext>
            </a:extLst>
          </p:cNvPr>
          <p:cNvSpPr/>
          <p:nvPr/>
        </p:nvSpPr>
        <p:spPr>
          <a:xfrm>
            <a:off x="2436460" y="1864155"/>
            <a:ext cx="2216284" cy="19878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a:solidFill>
                  <a:prstClr val="white"/>
                </a:solidFill>
              </a:rPr>
              <a:t>GAN </a:t>
            </a:r>
            <a:r>
              <a:rPr lang="it-IT" sz="900" dirty="0" err="1">
                <a:solidFill>
                  <a:prstClr val="white"/>
                </a:solidFill>
              </a:rPr>
              <a:t>Diet</a:t>
            </a:r>
            <a:r>
              <a:rPr lang="it-IT" sz="900" dirty="0">
                <a:solidFill>
                  <a:prstClr val="white"/>
                </a:solidFill>
              </a:rPr>
              <a:t> + RES-010</a:t>
            </a:r>
          </a:p>
        </p:txBody>
      </p:sp>
      <p:sp>
        <p:nvSpPr>
          <p:cNvPr id="69" name="CasellaDiTesto 68">
            <a:extLst>
              <a:ext uri="{FF2B5EF4-FFF2-40B4-BE49-F238E27FC236}">
                <a16:creationId xmlns:a16="http://schemas.microsoft.com/office/drawing/2014/main" id="{C77D7C19-BD5B-CC38-7868-35A7F7C9E59F}"/>
              </a:ext>
            </a:extLst>
          </p:cNvPr>
          <p:cNvSpPr txBox="1"/>
          <p:nvPr/>
        </p:nvSpPr>
        <p:spPr>
          <a:xfrm>
            <a:off x="4656357" y="1536346"/>
            <a:ext cx="894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sp>
        <p:nvSpPr>
          <p:cNvPr id="70" name="Rettangolo 18">
            <a:extLst>
              <a:ext uri="{FF2B5EF4-FFF2-40B4-BE49-F238E27FC236}">
                <a16:creationId xmlns:a16="http://schemas.microsoft.com/office/drawing/2014/main" id="{CDCEDB7D-96E0-524F-25B2-E82D23EE34F4}"/>
              </a:ext>
            </a:extLst>
          </p:cNvPr>
          <p:cNvSpPr/>
          <p:nvPr/>
        </p:nvSpPr>
        <p:spPr>
          <a:xfrm>
            <a:off x="5482792" y="1261136"/>
            <a:ext cx="6811545"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24-weeks DIO-MASH male Mice on GAN diet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 body mass change)</a:t>
            </a:r>
          </a:p>
          <a:p>
            <a:pPr marL="285750" indent="-285750" defTabSz="457200">
              <a:buFont typeface="Arial" panose="020B0604020202020204" pitchFamily="34" charset="0"/>
              <a:buChar char="•"/>
              <a:defRPr/>
            </a:pPr>
            <a:r>
              <a:rPr lang="en-US" sz="1600" dirty="0">
                <a:solidFill>
                  <a:prstClr val="black"/>
                </a:solidFill>
              </a:rPr>
              <a:t>The combination RES-010+semaglutide shows better results vs </a:t>
            </a:r>
            <a:r>
              <a:rPr lang="en-US" sz="1600" dirty="0" err="1">
                <a:solidFill>
                  <a:prstClr val="black"/>
                </a:solidFill>
              </a:rPr>
              <a:t>semaglutide</a:t>
            </a:r>
            <a:r>
              <a:rPr lang="en-US" sz="1600" dirty="0">
                <a:solidFill>
                  <a:prstClr val="black"/>
                </a:solidFill>
              </a:rPr>
              <a:t> in terms of weight loss</a:t>
            </a:r>
          </a:p>
          <a:p>
            <a:pPr marL="285750" indent="-285750" defTabSz="457200">
              <a:buFont typeface="Arial" panose="020B0604020202020204" pitchFamily="34" charset="0"/>
              <a:buChar char="•"/>
              <a:defRPr/>
            </a:pPr>
            <a:r>
              <a:rPr lang="en-US" sz="1600" dirty="0">
                <a:solidFill>
                  <a:prstClr val="black"/>
                </a:solidFill>
              </a:rPr>
              <a:t>Better response at 24 weeks is experienced in all mice with the combination</a:t>
            </a:r>
          </a:p>
          <a:p>
            <a:pPr marL="285750" indent="-285750" defTabSz="457200">
              <a:buFont typeface="Arial" panose="020B0604020202020204" pitchFamily="34" charset="0"/>
              <a:buChar char="•"/>
              <a:defRPr/>
            </a:pPr>
            <a:r>
              <a:rPr lang="en-US" sz="1600" dirty="0">
                <a:solidFill>
                  <a:prstClr val="black"/>
                </a:solidFill>
              </a:rPr>
              <a:t>After 12 weeks of treatment, many more mice on combination are no longer obese; and animals treated with the combination keep losing weight in the following 12 weeks of treatment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sp>
        <p:nvSpPr>
          <p:cNvPr id="71" name="CasellaDiTesto 70">
            <a:extLst>
              <a:ext uri="{FF2B5EF4-FFF2-40B4-BE49-F238E27FC236}">
                <a16:creationId xmlns:a16="http://schemas.microsoft.com/office/drawing/2014/main" id="{6A773128-9CA7-4C56-5708-166D8CB452A4}"/>
              </a:ext>
            </a:extLst>
          </p:cNvPr>
          <p:cNvSpPr txBox="1"/>
          <p:nvPr/>
        </p:nvSpPr>
        <p:spPr>
          <a:xfrm>
            <a:off x="2120839" y="6581000"/>
            <a:ext cx="389356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kumimoji="0" lang="it-IT" sz="1200" b="1" i="0" u="none" strike="noStrike" kern="1200" cap="none" spc="0" normalizeH="0" baseline="0" noProof="0" dirty="0">
                <a:ln>
                  <a:noFill/>
                </a:ln>
                <a:solidFill>
                  <a:prstClr val="black">
                    <a:lumMod val="65000"/>
                    <a:lumOff val="35000"/>
                  </a:prstClr>
                </a:solidFill>
                <a:effectLst/>
                <a:uLnTx/>
                <a:uFillTx/>
                <a:ea typeface="+mn-ea"/>
                <a:cs typeface="+mn-cs"/>
              </a:rPr>
              <a:t>Days</a:t>
            </a:r>
          </a:p>
        </p:txBody>
      </p:sp>
      <p:graphicFrame>
        <p:nvGraphicFramePr>
          <p:cNvPr id="23" name="Grafico 22">
            <a:extLst>
              <a:ext uri="{FF2B5EF4-FFF2-40B4-BE49-F238E27FC236}">
                <a16:creationId xmlns:a16="http://schemas.microsoft.com/office/drawing/2014/main" id="{458516E8-ADC3-4083-8582-DFB0B317F70A}"/>
              </a:ext>
            </a:extLst>
          </p:cNvPr>
          <p:cNvGraphicFramePr>
            <a:graphicFrameLocks/>
          </p:cNvGraphicFramePr>
          <p:nvPr/>
        </p:nvGraphicFramePr>
        <p:xfrm>
          <a:off x="7335654" y="3498853"/>
          <a:ext cx="4396305" cy="3243537"/>
        </p:xfrm>
        <a:graphic>
          <a:graphicData uri="http://schemas.openxmlformats.org/drawingml/2006/chart">
            <c:chart xmlns:c="http://schemas.openxmlformats.org/drawingml/2006/chart" xmlns:r="http://schemas.openxmlformats.org/officeDocument/2006/relationships" r:id="rId6"/>
          </a:graphicData>
        </a:graphic>
      </p:graphicFrame>
      <p:sp>
        <p:nvSpPr>
          <p:cNvPr id="24" name="CasellaDiTesto 23">
            <a:extLst>
              <a:ext uri="{FF2B5EF4-FFF2-40B4-BE49-F238E27FC236}">
                <a16:creationId xmlns:a16="http://schemas.microsoft.com/office/drawing/2014/main" id="{43749E7C-EA14-18A9-6D42-CBA3F132C344}"/>
              </a:ext>
            </a:extLst>
          </p:cNvPr>
          <p:cNvSpPr txBox="1"/>
          <p:nvPr/>
        </p:nvSpPr>
        <p:spPr>
          <a:xfrm>
            <a:off x="8287856" y="5989569"/>
            <a:ext cx="3589819" cy="276999"/>
          </a:xfrm>
          <a:prstGeom prst="rect">
            <a:avLst/>
          </a:prstGeom>
          <a:solidFill>
            <a:schemeClr val="bg1"/>
          </a:solidFill>
        </p:spPr>
        <p:txBody>
          <a:bodyPr wrap="square" rtlCol="0">
            <a:spAutoFit/>
          </a:bodyPr>
          <a:lstStyle/>
          <a:p>
            <a:pPr algn="l"/>
            <a:r>
              <a:rPr lang="it-IT" sz="1200" dirty="0">
                <a:solidFill>
                  <a:schemeClr val="accent4">
                    <a:lumMod val="75000"/>
                  </a:schemeClr>
                </a:solidFill>
              </a:rPr>
              <a:t>Semaglutide</a:t>
            </a:r>
            <a:r>
              <a:rPr lang="it-IT" sz="1200" dirty="0"/>
              <a:t>                              </a:t>
            </a:r>
            <a:r>
              <a:rPr lang="it-IT" sz="1200" dirty="0">
                <a:solidFill>
                  <a:srgbClr val="EEB500"/>
                </a:solidFill>
              </a:rPr>
              <a:t>RES-010+Semaglutide</a:t>
            </a:r>
            <a:endParaRPr lang="it-IT" sz="1200" dirty="0">
              <a:solidFill>
                <a:srgbClr val="FF0000"/>
              </a:solidFill>
            </a:endParaRPr>
          </a:p>
        </p:txBody>
      </p:sp>
      <p:sp>
        <p:nvSpPr>
          <p:cNvPr id="4" name="TextBox 3">
            <a:extLst>
              <a:ext uri="{FF2B5EF4-FFF2-40B4-BE49-F238E27FC236}">
                <a16:creationId xmlns:a16="http://schemas.microsoft.com/office/drawing/2014/main" id="{E4C90544-AB7F-C45A-69FC-A3E0725D1269}"/>
              </a:ext>
            </a:extLst>
          </p:cNvPr>
          <p:cNvSpPr txBox="1"/>
          <p:nvPr/>
        </p:nvSpPr>
        <p:spPr>
          <a:xfrm>
            <a:off x="2535402" y="3478328"/>
            <a:ext cx="2470228" cy="369332"/>
          </a:xfrm>
          <a:prstGeom prst="rect">
            <a:avLst/>
          </a:prstGeom>
          <a:noFill/>
        </p:spPr>
        <p:txBody>
          <a:bodyPr wrap="none" rtlCol="0">
            <a:spAutoFit/>
          </a:bodyPr>
          <a:lstStyle/>
          <a:p>
            <a:pPr algn="l"/>
            <a:r>
              <a:rPr lang="it-IT" b="1" dirty="0"/>
              <a:t>Relative body weight, %</a:t>
            </a:r>
          </a:p>
        </p:txBody>
      </p:sp>
      <p:sp>
        <p:nvSpPr>
          <p:cNvPr id="5" name="TextBox 4">
            <a:extLst>
              <a:ext uri="{FF2B5EF4-FFF2-40B4-BE49-F238E27FC236}">
                <a16:creationId xmlns:a16="http://schemas.microsoft.com/office/drawing/2014/main" id="{FC58CB75-7E95-A51B-F6DE-87402060B549}"/>
              </a:ext>
            </a:extLst>
          </p:cNvPr>
          <p:cNvSpPr txBox="1"/>
          <p:nvPr/>
        </p:nvSpPr>
        <p:spPr>
          <a:xfrm>
            <a:off x="8039102" y="3159393"/>
            <a:ext cx="2989408" cy="369332"/>
          </a:xfrm>
          <a:prstGeom prst="rect">
            <a:avLst/>
          </a:prstGeom>
          <a:noFill/>
        </p:spPr>
        <p:txBody>
          <a:bodyPr wrap="none" rtlCol="0">
            <a:spAutoFit/>
          </a:bodyPr>
          <a:lstStyle/>
          <a:p>
            <a:pPr algn="l"/>
            <a:r>
              <a:rPr lang="it-IT" b="1" dirty="0"/>
              <a:t>Weight </a:t>
            </a:r>
            <a:r>
              <a:rPr lang="it-IT" b="1" dirty="0" err="1"/>
              <a:t>change</a:t>
            </a:r>
            <a:r>
              <a:rPr lang="it-IT" b="1" dirty="0"/>
              <a:t> (weeks 12-24)</a:t>
            </a:r>
          </a:p>
        </p:txBody>
      </p:sp>
      <p:pic>
        <p:nvPicPr>
          <p:cNvPr id="6" name="Picture 5">
            <a:extLst>
              <a:ext uri="{FF2B5EF4-FFF2-40B4-BE49-F238E27FC236}">
                <a16:creationId xmlns:a16="http://schemas.microsoft.com/office/drawing/2014/main" id="{D32D7A19-E192-7086-E35A-25E39BD4B36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0185904" y="73211"/>
            <a:ext cx="698843" cy="693052"/>
          </a:xfrm>
          <a:prstGeom prst="rect">
            <a:avLst/>
          </a:prstGeom>
        </p:spPr>
      </p:pic>
      <p:pic>
        <p:nvPicPr>
          <p:cNvPr id="7" name="Picture 6" descr="Et billede, der indeholder tekst, Font/skrifttype, Grafik, logo&#10;&#10;Automatisk genereret beskrivelse">
            <a:extLst>
              <a:ext uri="{FF2B5EF4-FFF2-40B4-BE49-F238E27FC236}">
                <a16:creationId xmlns:a16="http://schemas.microsoft.com/office/drawing/2014/main" id="{79753FDC-4834-6A34-599D-F33B3DBE1F10}"/>
              </a:ext>
            </a:extLst>
          </p:cNvPr>
          <p:cNvPicPr>
            <a:picLocks noChangeAspect="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142611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0322AFD-D136-2CC9-A83E-1F57D3315D16}"/>
              </a:ext>
            </a:extLst>
          </p:cNvPr>
          <p:cNvSpPr/>
          <p:nvPr/>
        </p:nvSpPr>
        <p:spPr>
          <a:xfrm>
            <a:off x="-3216" y="1053599"/>
            <a:ext cx="12195216" cy="5186563"/>
          </a:xfrm>
          <a:prstGeom prst="rect">
            <a:avLst/>
          </a:prstGeom>
          <a:gradFill>
            <a:gsLst>
              <a:gs pos="0">
                <a:schemeClr val="bg1"/>
              </a:gs>
              <a:gs pos="73000">
                <a:schemeClr val="bg1"/>
              </a:gs>
              <a:gs pos="100000">
                <a:srgbClr val="DFE8EF"/>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dirty="0">
                <a:latin typeface="Avenir Book" panose="02000503020000020003" pitchFamily="2" charset="0"/>
                <a:cs typeface="Arial Narrow" panose="020B0604020202020204" pitchFamily="34" charset="0"/>
              </a:rPr>
              <a:t>Designing Molecules to Specifically Target RNA is Difficult… </a:t>
            </a:r>
          </a:p>
        </p:txBody>
      </p:sp>
      <p:sp>
        <p:nvSpPr>
          <p:cNvPr id="5" name="Oval 4">
            <a:extLst>
              <a:ext uri="{FF2B5EF4-FFF2-40B4-BE49-F238E27FC236}">
                <a16:creationId xmlns:a16="http://schemas.microsoft.com/office/drawing/2014/main" id="{0B6B64DE-17BE-D714-6C43-8DA029241837}"/>
              </a:ext>
            </a:extLst>
          </p:cNvPr>
          <p:cNvSpPr/>
          <p:nvPr/>
        </p:nvSpPr>
        <p:spPr>
          <a:xfrm>
            <a:off x="-1342063" y="2556388"/>
            <a:ext cx="4831516" cy="3248013"/>
          </a:xfrm>
          <a:custGeom>
            <a:avLst/>
            <a:gdLst>
              <a:gd name="connsiteX0" fmla="*/ 0 w 4831516"/>
              <a:gd name="connsiteY0" fmla="*/ 1624007 h 3248013"/>
              <a:gd name="connsiteX1" fmla="*/ 2415758 w 4831516"/>
              <a:gd name="connsiteY1" fmla="*/ 0 h 3248013"/>
              <a:gd name="connsiteX2" fmla="*/ 4831516 w 4831516"/>
              <a:gd name="connsiteY2" fmla="*/ 1624007 h 3248013"/>
              <a:gd name="connsiteX3" fmla="*/ 2415758 w 4831516"/>
              <a:gd name="connsiteY3" fmla="*/ 3248014 h 3248013"/>
              <a:gd name="connsiteX4" fmla="*/ 0 w 4831516"/>
              <a:gd name="connsiteY4" fmla="*/ 1624007 h 324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1516" h="3248013" fill="none" extrusionOk="0">
                <a:moveTo>
                  <a:pt x="0" y="1624007"/>
                </a:moveTo>
                <a:cubicBezTo>
                  <a:pt x="180926" y="748556"/>
                  <a:pt x="1192047" y="-227357"/>
                  <a:pt x="2415758" y="0"/>
                </a:cubicBezTo>
                <a:cubicBezTo>
                  <a:pt x="3644662" y="-16122"/>
                  <a:pt x="4771329" y="783758"/>
                  <a:pt x="4831516" y="1624007"/>
                </a:cubicBezTo>
                <a:cubicBezTo>
                  <a:pt x="4821952" y="2429719"/>
                  <a:pt x="3728128" y="3278332"/>
                  <a:pt x="2415758" y="3248014"/>
                </a:cubicBezTo>
                <a:cubicBezTo>
                  <a:pt x="1188345" y="3307790"/>
                  <a:pt x="127649" y="2551613"/>
                  <a:pt x="0" y="1624007"/>
                </a:cubicBezTo>
                <a:close/>
              </a:path>
              <a:path w="4831516" h="3248013" stroke="0" extrusionOk="0">
                <a:moveTo>
                  <a:pt x="0" y="1624007"/>
                </a:moveTo>
                <a:cubicBezTo>
                  <a:pt x="-125084" y="649938"/>
                  <a:pt x="859642" y="83294"/>
                  <a:pt x="2415758" y="0"/>
                </a:cubicBezTo>
                <a:cubicBezTo>
                  <a:pt x="3893557" y="30234"/>
                  <a:pt x="4716762" y="730742"/>
                  <a:pt x="4831516" y="1624007"/>
                </a:cubicBezTo>
                <a:cubicBezTo>
                  <a:pt x="4663947" y="2684561"/>
                  <a:pt x="3734106" y="3335554"/>
                  <a:pt x="2415758" y="3248014"/>
                </a:cubicBezTo>
                <a:cubicBezTo>
                  <a:pt x="1031996" y="3220890"/>
                  <a:pt x="116426" y="2576550"/>
                  <a:pt x="0" y="1624007"/>
                </a:cubicBezTo>
                <a:close/>
              </a:path>
            </a:pathLst>
          </a:custGeom>
          <a:gradFill flip="none" rotWithShape="1">
            <a:gsLst>
              <a:gs pos="0">
                <a:schemeClr val="bg1"/>
              </a:gs>
              <a:gs pos="64000">
                <a:schemeClr val="bg1"/>
              </a:gs>
              <a:gs pos="100000">
                <a:srgbClr val="DFE8EF"/>
              </a:gs>
            </a:gsLst>
            <a:path path="circle">
              <a:fillToRect l="50000" t="50000" r="50000" b="50000"/>
            </a:path>
            <a:tileRect/>
          </a:gradFill>
          <a:ln w="53975" cap="rnd">
            <a:solidFill>
              <a:srgbClr val="DFE8EF"/>
            </a:solidFill>
            <a:prstDash val="lgDash"/>
            <a:roun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0BBFF602-0622-58F6-1F1F-7962C41A56C6}"/>
              </a:ext>
            </a:extLst>
          </p:cNvPr>
          <p:cNvPicPr>
            <a:picLocks noChangeAspect="1"/>
          </p:cNvPicPr>
          <p:nvPr/>
        </p:nvPicPr>
        <p:blipFill rotWithShape="1">
          <a:blip r:embed="rId3"/>
          <a:srcRect r="5235" b="3325"/>
          <a:stretch/>
        </p:blipFill>
        <p:spPr>
          <a:xfrm>
            <a:off x="691152" y="2822690"/>
            <a:ext cx="392493" cy="1271647"/>
          </a:xfrm>
          <a:prstGeom prst="rect">
            <a:avLst/>
          </a:prstGeom>
        </p:spPr>
      </p:pic>
      <p:sp>
        <p:nvSpPr>
          <p:cNvPr id="16" name="Rectangle 15">
            <a:extLst>
              <a:ext uri="{FF2B5EF4-FFF2-40B4-BE49-F238E27FC236}">
                <a16:creationId xmlns:a16="http://schemas.microsoft.com/office/drawing/2014/main" id="{DAFD0210-4308-9B86-EEBE-59451ADA4CCB}"/>
              </a:ext>
            </a:extLst>
          </p:cNvPr>
          <p:cNvSpPr/>
          <p:nvPr/>
        </p:nvSpPr>
        <p:spPr>
          <a:xfrm rot="10800000">
            <a:off x="447733" y="2750671"/>
            <a:ext cx="914400" cy="735550"/>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8F518A3-3AEE-8961-093F-5B72DEB5C06F}"/>
              </a:ext>
            </a:extLst>
          </p:cNvPr>
          <p:cNvPicPr>
            <a:picLocks noChangeAspect="1"/>
          </p:cNvPicPr>
          <p:nvPr/>
        </p:nvPicPr>
        <p:blipFill rotWithShape="1">
          <a:blip r:embed="rId3"/>
          <a:srcRect t="3834" r="6239" b="3326"/>
          <a:stretch/>
        </p:blipFill>
        <p:spPr>
          <a:xfrm>
            <a:off x="695311" y="4094337"/>
            <a:ext cx="388334" cy="1221201"/>
          </a:xfrm>
          <a:prstGeom prst="rect">
            <a:avLst/>
          </a:prstGeom>
        </p:spPr>
      </p:pic>
      <p:sp>
        <p:nvSpPr>
          <p:cNvPr id="13" name="Rectangle 12">
            <a:extLst>
              <a:ext uri="{FF2B5EF4-FFF2-40B4-BE49-F238E27FC236}">
                <a16:creationId xmlns:a16="http://schemas.microsoft.com/office/drawing/2014/main" id="{D749860F-2D5B-D33A-72C9-55283DAF762C}"/>
              </a:ext>
            </a:extLst>
          </p:cNvPr>
          <p:cNvSpPr/>
          <p:nvPr/>
        </p:nvSpPr>
        <p:spPr>
          <a:xfrm>
            <a:off x="414058" y="4851902"/>
            <a:ext cx="914400" cy="651749"/>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BBBEBCB-A532-0E64-D67D-EE38869C8333}"/>
              </a:ext>
            </a:extLst>
          </p:cNvPr>
          <p:cNvPicPr>
            <a:picLocks noChangeAspect="1"/>
          </p:cNvPicPr>
          <p:nvPr/>
        </p:nvPicPr>
        <p:blipFill>
          <a:blip r:embed="rId4"/>
          <a:stretch>
            <a:fillRect/>
          </a:stretch>
        </p:blipFill>
        <p:spPr>
          <a:xfrm flipH="1">
            <a:off x="2084687" y="3476905"/>
            <a:ext cx="389524" cy="1697925"/>
          </a:xfrm>
          <a:prstGeom prst="rect">
            <a:avLst/>
          </a:prstGeom>
        </p:spPr>
      </p:pic>
      <p:pic>
        <p:nvPicPr>
          <p:cNvPr id="25" name="Picture 24">
            <a:extLst>
              <a:ext uri="{FF2B5EF4-FFF2-40B4-BE49-F238E27FC236}">
                <a16:creationId xmlns:a16="http://schemas.microsoft.com/office/drawing/2014/main" id="{1DFCC64A-8B80-6CF7-45D8-0DD2005E9179}"/>
              </a:ext>
            </a:extLst>
          </p:cNvPr>
          <p:cNvPicPr>
            <a:picLocks noChangeAspect="1"/>
          </p:cNvPicPr>
          <p:nvPr/>
        </p:nvPicPr>
        <p:blipFill>
          <a:blip r:embed="rId4"/>
          <a:stretch>
            <a:fillRect/>
          </a:stretch>
        </p:blipFill>
        <p:spPr>
          <a:xfrm flipH="1">
            <a:off x="4180834" y="3476905"/>
            <a:ext cx="389524" cy="1697925"/>
          </a:xfrm>
          <a:prstGeom prst="rect">
            <a:avLst/>
          </a:prstGeom>
        </p:spPr>
      </p:pic>
      <p:pic>
        <p:nvPicPr>
          <p:cNvPr id="26" name="Picture 25">
            <a:extLst>
              <a:ext uri="{FF2B5EF4-FFF2-40B4-BE49-F238E27FC236}">
                <a16:creationId xmlns:a16="http://schemas.microsoft.com/office/drawing/2014/main" id="{587A411C-C1F6-106E-2E4B-463F876947D6}"/>
              </a:ext>
            </a:extLst>
          </p:cNvPr>
          <p:cNvPicPr>
            <a:picLocks noChangeAspect="1"/>
          </p:cNvPicPr>
          <p:nvPr/>
        </p:nvPicPr>
        <p:blipFill>
          <a:blip r:embed="rId5"/>
          <a:stretch>
            <a:fillRect/>
          </a:stretch>
        </p:blipFill>
        <p:spPr>
          <a:xfrm>
            <a:off x="6495627" y="3537427"/>
            <a:ext cx="782243" cy="1285931"/>
          </a:xfrm>
          <a:prstGeom prst="rect">
            <a:avLst/>
          </a:prstGeom>
        </p:spPr>
      </p:pic>
      <p:pic>
        <p:nvPicPr>
          <p:cNvPr id="27" name="Picture 26">
            <a:extLst>
              <a:ext uri="{FF2B5EF4-FFF2-40B4-BE49-F238E27FC236}">
                <a16:creationId xmlns:a16="http://schemas.microsoft.com/office/drawing/2014/main" id="{03A013B0-C8D6-4B42-91FA-EFBB75CD4418}"/>
              </a:ext>
            </a:extLst>
          </p:cNvPr>
          <p:cNvPicPr>
            <a:picLocks noChangeAspect="1"/>
          </p:cNvPicPr>
          <p:nvPr/>
        </p:nvPicPr>
        <p:blipFill>
          <a:blip r:embed="rId6"/>
          <a:stretch>
            <a:fillRect/>
          </a:stretch>
        </p:blipFill>
        <p:spPr>
          <a:xfrm>
            <a:off x="8354292" y="3066596"/>
            <a:ext cx="782243" cy="822280"/>
          </a:xfrm>
          <a:prstGeom prst="rect">
            <a:avLst/>
          </a:prstGeom>
        </p:spPr>
      </p:pic>
      <p:pic>
        <p:nvPicPr>
          <p:cNvPr id="29" name="Picture 28">
            <a:extLst>
              <a:ext uri="{FF2B5EF4-FFF2-40B4-BE49-F238E27FC236}">
                <a16:creationId xmlns:a16="http://schemas.microsoft.com/office/drawing/2014/main" id="{06920CF0-C8F9-20DC-ECB7-78DD5F4B0D3F}"/>
              </a:ext>
            </a:extLst>
          </p:cNvPr>
          <p:cNvPicPr>
            <a:picLocks noChangeAspect="1"/>
          </p:cNvPicPr>
          <p:nvPr/>
        </p:nvPicPr>
        <p:blipFill>
          <a:blip r:embed="rId7"/>
          <a:stretch>
            <a:fillRect/>
          </a:stretch>
        </p:blipFill>
        <p:spPr>
          <a:xfrm>
            <a:off x="5006539" y="3007613"/>
            <a:ext cx="1059955" cy="912436"/>
          </a:xfrm>
          <a:prstGeom prst="rect">
            <a:avLst/>
          </a:prstGeom>
        </p:spPr>
      </p:pic>
      <p:cxnSp>
        <p:nvCxnSpPr>
          <p:cNvPr id="32" name="Straight Arrow Connector 31">
            <a:extLst>
              <a:ext uri="{FF2B5EF4-FFF2-40B4-BE49-F238E27FC236}">
                <a16:creationId xmlns:a16="http://schemas.microsoft.com/office/drawing/2014/main" id="{2381B14F-4D0C-3F9C-6022-FDDA3B55E706}"/>
              </a:ext>
            </a:extLst>
          </p:cNvPr>
          <p:cNvCxnSpPr>
            <a:cxnSpLocks/>
          </p:cNvCxnSpPr>
          <p:nvPr/>
        </p:nvCxnSpPr>
        <p:spPr>
          <a:xfrm>
            <a:off x="1151518" y="4247043"/>
            <a:ext cx="8815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ED3C7B-0426-EED5-C454-DFFA122F442D}"/>
              </a:ext>
            </a:extLst>
          </p:cNvPr>
          <p:cNvCxnSpPr>
            <a:cxnSpLocks/>
          </p:cNvCxnSpPr>
          <p:nvPr/>
        </p:nvCxnSpPr>
        <p:spPr>
          <a:xfrm>
            <a:off x="2474211" y="4247043"/>
            <a:ext cx="1706623"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8E557CA-DEC8-E1B1-33C7-F72E64C90CF3}"/>
              </a:ext>
            </a:extLst>
          </p:cNvPr>
          <p:cNvCxnSpPr>
            <a:cxnSpLocks/>
          </p:cNvCxnSpPr>
          <p:nvPr/>
        </p:nvCxnSpPr>
        <p:spPr>
          <a:xfrm>
            <a:off x="4632704" y="4247043"/>
            <a:ext cx="1818018"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E72AEE-F6AF-651F-2B31-26AD0CA6672F}"/>
              </a:ext>
            </a:extLst>
          </p:cNvPr>
          <p:cNvCxnSpPr>
            <a:cxnSpLocks/>
          </p:cNvCxnSpPr>
          <p:nvPr/>
        </p:nvCxnSpPr>
        <p:spPr>
          <a:xfrm>
            <a:off x="7277870" y="4247043"/>
            <a:ext cx="1076422" cy="0"/>
          </a:xfrm>
          <a:prstGeom prst="straightConnector1">
            <a:avLst/>
          </a:prstGeom>
          <a:ln w="22225" cap="rnd" cmpd="sng">
            <a:solidFill>
              <a:schemeClr val="accent4">
                <a:lumMod val="75000"/>
              </a:schemeClr>
            </a:solidFill>
            <a:bevel/>
            <a:tailEnd type="stealth" w="lg" len="lg"/>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4CDE56B-36FD-3564-3FCD-00633D5326BE}"/>
              </a:ext>
            </a:extLst>
          </p:cNvPr>
          <p:cNvPicPr>
            <a:picLocks noChangeAspect="1"/>
          </p:cNvPicPr>
          <p:nvPr/>
        </p:nvPicPr>
        <p:blipFill>
          <a:blip r:embed="rId6"/>
          <a:stretch>
            <a:fillRect/>
          </a:stretch>
        </p:blipFill>
        <p:spPr>
          <a:xfrm>
            <a:off x="8631383" y="4448168"/>
            <a:ext cx="782243" cy="822280"/>
          </a:xfrm>
          <a:prstGeom prst="rect">
            <a:avLst/>
          </a:prstGeom>
        </p:spPr>
      </p:pic>
      <p:pic>
        <p:nvPicPr>
          <p:cNvPr id="53" name="Picture 52">
            <a:extLst>
              <a:ext uri="{FF2B5EF4-FFF2-40B4-BE49-F238E27FC236}">
                <a16:creationId xmlns:a16="http://schemas.microsoft.com/office/drawing/2014/main" id="{F33BF77F-31E0-B64A-E244-AFDB014E680C}"/>
              </a:ext>
            </a:extLst>
          </p:cNvPr>
          <p:cNvPicPr>
            <a:picLocks noChangeAspect="1"/>
          </p:cNvPicPr>
          <p:nvPr/>
        </p:nvPicPr>
        <p:blipFill>
          <a:blip r:embed="rId6"/>
          <a:stretch>
            <a:fillRect/>
          </a:stretch>
        </p:blipFill>
        <p:spPr>
          <a:xfrm>
            <a:off x="9528195" y="2111998"/>
            <a:ext cx="782243" cy="822280"/>
          </a:xfrm>
          <a:prstGeom prst="rect">
            <a:avLst/>
          </a:prstGeom>
        </p:spPr>
      </p:pic>
      <p:pic>
        <p:nvPicPr>
          <p:cNvPr id="54" name="Picture 53">
            <a:extLst>
              <a:ext uri="{FF2B5EF4-FFF2-40B4-BE49-F238E27FC236}">
                <a16:creationId xmlns:a16="http://schemas.microsoft.com/office/drawing/2014/main" id="{AC576529-F5DE-87C1-2B6B-A9DCC10D9E50}"/>
              </a:ext>
            </a:extLst>
          </p:cNvPr>
          <p:cNvPicPr>
            <a:picLocks noChangeAspect="1"/>
          </p:cNvPicPr>
          <p:nvPr/>
        </p:nvPicPr>
        <p:blipFill>
          <a:blip r:embed="rId6"/>
          <a:stretch>
            <a:fillRect/>
          </a:stretch>
        </p:blipFill>
        <p:spPr>
          <a:xfrm>
            <a:off x="9802476" y="3582745"/>
            <a:ext cx="782243" cy="822280"/>
          </a:xfrm>
          <a:prstGeom prst="rect">
            <a:avLst/>
          </a:prstGeom>
        </p:spPr>
      </p:pic>
      <p:sp>
        <p:nvSpPr>
          <p:cNvPr id="55" name="Rectangle 54">
            <a:extLst>
              <a:ext uri="{FF2B5EF4-FFF2-40B4-BE49-F238E27FC236}">
                <a16:creationId xmlns:a16="http://schemas.microsoft.com/office/drawing/2014/main" id="{44AD1795-D4AA-6AC0-3224-1DCAE7644C87}"/>
              </a:ext>
            </a:extLst>
          </p:cNvPr>
          <p:cNvSpPr/>
          <p:nvPr/>
        </p:nvSpPr>
        <p:spPr>
          <a:xfrm>
            <a:off x="9670319" y="3423176"/>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61C5C5C-0047-1B4F-36F8-BD8FD6DA096A}"/>
              </a:ext>
            </a:extLst>
          </p:cNvPr>
          <p:cNvSpPr/>
          <p:nvPr/>
        </p:nvSpPr>
        <p:spPr>
          <a:xfrm rot="10800000">
            <a:off x="9413626" y="1930689"/>
            <a:ext cx="914400" cy="1140612"/>
          </a:xfrm>
          <a:prstGeom prst="rect">
            <a:avLst/>
          </a:prstGeom>
          <a:gradFill flip="none" rotWithShape="1">
            <a:gsLst>
              <a:gs pos="0">
                <a:schemeClr val="bg1">
                  <a:alpha val="44631"/>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08B65AD3-50B8-9B4B-452D-5F9BD3F4EA8F}"/>
              </a:ext>
            </a:extLst>
          </p:cNvPr>
          <p:cNvSpPr txBox="1"/>
          <p:nvPr/>
        </p:nvSpPr>
        <p:spPr>
          <a:xfrm>
            <a:off x="1124168" y="3960679"/>
            <a:ext cx="96051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Transcription</a:t>
            </a:r>
          </a:p>
        </p:txBody>
      </p:sp>
      <p:sp>
        <p:nvSpPr>
          <p:cNvPr id="58" name="TextBox 57">
            <a:extLst>
              <a:ext uri="{FF2B5EF4-FFF2-40B4-BE49-F238E27FC236}">
                <a16:creationId xmlns:a16="http://schemas.microsoft.com/office/drawing/2014/main" id="{062C993E-E406-0D37-F56B-C61A6F681B1F}"/>
              </a:ext>
            </a:extLst>
          </p:cNvPr>
          <p:cNvSpPr txBox="1"/>
          <p:nvPr/>
        </p:nvSpPr>
        <p:spPr>
          <a:xfrm>
            <a:off x="667528" y="5330358"/>
            <a:ext cx="474810" cy="246221"/>
          </a:xfrm>
          <a:prstGeom prst="rect">
            <a:avLst/>
          </a:prstGeom>
          <a:solidFill>
            <a:srgbClr val="FFFFFF">
              <a:alpha val="50196"/>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DNA</a:t>
            </a:r>
          </a:p>
        </p:txBody>
      </p:sp>
      <p:sp>
        <p:nvSpPr>
          <p:cNvPr id="59" name="TextBox 58">
            <a:extLst>
              <a:ext uri="{FF2B5EF4-FFF2-40B4-BE49-F238E27FC236}">
                <a16:creationId xmlns:a16="http://schemas.microsoft.com/office/drawing/2014/main" id="{1974CCCC-7509-8518-80C6-290F64C65787}"/>
              </a:ext>
            </a:extLst>
          </p:cNvPr>
          <p:cNvSpPr txBox="1"/>
          <p:nvPr/>
        </p:nvSpPr>
        <p:spPr>
          <a:xfrm>
            <a:off x="1762874" y="5148314"/>
            <a:ext cx="80823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Pre-mRNA</a:t>
            </a:r>
          </a:p>
        </p:txBody>
      </p:sp>
      <p:sp>
        <p:nvSpPr>
          <p:cNvPr id="61" name="TextBox 60">
            <a:extLst>
              <a:ext uri="{FF2B5EF4-FFF2-40B4-BE49-F238E27FC236}">
                <a16:creationId xmlns:a16="http://schemas.microsoft.com/office/drawing/2014/main" id="{73214275-CB84-1B27-21E3-6D41318D3B25}"/>
              </a:ext>
            </a:extLst>
          </p:cNvPr>
          <p:cNvSpPr txBox="1"/>
          <p:nvPr/>
        </p:nvSpPr>
        <p:spPr>
          <a:xfrm>
            <a:off x="4091704" y="5148314"/>
            <a:ext cx="567784"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mRNA</a:t>
            </a:r>
          </a:p>
        </p:txBody>
      </p:sp>
      <p:sp>
        <p:nvSpPr>
          <p:cNvPr id="62" name="TextBox 61">
            <a:extLst>
              <a:ext uri="{FF2B5EF4-FFF2-40B4-BE49-F238E27FC236}">
                <a16:creationId xmlns:a16="http://schemas.microsoft.com/office/drawing/2014/main" id="{D5ADB006-C562-B494-8BF5-4938C874C7B0}"/>
              </a:ext>
            </a:extLst>
          </p:cNvPr>
          <p:cNvSpPr txBox="1"/>
          <p:nvPr/>
        </p:nvSpPr>
        <p:spPr>
          <a:xfrm>
            <a:off x="6388376" y="4823358"/>
            <a:ext cx="90441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Polypeptide</a:t>
            </a:r>
          </a:p>
        </p:txBody>
      </p:sp>
      <p:sp>
        <p:nvSpPr>
          <p:cNvPr id="63" name="TextBox 62">
            <a:extLst>
              <a:ext uri="{FF2B5EF4-FFF2-40B4-BE49-F238E27FC236}">
                <a16:creationId xmlns:a16="http://schemas.microsoft.com/office/drawing/2014/main" id="{B63977CE-5691-C9C4-35E2-48814002D197}"/>
              </a:ext>
            </a:extLst>
          </p:cNvPr>
          <p:cNvSpPr txBox="1"/>
          <p:nvPr/>
        </p:nvSpPr>
        <p:spPr>
          <a:xfrm>
            <a:off x="8745413" y="5249061"/>
            <a:ext cx="61106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Protein</a:t>
            </a:r>
          </a:p>
        </p:txBody>
      </p:sp>
      <p:sp>
        <p:nvSpPr>
          <p:cNvPr id="19461" name="TextBox 19460">
            <a:extLst>
              <a:ext uri="{FF2B5EF4-FFF2-40B4-BE49-F238E27FC236}">
                <a16:creationId xmlns:a16="http://schemas.microsoft.com/office/drawing/2014/main" id="{2A7B806D-EAB4-87E8-4623-DADB9C28BF13}"/>
              </a:ext>
            </a:extLst>
          </p:cNvPr>
          <p:cNvSpPr txBox="1"/>
          <p:nvPr/>
        </p:nvSpPr>
        <p:spPr>
          <a:xfrm>
            <a:off x="2641219" y="3960679"/>
            <a:ext cx="65755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Splicing</a:t>
            </a:r>
          </a:p>
        </p:txBody>
      </p:sp>
      <p:sp>
        <p:nvSpPr>
          <p:cNvPr id="19463" name="TextBox 19462">
            <a:extLst>
              <a:ext uri="{FF2B5EF4-FFF2-40B4-BE49-F238E27FC236}">
                <a16:creationId xmlns:a16="http://schemas.microsoft.com/office/drawing/2014/main" id="{1DE5EE84-F3F8-8669-B41C-C7A7273261A0}"/>
              </a:ext>
            </a:extLst>
          </p:cNvPr>
          <p:cNvSpPr txBox="1"/>
          <p:nvPr/>
        </p:nvSpPr>
        <p:spPr>
          <a:xfrm>
            <a:off x="5162164" y="3960679"/>
            <a:ext cx="84029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Translation</a:t>
            </a:r>
          </a:p>
        </p:txBody>
      </p:sp>
      <p:sp>
        <p:nvSpPr>
          <p:cNvPr id="19464" name="TextBox 19463">
            <a:extLst>
              <a:ext uri="{FF2B5EF4-FFF2-40B4-BE49-F238E27FC236}">
                <a16:creationId xmlns:a16="http://schemas.microsoft.com/office/drawing/2014/main" id="{D3B108A0-351A-D693-E5E8-425A5FCD8D4A}"/>
              </a:ext>
            </a:extLst>
          </p:cNvPr>
          <p:cNvSpPr txBox="1"/>
          <p:nvPr/>
        </p:nvSpPr>
        <p:spPr>
          <a:xfrm>
            <a:off x="7449192" y="3960679"/>
            <a:ext cx="63831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prstClr val="black"/>
                </a:solidFill>
                <a:effectLst/>
                <a:uLnTx/>
                <a:uFillTx/>
                <a:latin typeface="Avenir Book" panose="02000503020000020003" pitchFamily="2" charset="0"/>
                <a:ea typeface="+mn-ea"/>
                <a:cs typeface="+mn-cs"/>
              </a:rPr>
              <a:t>Folding</a:t>
            </a:r>
          </a:p>
        </p:txBody>
      </p:sp>
      <p:sp>
        <p:nvSpPr>
          <p:cNvPr id="9" name="TextBox 8">
            <a:extLst>
              <a:ext uri="{FF2B5EF4-FFF2-40B4-BE49-F238E27FC236}">
                <a16:creationId xmlns:a16="http://schemas.microsoft.com/office/drawing/2014/main" id="{1721D57E-0CEA-2199-E166-B30641553364}"/>
              </a:ext>
            </a:extLst>
          </p:cNvPr>
          <p:cNvSpPr txBox="1"/>
          <p:nvPr/>
        </p:nvSpPr>
        <p:spPr>
          <a:xfrm>
            <a:off x="9870826" y="4795559"/>
            <a:ext cx="2074540" cy="510778"/>
          </a:xfrm>
          <a:prstGeom prst="roundRect">
            <a:avLst/>
          </a:prstGeom>
          <a:solidFill>
            <a:srgbClr val="FF618A"/>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Inhibition &amp;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white"/>
                </a:solidFill>
                <a:effectLst/>
                <a:uLnTx/>
                <a:uFillTx/>
                <a:latin typeface="Avenir Book" panose="02000503020000020003" pitchFamily="2" charset="0"/>
                <a:ea typeface="+mn-ea"/>
                <a:cs typeface="+mn-cs"/>
              </a:rPr>
              <a:t>Small Molecules</a:t>
            </a:r>
          </a:p>
        </p:txBody>
      </p:sp>
      <p:cxnSp>
        <p:nvCxnSpPr>
          <p:cNvPr id="11" name="Straight Connector 10">
            <a:extLst>
              <a:ext uri="{FF2B5EF4-FFF2-40B4-BE49-F238E27FC236}">
                <a16:creationId xmlns:a16="http://schemas.microsoft.com/office/drawing/2014/main" id="{B9C1F9E2-8239-5453-CDEF-D18F6640525E}"/>
              </a:ext>
            </a:extLst>
          </p:cNvPr>
          <p:cNvCxnSpPr>
            <a:cxnSpLocks/>
          </p:cNvCxnSpPr>
          <p:nvPr/>
        </p:nvCxnSpPr>
        <p:spPr>
          <a:xfrm flipV="1">
            <a:off x="10197415" y="441196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980B260-B0CC-EFA7-74FE-E7A3A45AF391}"/>
              </a:ext>
            </a:extLst>
          </p:cNvPr>
          <p:cNvCxnSpPr>
            <a:cxnSpLocks/>
          </p:cNvCxnSpPr>
          <p:nvPr/>
        </p:nvCxnSpPr>
        <p:spPr>
          <a:xfrm flipV="1">
            <a:off x="10193597" y="5270448"/>
            <a:ext cx="0" cy="805674"/>
          </a:xfrm>
          <a:prstGeom prst="line">
            <a:avLst/>
          </a:prstGeom>
          <a:ln w="25400">
            <a:solidFill>
              <a:srgbClr val="FF618A"/>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710E8DB-1DD2-2D0D-F5FF-16C66577FECE}"/>
              </a:ext>
            </a:extLst>
          </p:cNvPr>
          <p:cNvCxnSpPr>
            <a:cxnSpLocks/>
          </p:cNvCxnSpPr>
          <p:nvPr/>
        </p:nvCxnSpPr>
        <p:spPr>
          <a:xfrm flipH="1">
            <a:off x="2317823" y="6076122"/>
            <a:ext cx="7875774" cy="0"/>
          </a:xfrm>
          <a:prstGeom prst="line">
            <a:avLst/>
          </a:prstGeom>
          <a:ln w="25400">
            <a:solidFill>
              <a:srgbClr val="FF618A"/>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E06774-7B5C-8F0E-9211-04E1F71E36C6}"/>
              </a:ext>
            </a:extLst>
          </p:cNvPr>
          <p:cNvCxnSpPr>
            <a:cxnSpLocks/>
          </p:cNvCxnSpPr>
          <p:nvPr/>
        </p:nvCxnSpPr>
        <p:spPr>
          <a:xfrm flipV="1">
            <a:off x="2337389" y="572764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C633C4-3B7D-5D54-7777-DCE2F6CBE0BE}"/>
              </a:ext>
            </a:extLst>
          </p:cNvPr>
          <p:cNvCxnSpPr>
            <a:cxnSpLocks/>
          </p:cNvCxnSpPr>
          <p:nvPr/>
        </p:nvCxnSpPr>
        <p:spPr>
          <a:xfrm flipV="1">
            <a:off x="4378653" y="5727648"/>
            <a:ext cx="0" cy="348474"/>
          </a:xfrm>
          <a:prstGeom prst="line">
            <a:avLst/>
          </a:prstGeom>
          <a:ln w="25400">
            <a:solidFill>
              <a:srgbClr val="FF618A"/>
            </a:solidFill>
            <a:prstDash val="sysDot"/>
            <a:tailEnd type="diamond" w="lg" len="lg"/>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E3FB2FC-808E-6A5C-9E2D-3F8CED1CC01F}"/>
              </a:ext>
            </a:extLst>
          </p:cNvPr>
          <p:cNvPicPr>
            <a:picLocks noChangeAspect="1"/>
          </p:cNvPicPr>
          <p:nvPr/>
        </p:nvPicPr>
        <p:blipFill>
          <a:blip r:embed="rId8"/>
          <a:stretch>
            <a:fillRect/>
          </a:stretch>
        </p:blipFill>
        <p:spPr>
          <a:xfrm>
            <a:off x="90428" y="2388314"/>
            <a:ext cx="12022558" cy="3165097"/>
          </a:xfrm>
          <a:prstGeom prst="rect">
            <a:avLst/>
          </a:prstGeom>
          <a:ln>
            <a:solidFill>
              <a:schemeClr val="tx1"/>
            </a:solidFill>
          </a:ln>
        </p:spPr>
      </p:pic>
      <p:sp>
        <p:nvSpPr>
          <p:cNvPr id="14" name="TextBox 13">
            <a:extLst>
              <a:ext uri="{FF2B5EF4-FFF2-40B4-BE49-F238E27FC236}">
                <a16:creationId xmlns:a16="http://schemas.microsoft.com/office/drawing/2014/main" id="{38A6ADA3-2A20-42A5-C9ED-0BD946EF83B3}"/>
              </a:ext>
            </a:extLst>
          </p:cNvPr>
          <p:cNvSpPr txBox="1"/>
          <p:nvPr/>
        </p:nvSpPr>
        <p:spPr>
          <a:xfrm>
            <a:off x="904933" y="1951530"/>
            <a:ext cx="4501232" cy="369332"/>
          </a:xfrm>
          <a:prstGeom prst="rect">
            <a:avLst/>
          </a:prstGeom>
          <a:noFill/>
        </p:spPr>
        <p:txBody>
          <a:bodyPr wrap="none" rtlCol="0">
            <a:spAutoFit/>
          </a:bodyPr>
          <a:lstStyle/>
          <a:p>
            <a:r>
              <a:rPr lang="en-US" b="1" i="1" dirty="0">
                <a:latin typeface="Avenir Book" panose="02000503020000020003" pitchFamily="2" charset="0"/>
              </a:rPr>
              <a:t>… But breakthroughs happen every day!</a:t>
            </a:r>
          </a:p>
        </p:txBody>
      </p:sp>
    </p:spTree>
    <p:extLst>
      <p:ext uri="{BB962C8B-B14F-4D97-AF65-F5344CB8AC3E}">
        <p14:creationId xmlns:p14="http://schemas.microsoft.com/office/powerpoint/2010/main" val="343019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BF6B2D-5295-37B3-7920-ACE61C81664C}"/>
              </a:ext>
            </a:extLst>
          </p:cNvPr>
          <p:cNvSpPr>
            <a:spLocks noGrp="1"/>
          </p:cNvSpPr>
          <p:nvPr>
            <p:ph type="title"/>
          </p:nvPr>
        </p:nvSpPr>
        <p:spPr>
          <a:xfrm>
            <a:off x="155692" y="19324"/>
            <a:ext cx="10046895" cy="965964"/>
          </a:xfrm>
        </p:spPr>
        <p:txBody>
          <a:bodyPr>
            <a:normAutofit/>
          </a:bodyPr>
          <a:lstStyle/>
          <a:p>
            <a:r>
              <a:rPr lang="en-US" sz="2800" b="1" dirty="0">
                <a:latin typeface="+mn-lt"/>
              </a:rPr>
              <a:t>RES-010 has an additive effect on GLP1-RA on hepatic parameters</a:t>
            </a:r>
            <a:endParaRPr lang="it-IT" sz="2800" b="1" dirty="0">
              <a:latin typeface="+mn-lt"/>
            </a:endParaRPr>
          </a:p>
        </p:txBody>
      </p:sp>
      <p:sp>
        <p:nvSpPr>
          <p:cNvPr id="4" name="Rettangolo 18">
            <a:extLst>
              <a:ext uri="{FF2B5EF4-FFF2-40B4-BE49-F238E27FC236}">
                <a16:creationId xmlns:a16="http://schemas.microsoft.com/office/drawing/2014/main" id="{B6C55F06-2A31-F25C-CB71-3D66AB996C4C}"/>
              </a:ext>
            </a:extLst>
          </p:cNvPr>
          <p:cNvSpPr/>
          <p:nvPr/>
        </p:nvSpPr>
        <p:spPr>
          <a:xfrm>
            <a:off x="716098" y="1309395"/>
            <a:ext cx="11453085"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ea typeface="+mn-ea"/>
                <a:cs typeface="Calibri" panose="020F0502020204030204" pitchFamily="34" charset="0"/>
              </a:rPr>
              <a:t>24-weeks DIO-MASH male Mice on GAN diet  </a:t>
            </a:r>
            <a:r>
              <a:rPr kumimoji="0" lang="en-US" sz="1600" b="0" i="0" u="none" strike="noStrike" kern="1200" cap="none" spc="0" normalizeH="0" baseline="0" noProof="0" dirty="0">
                <a:ln>
                  <a:noFill/>
                </a:ln>
                <a:solidFill>
                  <a:prstClr val="black"/>
                </a:solidFill>
                <a:effectLst/>
                <a:uLnTx/>
                <a:uFillTx/>
                <a:ea typeface="+mn-ea"/>
                <a:cs typeface="Calibri" panose="020F0502020204030204" pitchFamily="34" charset="0"/>
              </a:rPr>
              <a:t>(Effect on liver parameters)</a:t>
            </a:r>
          </a:p>
          <a:p>
            <a:pPr marL="285750" indent="-285750" defTabSz="457200">
              <a:buFont typeface="Arial" panose="020B0604020202020204" pitchFamily="34" charset="0"/>
              <a:buChar char="•"/>
              <a:defRPr/>
            </a:pPr>
            <a:r>
              <a:rPr lang="en-US" sz="1600" dirty="0">
                <a:solidFill>
                  <a:prstClr val="black"/>
                </a:solidFill>
              </a:rPr>
              <a:t>The combination RES-010+semaglutide outperforms each monotherapy in terms of hepatic lipids</a:t>
            </a:r>
          </a:p>
          <a:p>
            <a:pPr marL="285750" indent="-285750" defTabSz="457200">
              <a:buFont typeface="Arial" panose="020B0604020202020204" pitchFamily="34" charset="0"/>
              <a:buChar char="•"/>
              <a:defRPr/>
            </a:pPr>
            <a:r>
              <a:rPr lang="en-US" sz="1600" dirty="0">
                <a:solidFill>
                  <a:prstClr val="black"/>
                </a:solidFill>
              </a:rPr>
              <a:t>The combinations demonstrate better ability to clear hepatocytes from lipid droplets thus providing better inflammatory profile </a:t>
            </a:r>
          </a:p>
          <a:p>
            <a:pPr marL="285750" indent="-285750" defTabSz="457200">
              <a:buFont typeface="Arial" panose="020B0604020202020204" pitchFamily="34" charset="0"/>
              <a:buChar char="•"/>
              <a:defRPr/>
            </a:pPr>
            <a:r>
              <a:rPr lang="en-US" sz="1600" dirty="0">
                <a:solidFill>
                  <a:prstClr val="black"/>
                </a:solidFill>
              </a:rPr>
              <a:t>After 24 weeks treatment, mice treated with the combination show a trend to lower biomarkers reflecting liver injury related to fibrosis development</a:t>
            </a:r>
            <a:endParaRPr kumimoji="0" lang="en-US" sz="1600" i="0" u="none" strike="noStrike" kern="1200" cap="none" spc="0" normalizeH="0" baseline="0" noProof="0" dirty="0">
              <a:ln>
                <a:noFill/>
              </a:ln>
              <a:solidFill>
                <a:prstClr val="black"/>
              </a:solidFill>
              <a:effectLst/>
              <a:uLnTx/>
              <a:uFillTx/>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a typeface="+mn-ea"/>
              <a:cs typeface="+mn-cs"/>
            </a:endParaRPr>
          </a:p>
        </p:txBody>
      </p:sp>
      <p:sp>
        <p:nvSpPr>
          <p:cNvPr id="31" name="CasellaDiTesto 30">
            <a:extLst>
              <a:ext uri="{FF2B5EF4-FFF2-40B4-BE49-F238E27FC236}">
                <a16:creationId xmlns:a16="http://schemas.microsoft.com/office/drawing/2014/main" id="{2A2F74CF-3349-3E9C-4CC7-67863DB503A2}"/>
              </a:ext>
            </a:extLst>
          </p:cNvPr>
          <p:cNvSpPr txBox="1"/>
          <p:nvPr/>
        </p:nvSpPr>
        <p:spPr>
          <a:xfrm>
            <a:off x="1367789" y="2988982"/>
            <a:ext cx="1437640" cy="369332"/>
          </a:xfrm>
          <a:prstGeom prst="rect">
            <a:avLst/>
          </a:prstGeom>
          <a:noFill/>
        </p:spPr>
        <p:txBody>
          <a:bodyPr wrap="square" rtlCol="0">
            <a:spAutoFit/>
          </a:bodyPr>
          <a:lstStyle/>
          <a:p>
            <a:r>
              <a:rPr lang="it-IT" b="1" dirty="0" err="1"/>
              <a:t>Liver</a:t>
            </a:r>
            <a:r>
              <a:rPr lang="it-IT" b="1" dirty="0"/>
              <a:t> </a:t>
            </a:r>
            <a:r>
              <a:rPr lang="it-IT" b="1" dirty="0" err="1"/>
              <a:t>lipids</a:t>
            </a:r>
            <a:endParaRPr lang="it-IT" b="1" dirty="0"/>
          </a:p>
        </p:txBody>
      </p:sp>
      <p:sp>
        <p:nvSpPr>
          <p:cNvPr id="32" name="CasellaDiTesto 31">
            <a:extLst>
              <a:ext uri="{FF2B5EF4-FFF2-40B4-BE49-F238E27FC236}">
                <a16:creationId xmlns:a16="http://schemas.microsoft.com/office/drawing/2014/main" id="{3B843A9C-C61B-F658-4739-915A196F47B6}"/>
              </a:ext>
            </a:extLst>
          </p:cNvPr>
          <p:cNvSpPr txBox="1"/>
          <p:nvPr/>
        </p:nvSpPr>
        <p:spPr>
          <a:xfrm>
            <a:off x="5212078" y="2988982"/>
            <a:ext cx="1647191" cy="369332"/>
          </a:xfrm>
          <a:prstGeom prst="rect">
            <a:avLst/>
          </a:prstGeom>
          <a:noFill/>
        </p:spPr>
        <p:txBody>
          <a:bodyPr wrap="square" rtlCol="0">
            <a:spAutoFit/>
          </a:bodyPr>
          <a:lstStyle/>
          <a:p>
            <a:r>
              <a:rPr lang="it-IT" b="1" dirty="0" err="1"/>
              <a:t>Liver</a:t>
            </a:r>
            <a:r>
              <a:rPr lang="it-IT" b="1" dirty="0"/>
              <a:t> </a:t>
            </a:r>
            <a:r>
              <a:rPr lang="it-IT" b="1" dirty="0" err="1"/>
              <a:t>structure</a:t>
            </a:r>
            <a:endParaRPr lang="it-IT" b="1" dirty="0"/>
          </a:p>
        </p:txBody>
      </p:sp>
      <p:sp>
        <p:nvSpPr>
          <p:cNvPr id="33" name="CasellaDiTesto 32">
            <a:extLst>
              <a:ext uri="{FF2B5EF4-FFF2-40B4-BE49-F238E27FC236}">
                <a16:creationId xmlns:a16="http://schemas.microsoft.com/office/drawing/2014/main" id="{CF2151F0-4868-6899-AE36-6ADDEF36B90B}"/>
              </a:ext>
            </a:extLst>
          </p:cNvPr>
          <p:cNvSpPr txBox="1"/>
          <p:nvPr/>
        </p:nvSpPr>
        <p:spPr>
          <a:xfrm>
            <a:off x="9331958" y="2988982"/>
            <a:ext cx="1647191" cy="369332"/>
          </a:xfrm>
          <a:prstGeom prst="rect">
            <a:avLst/>
          </a:prstGeom>
          <a:noFill/>
        </p:spPr>
        <p:txBody>
          <a:bodyPr wrap="square" rtlCol="0">
            <a:spAutoFit/>
          </a:bodyPr>
          <a:lstStyle/>
          <a:p>
            <a:r>
              <a:rPr lang="it-IT" b="1" dirty="0" err="1"/>
              <a:t>Liver</a:t>
            </a:r>
            <a:r>
              <a:rPr lang="it-IT" b="1" dirty="0"/>
              <a:t> </a:t>
            </a:r>
            <a:r>
              <a:rPr lang="it-IT" b="1" dirty="0" err="1"/>
              <a:t>injury</a:t>
            </a:r>
            <a:endParaRPr lang="it-IT" b="1" dirty="0"/>
          </a:p>
        </p:txBody>
      </p:sp>
      <p:graphicFrame>
        <p:nvGraphicFramePr>
          <p:cNvPr id="59" name="Object 58">
            <a:extLst>
              <a:ext uri="{FF2B5EF4-FFF2-40B4-BE49-F238E27FC236}">
                <a16:creationId xmlns:a16="http://schemas.microsoft.com/office/drawing/2014/main" id="{30DB27B0-18AD-4050-0B85-A38AB0A1A589}"/>
              </a:ext>
            </a:extLst>
          </p:cNvPr>
          <p:cNvGraphicFramePr>
            <a:graphicFrameLocks noChangeAspect="1"/>
          </p:cNvGraphicFramePr>
          <p:nvPr/>
        </p:nvGraphicFramePr>
        <p:xfrm>
          <a:off x="461189" y="3283592"/>
          <a:ext cx="1322387" cy="3079750"/>
        </p:xfrm>
        <a:graphic>
          <a:graphicData uri="http://schemas.openxmlformats.org/presentationml/2006/ole">
            <mc:AlternateContent xmlns:mc="http://schemas.openxmlformats.org/markup-compatibility/2006">
              <mc:Choice xmlns:v="urn:schemas-microsoft-com:vml" Requires="v">
                <p:oleObj spid="_x0000_s8193" name="Prism 9" r:id="rId3" imgW="1775295" imgH="4132719" progId="Prism9.Document">
                  <p:embed/>
                </p:oleObj>
              </mc:Choice>
              <mc:Fallback>
                <p:oleObj name="Prism 9" r:id="rId3" imgW="1775295" imgH="4132719" progId="Prism9.Document">
                  <p:embed/>
                  <p:pic>
                    <p:nvPicPr>
                      <p:cNvPr id="59" name="Object 58">
                        <a:extLst>
                          <a:ext uri="{FF2B5EF4-FFF2-40B4-BE49-F238E27FC236}">
                            <a16:creationId xmlns:a16="http://schemas.microsoft.com/office/drawing/2014/main" id="{30DB27B0-18AD-4050-0B85-A38AB0A1A589}"/>
                          </a:ext>
                        </a:extLst>
                      </p:cNvPr>
                      <p:cNvPicPr/>
                      <p:nvPr/>
                    </p:nvPicPr>
                    <p:blipFill>
                      <a:blip r:embed="rId4"/>
                      <a:stretch>
                        <a:fillRect/>
                      </a:stretch>
                    </p:blipFill>
                    <p:spPr>
                      <a:xfrm>
                        <a:off x="461189" y="3283592"/>
                        <a:ext cx="1322387" cy="3079750"/>
                      </a:xfrm>
                      <a:prstGeom prst="rect">
                        <a:avLst/>
                      </a:prstGeom>
                    </p:spPr>
                  </p:pic>
                </p:oleObj>
              </mc:Fallback>
            </mc:AlternateContent>
          </a:graphicData>
        </a:graphic>
      </p:graphicFrame>
      <p:graphicFrame>
        <p:nvGraphicFramePr>
          <p:cNvPr id="61" name="Object 60">
            <a:extLst>
              <a:ext uri="{FF2B5EF4-FFF2-40B4-BE49-F238E27FC236}">
                <a16:creationId xmlns:a16="http://schemas.microsoft.com/office/drawing/2014/main" id="{CCA193AA-EBDA-E7F1-472F-8D26E17D9165}"/>
              </a:ext>
            </a:extLst>
          </p:cNvPr>
          <p:cNvGraphicFramePr>
            <a:graphicFrameLocks noChangeAspect="1"/>
          </p:cNvGraphicFramePr>
          <p:nvPr/>
        </p:nvGraphicFramePr>
        <p:xfrm>
          <a:off x="2303045" y="3374992"/>
          <a:ext cx="1384819" cy="2957832"/>
        </p:xfrm>
        <a:graphic>
          <a:graphicData uri="http://schemas.openxmlformats.org/presentationml/2006/ole">
            <mc:AlternateContent xmlns:mc="http://schemas.openxmlformats.org/markup-compatibility/2006">
              <mc:Choice xmlns:v="urn:schemas-microsoft-com:vml" Requires="v">
                <p:oleObj spid="_x0000_s8194" name="Prism 9" r:id="rId5" imgW="1776734" imgH="3602496" progId="Prism9.Document">
                  <p:embed/>
                </p:oleObj>
              </mc:Choice>
              <mc:Fallback>
                <p:oleObj name="Prism 9" r:id="rId5" imgW="1776734" imgH="3602496" progId="Prism9.Document">
                  <p:embed/>
                  <p:pic>
                    <p:nvPicPr>
                      <p:cNvPr id="61" name="Object 60">
                        <a:extLst>
                          <a:ext uri="{FF2B5EF4-FFF2-40B4-BE49-F238E27FC236}">
                            <a16:creationId xmlns:a16="http://schemas.microsoft.com/office/drawing/2014/main" id="{CCA193AA-EBDA-E7F1-472F-8D26E17D9165}"/>
                          </a:ext>
                        </a:extLst>
                      </p:cNvPr>
                      <p:cNvPicPr/>
                      <p:nvPr/>
                    </p:nvPicPr>
                    <p:blipFill>
                      <a:blip r:embed="rId6"/>
                      <a:stretch>
                        <a:fillRect/>
                      </a:stretch>
                    </p:blipFill>
                    <p:spPr>
                      <a:xfrm>
                        <a:off x="2303045" y="3374992"/>
                        <a:ext cx="1384819" cy="2957832"/>
                      </a:xfrm>
                      <a:prstGeom prst="rect">
                        <a:avLst/>
                      </a:prstGeom>
                    </p:spPr>
                  </p:pic>
                </p:oleObj>
              </mc:Fallback>
            </mc:AlternateContent>
          </a:graphicData>
        </a:graphic>
      </p:graphicFrame>
      <p:graphicFrame>
        <p:nvGraphicFramePr>
          <p:cNvPr id="93" name="Object 92">
            <a:extLst>
              <a:ext uri="{FF2B5EF4-FFF2-40B4-BE49-F238E27FC236}">
                <a16:creationId xmlns:a16="http://schemas.microsoft.com/office/drawing/2014/main" id="{380F67D1-D1C7-91B5-5513-35216A68FD22}"/>
              </a:ext>
            </a:extLst>
          </p:cNvPr>
          <p:cNvGraphicFramePr>
            <a:graphicFrameLocks noChangeAspect="1"/>
          </p:cNvGraphicFramePr>
          <p:nvPr/>
        </p:nvGraphicFramePr>
        <p:xfrm>
          <a:off x="4635500" y="3374992"/>
          <a:ext cx="1319213" cy="2816225"/>
        </p:xfrm>
        <a:graphic>
          <a:graphicData uri="http://schemas.openxmlformats.org/presentationml/2006/ole">
            <mc:AlternateContent xmlns:mc="http://schemas.openxmlformats.org/markup-compatibility/2006">
              <mc:Choice xmlns:v="urn:schemas-microsoft-com:vml" Requires="v">
                <p:oleObj spid="_x0000_s8195" name="Prism 9" r:id="rId7" imgW="1776734" imgH="3797235" progId="Prism9.Document">
                  <p:embed/>
                </p:oleObj>
              </mc:Choice>
              <mc:Fallback>
                <p:oleObj name="Prism 9" r:id="rId7" imgW="1776734" imgH="3797235" progId="Prism9.Document">
                  <p:embed/>
                  <p:pic>
                    <p:nvPicPr>
                      <p:cNvPr id="93" name="Object 92">
                        <a:extLst>
                          <a:ext uri="{FF2B5EF4-FFF2-40B4-BE49-F238E27FC236}">
                            <a16:creationId xmlns:a16="http://schemas.microsoft.com/office/drawing/2014/main" id="{380F67D1-D1C7-91B5-5513-35216A68FD22}"/>
                          </a:ext>
                        </a:extLst>
                      </p:cNvPr>
                      <p:cNvPicPr/>
                      <p:nvPr/>
                    </p:nvPicPr>
                    <p:blipFill>
                      <a:blip r:embed="rId8"/>
                      <a:stretch>
                        <a:fillRect/>
                      </a:stretch>
                    </p:blipFill>
                    <p:spPr>
                      <a:xfrm>
                        <a:off x="4635500" y="3374992"/>
                        <a:ext cx="1319213" cy="2816225"/>
                      </a:xfrm>
                      <a:prstGeom prst="rect">
                        <a:avLst/>
                      </a:prstGeom>
                    </p:spPr>
                  </p:pic>
                </p:oleObj>
              </mc:Fallback>
            </mc:AlternateContent>
          </a:graphicData>
        </a:graphic>
      </p:graphicFrame>
      <p:graphicFrame>
        <p:nvGraphicFramePr>
          <p:cNvPr id="94" name="Object 93">
            <a:extLst>
              <a:ext uri="{FF2B5EF4-FFF2-40B4-BE49-F238E27FC236}">
                <a16:creationId xmlns:a16="http://schemas.microsoft.com/office/drawing/2014/main" id="{9A175606-9C64-1C52-5C97-28A5C4A9E999}"/>
              </a:ext>
            </a:extLst>
          </p:cNvPr>
          <p:cNvGraphicFramePr>
            <a:graphicFrameLocks noChangeAspect="1"/>
          </p:cNvGraphicFramePr>
          <p:nvPr/>
        </p:nvGraphicFramePr>
        <p:xfrm>
          <a:off x="6373813" y="3314667"/>
          <a:ext cx="1270000" cy="2813050"/>
        </p:xfrm>
        <a:graphic>
          <a:graphicData uri="http://schemas.openxmlformats.org/presentationml/2006/ole">
            <mc:AlternateContent xmlns:mc="http://schemas.openxmlformats.org/markup-compatibility/2006">
              <mc:Choice xmlns:v="urn:schemas-microsoft-com:vml" Requires="v">
                <p:oleObj spid="_x0000_s8196" name="Prism 9" r:id="rId9" imgW="1775295" imgH="3942300" progId="Prism9.Document">
                  <p:embed/>
                </p:oleObj>
              </mc:Choice>
              <mc:Fallback>
                <p:oleObj name="Prism 9" r:id="rId9" imgW="1775295" imgH="3942300" progId="Prism9.Document">
                  <p:embed/>
                  <p:pic>
                    <p:nvPicPr>
                      <p:cNvPr id="94" name="Object 93">
                        <a:extLst>
                          <a:ext uri="{FF2B5EF4-FFF2-40B4-BE49-F238E27FC236}">
                            <a16:creationId xmlns:a16="http://schemas.microsoft.com/office/drawing/2014/main" id="{9A175606-9C64-1C52-5C97-28A5C4A9E999}"/>
                          </a:ext>
                        </a:extLst>
                      </p:cNvPr>
                      <p:cNvPicPr/>
                      <p:nvPr/>
                    </p:nvPicPr>
                    <p:blipFill>
                      <a:blip r:embed="rId10"/>
                      <a:stretch>
                        <a:fillRect/>
                      </a:stretch>
                    </p:blipFill>
                    <p:spPr>
                      <a:xfrm>
                        <a:off x="6373813" y="3314667"/>
                        <a:ext cx="1270000" cy="2813050"/>
                      </a:xfrm>
                      <a:prstGeom prst="rect">
                        <a:avLst/>
                      </a:prstGeom>
                    </p:spPr>
                  </p:pic>
                </p:oleObj>
              </mc:Fallback>
            </mc:AlternateContent>
          </a:graphicData>
        </a:graphic>
      </p:graphicFrame>
      <p:graphicFrame>
        <p:nvGraphicFramePr>
          <p:cNvPr id="96" name="Object 95">
            <a:extLst>
              <a:ext uri="{FF2B5EF4-FFF2-40B4-BE49-F238E27FC236}">
                <a16:creationId xmlns:a16="http://schemas.microsoft.com/office/drawing/2014/main" id="{19CF2A3E-2445-8ACC-5A63-05A49070CE69}"/>
              </a:ext>
            </a:extLst>
          </p:cNvPr>
          <p:cNvGraphicFramePr>
            <a:graphicFrameLocks noChangeAspect="1"/>
          </p:cNvGraphicFramePr>
          <p:nvPr/>
        </p:nvGraphicFramePr>
        <p:xfrm>
          <a:off x="8665871" y="3358314"/>
          <a:ext cx="1332173" cy="2808000"/>
        </p:xfrm>
        <a:graphic>
          <a:graphicData uri="http://schemas.openxmlformats.org/presentationml/2006/ole">
            <mc:AlternateContent xmlns:mc="http://schemas.openxmlformats.org/markup-compatibility/2006">
              <mc:Choice xmlns:v="urn:schemas-microsoft-com:vml" Requires="v">
                <p:oleObj spid="_x0000_s8197" name="Prism 9" r:id="rId11" imgW="1722021" imgH="3629853" progId="Prism9.Document">
                  <p:embed/>
                </p:oleObj>
              </mc:Choice>
              <mc:Fallback>
                <p:oleObj name="Prism 9" r:id="rId11" imgW="1722021" imgH="3629853" progId="Prism9.Document">
                  <p:embed/>
                  <p:pic>
                    <p:nvPicPr>
                      <p:cNvPr id="96" name="Object 95">
                        <a:extLst>
                          <a:ext uri="{FF2B5EF4-FFF2-40B4-BE49-F238E27FC236}">
                            <a16:creationId xmlns:a16="http://schemas.microsoft.com/office/drawing/2014/main" id="{19CF2A3E-2445-8ACC-5A63-05A49070CE69}"/>
                          </a:ext>
                        </a:extLst>
                      </p:cNvPr>
                      <p:cNvPicPr/>
                      <p:nvPr/>
                    </p:nvPicPr>
                    <p:blipFill>
                      <a:blip r:embed="rId12"/>
                      <a:stretch>
                        <a:fillRect/>
                      </a:stretch>
                    </p:blipFill>
                    <p:spPr>
                      <a:xfrm>
                        <a:off x="8665871" y="3358314"/>
                        <a:ext cx="1332173" cy="2808000"/>
                      </a:xfrm>
                      <a:prstGeom prst="rect">
                        <a:avLst/>
                      </a:prstGeom>
                    </p:spPr>
                  </p:pic>
                </p:oleObj>
              </mc:Fallback>
            </mc:AlternateContent>
          </a:graphicData>
        </a:graphic>
      </p:graphicFrame>
      <p:graphicFrame>
        <p:nvGraphicFramePr>
          <p:cNvPr id="97" name="Object 96">
            <a:extLst>
              <a:ext uri="{FF2B5EF4-FFF2-40B4-BE49-F238E27FC236}">
                <a16:creationId xmlns:a16="http://schemas.microsoft.com/office/drawing/2014/main" id="{010C9F08-7563-D9DC-8BC4-5433EA14F9FF}"/>
              </a:ext>
            </a:extLst>
          </p:cNvPr>
          <p:cNvGraphicFramePr>
            <a:graphicFrameLocks noChangeAspect="1"/>
          </p:cNvGraphicFramePr>
          <p:nvPr/>
        </p:nvGraphicFramePr>
        <p:xfrm>
          <a:off x="10422733" y="3358314"/>
          <a:ext cx="1356491" cy="2808000"/>
        </p:xfrm>
        <a:graphic>
          <a:graphicData uri="http://schemas.openxmlformats.org/presentationml/2006/ole">
            <mc:AlternateContent xmlns:mc="http://schemas.openxmlformats.org/markup-compatibility/2006">
              <mc:Choice xmlns:v="urn:schemas-microsoft-com:vml" Requires="v">
                <p:oleObj spid="_x0000_s8198" name="Prism 9" r:id="rId13" imgW="1722021" imgH="3565780" progId="Prism9.Document">
                  <p:embed/>
                </p:oleObj>
              </mc:Choice>
              <mc:Fallback>
                <p:oleObj name="Prism 9" r:id="rId13" imgW="1722021" imgH="3565780" progId="Prism9.Document">
                  <p:embed/>
                  <p:pic>
                    <p:nvPicPr>
                      <p:cNvPr id="97" name="Object 96">
                        <a:extLst>
                          <a:ext uri="{FF2B5EF4-FFF2-40B4-BE49-F238E27FC236}">
                            <a16:creationId xmlns:a16="http://schemas.microsoft.com/office/drawing/2014/main" id="{010C9F08-7563-D9DC-8BC4-5433EA14F9FF}"/>
                          </a:ext>
                        </a:extLst>
                      </p:cNvPr>
                      <p:cNvPicPr/>
                      <p:nvPr/>
                    </p:nvPicPr>
                    <p:blipFill>
                      <a:blip r:embed="rId14"/>
                      <a:stretch>
                        <a:fillRect/>
                      </a:stretch>
                    </p:blipFill>
                    <p:spPr>
                      <a:xfrm>
                        <a:off x="10422733" y="3358314"/>
                        <a:ext cx="1356491" cy="2808000"/>
                      </a:xfrm>
                      <a:prstGeom prst="rect">
                        <a:avLst/>
                      </a:prstGeom>
                    </p:spPr>
                  </p:pic>
                </p:oleObj>
              </mc:Fallback>
            </mc:AlternateContent>
          </a:graphicData>
        </a:graphic>
      </p:graphicFrame>
      <p:sp>
        <p:nvSpPr>
          <p:cNvPr id="3" name="Rettangolo 2">
            <a:extLst>
              <a:ext uri="{FF2B5EF4-FFF2-40B4-BE49-F238E27FC236}">
                <a16:creationId xmlns:a16="http://schemas.microsoft.com/office/drawing/2014/main" id="{22166A5E-BE3C-651F-EC50-1FB8B8CA8E96}"/>
              </a:ext>
            </a:extLst>
          </p:cNvPr>
          <p:cNvSpPr/>
          <p:nvPr/>
        </p:nvSpPr>
        <p:spPr>
          <a:xfrm>
            <a:off x="5570071" y="5003281"/>
            <a:ext cx="125879" cy="585694"/>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5" name="Rettangolo 24">
            <a:extLst>
              <a:ext uri="{FF2B5EF4-FFF2-40B4-BE49-F238E27FC236}">
                <a16:creationId xmlns:a16="http://schemas.microsoft.com/office/drawing/2014/main" id="{3EE8BFF0-F937-FFF2-F6A5-64C6560311C1}"/>
              </a:ext>
            </a:extLst>
          </p:cNvPr>
          <p:cNvSpPr/>
          <p:nvPr/>
        </p:nvSpPr>
        <p:spPr>
          <a:xfrm>
            <a:off x="3278917" y="4978425"/>
            <a:ext cx="143733" cy="673573"/>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6" name="Rettangolo 25">
            <a:extLst>
              <a:ext uri="{FF2B5EF4-FFF2-40B4-BE49-F238E27FC236}">
                <a16:creationId xmlns:a16="http://schemas.microsoft.com/office/drawing/2014/main" id="{E2C17994-B8EC-EFB9-423B-4F8C4BB0DE91}"/>
              </a:ext>
            </a:extLst>
          </p:cNvPr>
          <p:cNvSpPr/>
          <p:nvPr/>
        </p:nvSpPr>
        <p:spPr>
          <a:xfrm>
            <a:off x="1397983" y="4907210"/>
            <a:ext cx="126018" cy="845766"/>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7" name="Rettangolo 26">
            <a:extLst>
              <a:ext uri="{FF2B5EF4-FFF2-40B4-BE49-F238E27FC236}">
                <a16:creationId xmlns:a16="http://schemas.microsoft.com/office/drawing/2014/main" id="{1B6A35BA-8924-0E37-9B7E-E6520F2C5862}"/>
              </a:ext>
            </a:extLst>
          </p:cNvPr>
          <p:cNvSpPr/>
          <p:nvPr/>
        </p:nvSpPr>
        <p:spPr>
          <a:xfrm>
            <a:off x="7273141" y="4862190"/>
            <a:ext cx="125879" cy="692121"/>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8" name="Rettangolo 27">
            <a:extLst>
              <a:ext uri="{FF2B5EF4-FFF2-40B4-BE49-F238E27FC236}">
                <a16:creationId xmlns:a16="http://schemas.microsoft.com/office/drawing/2014/main" id="{1050E532-3D7D-F404-7945-7945FDBB8674}"/>
              </a:ext>
            </a:extLst>
          </p:cNvPr>
          <p:cNvSpPr/>
          <p:nvPr/>
        </p:nvSpPr>
        <p:spPr>
          <a:xfrm>
            <a:off x="9597241" y="5023374"/>
            <a:ext cx="130959" cy="506193"/>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9" name="Rettangolo 28">
            <a:extLst>
              <a:ext uri="{FF2B5EF4-FFF2-40B4-BE49-F238E27FC236}">
                <a16:creationId xmlns:a16="http://schemas.microsoft.com/office/drawing/2014/main" id="{2A01C99E-3429-497F-A87A-0EFFFBDE6DDD}"/>
              </a:ext>
            </a:extLst>
          </p:cNvPr>
          <p:cNvSpPr/>
          <p:nvPr/>
        </p:nvSpPr>
        <p:spPr>
          <a:xfrm>
            <a:off x="11369195" y="5081871"/>
            <a:ext cx="137886" cy="447696"/>
          </a:xfrm>
          <a:prstGeom prst="rect">
            <a:avLst/>
          </a:prstGeom>
          <a:solidFill>
            <a:srgbClr val="EEB5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30" name="Segnaposto numero diapositiva 2">
            <a:extLst>
              <a:ext uri="{FF2B5EF4-FFF2-40B4-BE49-F238E27FC236}">
                <a16:creationId xmlns:a16="http://schemas.microsoft.com/office/drawing/2014/main" id="{AAB36281-8CC4-8026-89A6-D3FCCBA794FA}"/>
              </a:ext>
            </a:extLst>
          </p:cNvPr>
          <p:cNvSpPr>
            <a:spLocks noGrp="1"/>
          </p:cNvSpPr>
          <p:nvPr>
            <p:ph type="sldNum" sz="quarter" idx="12"/>
          </p:nvPr>
        </p:nvSpPr>
        <p:spPr>
          <a:xfrm>
            <a:off x="9064204" y="6473551"/>
            <a:ext cx="2743200" cy="365125"/>
          </a:xfrm>
        </p:spPr>
        <p:txBody>
          <a:bodyPr/>
          <a:lstStyle/>
          <a:p>
            <a:fld id="{227D6147-8CA9-4AD8-AEEB-E653C18C822D}" type="slidenum">
              <a:rPr lang="en-GB" smtClean="0">
                <a:latin typeface="+mn-lt"/>
              </a:rPr>
              <a:t>60</a:t>
            </a:fld>
            <a:endParaRPr lang="en-GB" dirty="0">
              <a:latin typeface="+mn-lt"/>
            </a:endParaRPr>
          </a:p>
        </p:txBody>
      </p:sp>
      <p:sp>
        <p:nvSpPr>
          <p:cNvPr id="35" name="CasellaDiTesto 34">
            <a:extLst>
              <a:ext uri="{FF2B5EF4-FFF2-40B4-BE49-F238E27FC236}">
                <a16:creationId xmlns:a16="http://schemas.microsoft.com/office/drawing/2014/main" id="{4261C87B-DA28-B9EA-A12D-1C9C6679FB22}"/>
              </a:ext>
            </a:extLst>
          </p:cNvPr>
          <p:cNvSpPr txBox="1"/>
          <p:nvPr/>
        </p:nvSpPr>
        <p:spPr>
          <a:xfrm>
            <a:off x="155692" y="6624034"/>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5" name="Picture 4">
            <a:extLst>
              <a:ext uri="{FF2B5EF4-FFF2-40B4-BE49-F238E27FC236}">
                <a16:creationId xmlns:a16="http://schemas.microsoft.com/office/drawing/2014/main" id="{3498B135-A153-68CB-D41A-97B4071C3836}"/>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contrast="40000"/>
                    </a14:imgEffect>
                  </a14:imgLayer>
                </a14:imgProps>
              </a:ext>
            </a:extLst>
          </a:blip>
          <a:stretch>
            <a:fillRect/>
          </a:stretch>
        </p:blipFill>
        <p:spPr>
          <a:xfrm>
            <a:off x="10185904" y="73211"/>
            <a:ext cx="698843" cy="693052"/>
          </a:xfrm>
          <a:prstGeom prst="rect">
            <a:avLst/>
          </a:prstGeom>
        </p:spPr>
      </p:pic>
      <p:pic>
        <p:nvPicPr>
          <p:cNvPr id="6" name="Picture 5" descr="Et billede, der indeholder tekst, Font/skrifttype, Grafik, logo&#10;&#10;Automatisk genereret beskrivelse">
            <a:extLst>
              <a:ext uri="{FF2B5EF4-FFF2-40B4-BE49-F238E27FC236}">
                <a16:creationId xmlns:a16="http://schemas.microsoft.com/office/drawing/2014/main" id="{14EDA3C2-49D7-A941-78C7-5080950D78E6}"/>
              </a:ext>
            </a:extLst>
          </p:cNvPr>
          <p:cNvPicPr>
            <a:picLocks noChangeAspect="1"/>
          </p:cNvPicPr>
          <p:nvPr/>
        </p:nvPicPr>
        <p:blipFill>
          <a:blip r:embed="rId17">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891215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43EDEB-36BA-911F-1205-305E4CE7D697}"/>
              </a:ext>
            </a:extLst>
          </p:cNvPr>
          <p:cNvSpPr>
            <a:spLocks noGrp="1"/>
          </p:cNvSpPr>
          <p:nvPr>
            <p:ph type="title"/>
          </p:nvPr>
        </p:nvSpPr>
        <p:spPr>
          <a:xfrm>
            <a:off x="193040" y="92804"/>
            <a:ext cx="9728704" cy="965964"/>
          </a:xfrm>
        </p:spPr>
        <p:txBody>
          <a:bodyPr>
            <a:normAutofit/>
          </a:bodyPr>
          <a:lstStyle/>
          <a:p>
            <a:r>
              <a:rPr lang="it-IT" sz="2800" b="1" dirty="0">
                <a:latin typeface="+mn-lt"/>
              </a:rPr>
              <a:t>RES-010 might provide an alternative therapeutic paradigm for people living with obesity</a:t>
            </a:r>
          </a:p>
        </p:txBody>
      </p:sp>
      <p:sp>
        <p:nvSpPr>
          <p:cNvPr id="3" name="Segnaposto numero diapositiva 2">
            <a:extLst>
              <a:ext uri="{FF2B5EF4-FFF2-40B4-BE49-F238E27FC236}">
                <a16:creationId xmlns:a16="http://schemas.microsoft.com/office/drawing/2014/main" id="{D492785F-CC01-3BC4-FFC3-16B4E5EE9EFA}"/>
              </a:ext>
            </a:extLst>
          </p:cNvPr>
          <p:cNvSpPr>
            <a:spLocks noGrp="1"/>
          </p:cNvSpPr>
          <p:nvPr>
            <p:ph type="sldNum" sz="quarter" idx="12"/>
          </p:nvPr>
        </p:nvSpPr>
        <p:spPr>
          <a:xfrm>
            <a:off x="8610600" y="6224270"/>
            <a:ext cx="2743200" cy="365125"/>
          </a:xfrm>
        </p:spPr>
        <p:txBody>
          <a:bodyPr/>
          <a:lstStyle/>
          <a:p>
            <a:fld id="{227D6147-8CA9-4AD8-AEEB-E653C18C822D}" type="slidenum">
              <a:rPr lang="en-GB" smtClean="0">
                <a:latin typeface="+mn-lt"/>
              </a:rPr>
              <a:t>61</a:t>
            </a:fld>
            <a:endParaRPr lang="en-GB" dirty="0">
              <a:latin typeface="+mn-lt"/>
            </a:endParaRPr>
          </a:p>
        </p:txBody>
      </p:sp>
      <p:sp>
        <p:nvSpPr>
          <p:cNvPr id="4" name="Titolo 1">
            <a:extLst>
              <a:ext uri="{FF2B5EF4-FFF2-40B4-BE49-F238E27FC236}">
                <a16:creationId xmlns:a16="http://schemas.microsoft.com/office/drawing/2014/main" id="{42853971-6CAA-F8E0-B3D6-F595893C129D}"/>
              </a:ext>
            </a:extLst>
          </p:cNvPr>
          <p:cNvSpPr txBox="1">
            <a:spLocks/>
          </p:cNvSpPr>
          <p:nvPr/>
        </p:nvSpPr>
        <p:spPr>
          <a:xfrm>
            <a:off x="326650" y="1646629"/>
            <a:ext cx="3798784" cy="421230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r>
              <a:rPr lang="en-US" sz="2400" dirty="0">
                <a:latin typeface="+mn-lt"/>
                <a:ea typeface="Calibri" panose="020F0502020204030204" pitchFamily="34" charset="0"/>
                <a:cs typeface="Times New Roman" panose="02020603050405020304" pitchFamily="18" charset="0"/>
              </a:rPr>
              <a:t>We propose a new treatment approach with:</a:t>
            </a:r>
          </a:p>
          <a:p>
            <a:endParaRPr lang="en-US" sz="2400" dirty="0">
              <a:latin typeface="+mn-lt"/>
              <a:ea typeface="Calibri" panose="020F0502020204030204" pitchFamily="34" charset="0"/>
              <a:cs typeface="Times New Roman" panose="02020603050405020304" pitchFamily="18" charset="0"/>
            </a:endParaRPr>
          </a:p>
          <a:p>
            <a:pPr marL="457200" indent="-457200">
              <a:buFont typeface="+mj-lt"/>
              <a:buAutoNum type="arabicPeriod"/>
            </a:pPr>
            <a:r>
              <a:rPr lang="en-US" sz="2400" dirty="0">
                <a:latin typeface="+mn-lt"/>
                <a:ea typeface="Calibri" panose="020F0502020204030204" pitchFamily="34" charset="0"/>
                <a:cs typeface="Times New Roman" panose="02020603050405020304" pitchFamily="18" charset="0"/>
              </a:rPr>
              <a:t>initial induction phase with RES-010 in combination with a GLP-1</a:t>
            </a:r>
            <a:br>
              <a:rPr lang="en-US" sz="2400" dirty="0">
                <a:latin typeface="+mn-lt"/>
                <a:ea typeface="Calibri" panose="020F0502020204030204" pitchFamily="34" charset="0"/>
                <a:cs typeface="Times New Roman" panose="02020603050405020304" pitchFamily="18" charset="0"/>
              </a:rPr>
            </a:br>
            <a:r>
              <a:rPr lang="en-US" sz="2400" dirty="0">
                <a:latin typeface="+mn-lt"/>
                <a:ea typeface="Calibri" panose="020F0502020204030204" pitchFamily="34" charset="0"/>
                <a:cs typeface="Times New Roman" panose="02020603050405020304" pitchFamily="18" charset="0"/>
              </a:rPr>
              <a:t> </a:t>
            </a:r>
          </a:p>
          <a:p>
            <a:pPr marL="457200" indent="-457200">
              <a:buFont typeface="+mj-lt"/>
              <a:buAutoNum type="arabicPeriod"/>
            </a:pPr>
            <a:r>
              <a:rPr lang="en-US" sz="2400" dirty="0">
                <a:latin typeface="+mn-lt"/>
                <a:ea typeface="Calibri" panose="020F0502020204030204" pitchFamily="34" charset="0"/>
                <a:cs typeface="Times New Roman" panose="02020603050405020304" pitchFamily="18" charset="0"/>
              </a:rPr>
              <a:t>followed by chronic consolidation with RES-010 monotherapy</a:t>
            </a:r>
            <a:br>
              <a:rPr lang="en-US" sz="2400" dirty="0">
                <a:latin typeface="+mn-lt"/>
                <a:ea typeface="Calibri" panose="020F0502020204030204" pitchFamily="34" charset="0"/>
                <a:cs typeface="Times New Roman" panose="02020603050405020304" pitchFamily="18" charset="0"/>
              </a:rPr>
            </a:br>
            <a:r>
              <a:rPr lang="en-US" sz="2400" dirty="0">
                <a:latin typeface="+mn-lt"/>
                <a:ea typeface="Calibri" panose="020F0502020204030204" pitchFamily="34" charset="0"/>
                <a:cs typeface="Times New Roman" panose="02020603050405020304" pitchFamily="18" charset="0"/>
              </a:rPr>
              <a:t> </a:t>
            </a:r>
          </a:p>
          <a:p>
            <a:pPr marL="457200" indent="-457200">
              <a:buFont typeface="+mj-lt"/>
              <a:buAutoNum type="arabicPeriod"/>
            </a:pPr>
            <a:r>
              <a:rPr lang="en-US" sz="2400" dirty="0">
                <a:latin typeface="+mn-lt"/>
                <a:ea typeface="Calibri" panose="020F0502020204030204" pitchFamily="34" charset="0"/>
                <a:cs typeface="Times New Roman" panose="02020603050405020304" pitchFamily="18" charset="0"/>
              </a:rPr>
              <a:t>with potential drug-free periods or infrequent treatments </a:t>
            </a:r>
            <a:endParaRPr lang="it-IT" sz="2400" dirty="0">
              <a:latin typeface="+mn-lt"/>
            </a:endParaRPr>
          </a:p>
        </p:txBody>
      </p:sp>
      <p:sp>
        <p:nvSpPr>
          <p:cNvPr id="5" name="Rettangolo 4">
            <a:extLst>
              <a:ext uri="{FF2B5EF4-FFF2-40B4-BE49-F238E27FC236}">
                <a16:creationId xmlns:a16="http://schemas.microsoft.com/office/drawing/2014/main" id="{2E682ED1-3427-E4DD-3F33-FF78F914F3E6}"/>
              </a:ext>
            </a:extLst>
          </p:cNvPr>
          <p:cNvSpPr/>
          <p:nvPr/>
        </p:nvSpPr>
        <p:spPr>
          <a:xfrm>
            <a:off x="4828179" y="2822351"/>
            <a:ext cx="6335233" cy="365125"/>
          </a:xfrm>
          <a:prstGeom prst="rect">
            <a:avLst/>
          </a:prstGeom>
          <a:solidFill>
            <a:schemeClr val="accent4">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bg1"/>
                </a:solidFill>
              </a:rPr>
              <a:t>GLP-1 </a:t>
            </a:r>
            <a:r>
              <a:rPr lang="it-IT" dirty="0" err="1">
                <a:solidFill>
                  <a:schemeClr val="bg1"/>
                </a:solidFill>
              </a:rPr>
              <a:t>ra</a:t>
            </a:r>
            <a:endParaRPr lang="it-IT" dirty="0">
              <a:solidFill>
                <a:schemeClr val="bg1"/>
              </a:solidFill>
            </a:endParaRPr>
          </a:p>
        </p:txBody>
      </p:sp>
      <p:sp>
        <p:nvSpPr>
          <p:cNvPr id="6" name="Rettangolo 5">
            <a:extLst>
              <a:ext uri="{FF2B5EF4-FFF2-40B4-BE49-F238E27FC236}">
                <a16:creationId xmlns:a16="http://schemas.microsoft.com/office/drawing/2014/main" id="{266AD4A2-6DAB-75A6-EF5C-ACCAE0322A16}"/>
              </a:ext>
            </a:extLst>
          </p:cNvPr>
          <p:cNvSpPr/>
          <p:nvPr/>
        </p:nvSpPr>
        <p:spPr>
          <a:xfrm>
            <a:off x="4828179" y="3873862"/>
            <a:ext cx="2264735" cy="365125"/>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bg1"/>
                </a:solidFill>
              </a:rPr>
              <a:t>GLP-1 + RES-010</a:t>
            </a:r>
          </a:p>
        </p:txBody>
      </p:sp>
      <p:sp>
        <p:nvSpPr>
          <p:cNvPr id="7" name="Rettangolo 6">
            <a:extLst>
              <a:ext uri="{FF2B5EF4-FFF2-40B4-BE49-F238E27FC236}">
                <a16:creationId xmlns:a16="http://schemas.microsoft.com/office/drawing/2014/main" id="{2A4A81FD-D19A-CBE0-93B0-D312F7015023}"/>
              </a:ext>
            </a:extLst>
          </p:cNvPr>
          <p:cNvSpPr/>
          <p:nvPr/>
        </p:nvSpPr>
        <p:spPr>
          <a:xfrm>
            <a:off x="7124469" y="3869413"/>
            <a:ext cx="2403301" cy="365125"/>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bg1"/>
                </a:solidFill>
              </a:rPr>
              <a:t>RES-010</a:t>
            </a:r>
          </a:p>
        </p:txBody>
      </p:sp>
      <p:sp>
        <p:nvSpPr>
          <p:cNvPr id="8" name="Rettangolo 7">
            <a:extLst>
              <a:ext uri="{FF2B5EF4-FFF2-40B4-BE49-F238E27FC236}">
                <a16:creationId xmlns:a16="http://schemas.microsoft.com/office/drawing/2014/main" id="{DA7AAF70-4C03-2D34-0C60-F4808192847A}"/>
              </a:ext>
            </a:extLst>
          </p:cNvPr>
          <p:cNvSpPr/>
          <p:nvPr/>
        </p:nvSpPr>
        <p:spPr>
          <a:xfrm>
            <a:off x="9559325" y="3869413"/>
            <a:ext cx="1604087" cy="365125"/>
          </a:xfrm>
          <a:prstGeom prst="rect">
            <a:avLst/>
          </a:prstGeom>
          <a:solidFill>
            <a:schemeClr val="bg1"/>
          </a:solid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rgbClr val="FF0000"/>
                </a:solidFill>
              </a:rPr>
              <a:t>Drug-free</a:t>
            </a:r>
          </a:p>
        </p:txBody>
      </p:sp>
      <p:sp>
        <p:nvSpPr>
          <p:cNvPr id="9" name="CasellaDiTesto 8">
            <a:extLst>
              <a:ext uri="{FF2B5EF4-FFF2-40B4-BE49-F238E27FC236}">
                <a16:creationId xmlns:a16="http://schemas.microsoft.com/office/drawing/2014/main" id="{2BFBFBA1-DAC5-C2C4-6359-F4DEAC08552D}"/>
              </a:ext>
            </a:extLst>
          </p:cNvPr>
          <p:cNvSpPr txBox="1"/>
          <p:nvPr/>
        </p:nvSpPr>
        <p:spPr>
          <a:xfrm>
            <a:off x="7876180" y="3316229"/>
            <a:ext cx="1148317" cy="369332"/>
          </a:xfrm>
          <a:prstGeom prst="rect">
            <a:avLst/>
          </a:prstGeom>
          <a:noFill/>
        </p:spPr>
        <p:txBody>
          <a:bodyPr wrap="square" rtlCol="0">
            <a:spAutoFit/>
          </a:bodyPr>
          <a:lstStyle/>
          <a:p>
            <a:pPr algn="l"/>
            <a:r>
              <a:rPr lang="it-IT" dirty="0"/>
              <a:t>vs</a:t>
            </a:r>
          </a:p>
        </p:txBody>
      </p:sp>
      <p:sp>
        <p:nvSpPr>
          <p:cNvPr id="10" name="Freccia a destra 9">
            <a:extLst>
              <a:ext uri="{FF2B5EF4-FFF2-40B4-BE49-F238E27FC236}">
                <a16:creationId xmlns:a16="http://schemas.microsoft.com/office/drawing/2014/main" id="{8D7C7100-7849-719D-0E86-44AAB3310322}"/>
              </a:ext>
            </a:extLst>
          </p:cNvPr>
          <p:cNvSpPr/>
          <p:nvPr/>
        </p:nvSpPr>
        <p:spPr>
          <a:xfrm>
            <a:off x="4529472" y="1646629"/>
            <a:ext cx="7602279" cy="3776792"/>
          </a:xfrm>
          <a:prstGeom prst="rightArrow">
            <a:avLst>
              <a:gd name="adj1" fmla="val 69076"/>
              <a:gd name="adj2" fmla="val 50000"/>
            </a:avLst>
          </a:prstGeom>
          <a:noFill/>
          <a:ln>
            <a:solidFill>
              <a:schemeClr val="accent4">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1" name="CasellaDiTesto 10">
            <a:extLst>
              <a:ext uri="{FF2B5EF4-FFF2-40B4-BE49-F238E27FC236}">
                <a16:creationId xmlns:a16="http://schemas.microsoft.com/office/drawing/2014/main" id="{3DC17568-AA33-C5F2-2BA5-2475FD5E9371}"/>
              </a:ext>
            </a:extLst>
          </p:cNvPr>
          <p:cNvSpPr txBox="1"/>
          <p:nvPr/>
        </p:nvSpPr>
        <p:spPr>
          <a:xfrm>
            <a:off x="4557279" y="2234490"/>
            <a:ext cx="1798320" cy="369332"/>
          </a:xfrm>
          <a:prstGeom prst="rect">
            <a:avLst/>
          </a:prstGeom>
          <a:noFill/>
        </p:spPr>
        <p:txBody>
          <a:bodyPr wrap="square" rtlCol="0">
            <a:spAutoFit/>
          </a:bodyPr>
          <a:lstStyle/>
          <a:p>
            <a:pPr algn="l"/>
            <a:r>
              <a:rPr lang="it-IT" dirty="0">
                <a:solidFill>
                  <a:srgbClr val="002060"/>
                </a:solidFill>
              </a:rPr>
              <a:t>treatment</a:t>
            </a:r>
          </a:p>
        </p:txBody>
      </p:sp>
      <p:sp>
        <p:nvSpPr>
          <p:cNvPr id="12" name="Rettangolo 11">
            <a:extLst>
              <a:ext uri="{FF2B5EF4-FFF2-40B4-BE49-F238E27FC236}">
                <a16:creationId xmlns:a16="http://schemas.microsoft.com/office/drawing/2014/main" id="{E4B141B2-71EB-A426-60B6-B34365656B4C}"/>
              </a:ext>
            </a:extLst>
          </p:cNvPr>
          <p:cNvSpPr/>
          <p:nvPr/>
        </p:nvSpPr>
        <p:spPr>
          <a:xfrm>
            <a:off x="10982960" y="2822351"/>
            <a:ext cx="101601" cy="1473147"/>
          </a:xfrm>
          <a:prstGeom prst="rect">
            <a:avLst/>
          </a:prstGeom>
          <a:solidFill>
            <a:schemeClr val="bg1">
              <a:alpha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3" name="Rettangolo 12">
            <a:extLst>
              <a:ext uri="{FF2B5EF4-FFF2-40B4-BE49-F238E27FC236}">
                <a16:creationId xmlns:a16="http://schemas.microsoft.com/office/drawing/2014/main" id="{63B97FE8-2FE3-AC71-C354-6BCA7E236B94}"/>
              </a:ext>
            </a:extLst>
          </p:cNvPr>
          <p:cNvSpPr/>
          <p:nvPr/>
        </p:nvSpPr>
        <p:spPr>
          <a:xfrm>
            <a:off x="10800080" y="2812191"/>
            <a:ext cx="101601" cy="1473147"/>
          </a:xfrm>
          <a:prstGeom prst="rect">
            <a:avLst/>
          </a:prstGeom>
          <a:solidFill>
            <a:schemeClr val="bg1">
              <a:alpha val="8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4" name="CasellaDiTesto 13">
            <a:extLst>
              <a:ext uri="{FF2B5EF4-FFF2-40B4-BE49-F238E27FC236}">
                <a16:creationId xmlns:a16="http://schemas.microsoft.com/office/drawing/2014/main" id="{3145D86F-40F6-200F-B8BC-B7FD424B495A}"/>
              </a:ext>
            </a:extLst>
          </p:cNvPr>
          <p:cNvSpPr txBox="1"/>
          <p:nvPr/>
        </p:nvSpPr>
        <p:spPr>
          <a:xfrm>
            <a:off x="5690314" y="4308242"/>
            <a:ext cx="6175036" cy="400110"/>
          </a:xfrm>
          <a:prstGeom prst="rect">
            <a:avLst/>
          </a:prstGeom>
          <a:noFill/>
        </p:spPr>
        <p:txBody>
          <a:bodyPr wrap="square" rtlCol="0">
            <a:spAutoFit/>
          </a:bodyPr>
          <a:lstStyle/>
          <a:p>
            <a:pPr algn="l"/>
            <a:r>
              <a:rPr lang="it-IT" sz="2000" dirty="0"/>
              <a:t>1.                                        2.                                3.           </a:t>
            </a:r>
          </a:p>
        </p:txBody>
      </p:sp>
      <p:pic>
        <p:nvPicPr>
          <p:cNvPr id="15" name="Picture 14">
            <a:extLst>
              <a:ext uri="{FF2B5EF4-FFF2-40B4-BE49-F238E27FC236}">
                <a16:creationId xmlns:a16="http://schemas.microsoft.com/office/drawing/2014/main" id="{3C4890AF-414D-DC12-8C79-0367B486132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0185904" y="73211"/>
            <a:ext cx="698843" cy="693052"/>
          </a:xfrm>
          <a:prstGeom prst="rect">
            <a:avLst/>
          </a:prstGeom>
        </p:spPr>
      </p:pic>
      <p:pic>
        <p:nvPicPr>
          <p:cNvPr id="16" name="Picture 15" descr="Et billede, der indeholder tekst, Font/skrifttype, Grafik, logo&#10;&#10;Automatisk genereret beskrivelse">
            <a:extLst>
              <a:ext uri="{FF2B5EF4-FFF2-40B4-BE49-F238E27FC236}">
                <a16:creationId xmlns:a16="http://schemas.microsoft.com/office/drawing/2014/main" id="{EE4C329F-7ECC-1C1D-0AAD-814CFDDCC3D6}"/>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1581044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93D222-7B52-106A-C4E8-DD979C1A8762}"/>
              </a:ext>
            </a:extLst>
          </p:cNvPr>
          <p:cNvSpPr>
            <a:spLocks noGrp="1"/>
          </p:cNvSpPr>
          <p:nvPr>
            <p:ph type="title"/>
          </p:nvPr>
        </p:nvSpPr>
        <p:spPr>
          <a:xfrm>
            <a:off x="178586" y="16303"/>
            <a:ext cx="9066107" cy="965964"/>
          </a:xfrm>
        </p:spPr>
        <p:txBody>
          <a:bodyPr>
            <a:normAutofit/>
          </a:bodyPr>
          <a:lstStyle/>
          <a:p>
            <a:r>
              <a:rPr lang="en-US" sz="2800" b="1" dirty="0">
                <a:latin typeface="+mn-lt"/>
              </a:rPr>
              <a:t>RES-010 </a:t>
            </a:r>
            <a:r>
              <a:rPr lang="en-US" sz="2800" b="1" dirty="0" err="1">
                <a:latin typeface="+mn-lt"/>
              </a:rPr>
              <a:t>MoA</a:t>
            </a:r>
            <a:r>
              <a:rPr lang="en-US" sz="2800" b="1" dirty="0">
                <a:latin typeface="+mn-lt"/>
              </a:rPr>
              <a:t> is orthogonal to GLP1-RA</a:t>
            </a:r>
            <a:endParaRPr lang="it-IT" sz="2800" b="1" dirty="0">
              <a:latin typeface="+mn-lt"/>
            </a:endParaRPr>
          </a:p>
        </p:txBody>
      </p:sp>
      <p:sp>
        <p:nvSpPr>
          <p:cNvPr id="3" name="Segnaposto numero diapositiva 2">
            <a:extLst>
              <a:ext uri="{FF2B5EF4-FFF2-40B4-BE49-F238E27FC236}">
                <a16:creationId xmlns:a16="http://schemas.microsoft.com/office/drawing/2014/main" id="{5686DA68-D1B9-56F7-7F01-24E27BA19989}"/>
              </a:ext>
            </a:extLst>
          </p:cNvPr>
          <p:cNvSpPr>
            <a:spLocks noGrp="1"/>
          </p:cNvSpPr>
          <p:nvPr>
            <p:ph type="sldNum" sz="quarter" idx="12"/>
          </p:nvPr>
        </p:nvSpPr>
        <p:spPr>
          <a:xfrm>
            <a:off x="8610600" y="6229350"/>
            <a:ext cx="2743200" cy="365125"/>
          </a:xfrm>
        </p:spPr>
        <p:txBody>
          <a:bodyPr/>
          <a:lstStyle/>
          <a:p>
            <a:fld id="{227D6147-8CA9-4AD8-AEEB-E653C18C822D}" type="slidenum">
              <a:rPr lang="en-GB" smtClean="0">
                <a:latin typeface="+mn-lt"/>
              </a:rPr>
              <a:t>62</a:t>
            </a:fld>
            <a:endParaRPr lang="en-GB">
              <a:latin typeface="+mn-lt"/>
            </a:endParaRPr>
          </a:p>
        </p:txBody>
      </p:sp>
      <p:pic>
        <p:nvPicPr>
          <p:cNvPr id="5" name="Immagine 4">
            <a:extLst>
              <a:ext uri="{FF2B5EF4-FFF2-40B4-BE49-F238E27FC236}">
                <a16:creationId xmlns:a16="http://schemas.microsoft.com/office/drawing/2014/main" id="{E9173F4C-573C-88C2-5DB5-566B8FFC86DE}"/>
              </a:ext>
            </a:extLst>
          </p:cNvPr>
          <p:cNvPicPr>
            <a:picLocks noChangeAspect="1"/>
          </p:cNvPicPr>
          <p:nvPr/>
        </p:nvPicPr>
        <p:blipFill rotWithShape="1">
          <a:blip r:embed="rId2">
            <a:clrChange>
              <a:clrFrom>
                <a:srgbClr val="FFFFFF"/>
              </a:clrFrom>
              <a:clrTo>
                <a:srgbClr val="FFFFFF">
                  <a:alpha val="0"/>
                </a:srgbClr>
              </a:clrTo>
            </a:clrChange>
          </a:blip>
          <a:srcRect b="43822"/>
          <a:stretch/>
        </p:blipFill>
        <p:spPr>
          <a:xfrm>
            <a:off x="1157490" y="1840055"/>
            <a:ext cx="9500928" cy="2348663"/>
          </a:xfrm>
          <a:prstGeom prst="rect">
            <a:avLst/>
          </a:prstGeom>
        </p:spPr>
      </p:pic>
      <p:pic>
        <p:nvPicPr>
          <p:cNvPr id="6" name="Picture 8">
            <a:extLst>
              <a:ext uri="{FF2B5EF4-FFF2-40B4-BE49-F238E27FC236}">
                <a16:creationId xmlns:a16="http://schemas.microsoft.com/office/drawing/2014/main" id="{3D7DE687-3E92-C78B-EA1C-0EB07ADF198B}"/>
              </a:ext>
            </a:extLst>
          </p:cNvPr>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t="6535"/>
          <a:stretch/>
        </p:blipFill>
        <p:spPr>
          <a:xfrm>
            <a:off x="8854580" y="1448698"/>
            <a:ext cx="1024067" cy="534620"/>
          </a:xfrm>
          <a:prstGeom prst="rect">
            <a:avLst/>
          </a:prstGeom>
        </p:spPr>
      </p:pic>
      <p:pic>
        <p:nvPicPr>
          <p:cNvPr id="7" name="Immagine 6">
            <a:extLst>
              <a:ext uri="{FF2B5EF4-FFF2-40B4-BE49-F238E27FC236}">
                <a16:creationId xmlns:a16="http://schemas.microsoft.com/office/drawing/2014/main" id="{1B822241-6A04-5AA9-F239-435C54871987}"/>
              </a:ext>
            </a:extLst>
          </p:cNvPr>
          <p:cNvPicPr>
            <a:picLocks noChangeAspect="1"/>
          </p:cNvPicPr>
          <p:nvPr/>
        </p:nvPicPr>
        <p:blipFill>
          <a:blip r:embed="rId4">
            <a:clrChange>
              <a:clrFrom>
                <a:srgbClr val="F7F7F7"/>
              </a:clrFrom>
              <a:clrTo>
                <a:srgbClr val="F7F7F7">
                  <a:alpha val="0"/>
                </a:srgbClr>
              </a:clrTo>
            </a:clrChange>
            <a:duotone>
              <a:schemeClr val="bg2">
                <a:shade val="45000"/>
                <a:satMod val="135000"/>
              </a:schemeClr>
              <a:prstClr val="white"/>
            </a:duotone>
          </a:blip>
          <a:stretch>
            <a:fillRect/>
          </a:stretch>
        </p:blipFill>
        <p:spPr>
          <a:xfrm>
            <a:off x="6240618" y="1483739"/>
            <a:ext cx="724191" cy="536560"/>
          </a:xfrm>
          <a:prstGeom prst="rect">
            <a:avLst/>
          </a:prstGeom>
        </p:spPr>
      </p:pic>
      <p:pic>
        <p:nvPicPr>
          <p:cNvPr id="8" name="Immagine 7">
            <a:extLst>
              <a:ext uri="{FF2B5EF4-FFF2-40B4-BE49-F238E27FC236}">
                <a16:creationId xmlns:a16="http://schemas.microsoft.com/office/drawing/2014/main" id="{9E0E0F5D-9E02-C943-BC21-F79C6C95276E}"/>
              </a:ext>
            </a:extLst>
          </p:cNvPr>
          <p:cNvPicPr>
            <a:picLocks noChangeAspect="1"/>
          </p:cNvPicPr>
          <p:nvPr/>
        </p:nvPicPr>
        <p:blipFill>
          <a:blip r:embed="rId5">
            <a:clrChange>
              <a:clrFrom>
                <a:srgbClr val="F7F7F7"/>
              </a:clrFrom>
              <a:clrTo>
                <a:srgbClr val="F7F7F7">
                  <a:alpha val="0"/>
                </a:srgbClr>
              </a:clrTo>
            </a:clrChange>
            <a:duotone>
              <a:schemeClr val="bg2">
                <a:shade val="45000"/>
                <a:satMod val="135000"/>
              </a:schemeClr>
              <a:prstClr val="white"/>
            </a:duotone>
          </a:blip>
          <a:stretch>
            <a:fillRect/>
          </a:stretch>
        </p:blipFill>
        <p:spPr>
          <a:xfrm>
            <a:off x="7204435" y="1573392"/>
            <a:ext cx="775063" cy="432247"/>
          </a:xfrm>
          <a:prstGeom prst="rect">
            <a:avLst/>
          </a:prstGeom>
        </p:spPr>
      </p:pic>
      <p:sp>
        <p:nvSpPr>
          <p:cNvPr id="10" name="CasellaDiTesto 9">
            <a:extLst>
              <a:ext uri="{FF2B5EF4-FFF2-40B4-BE49-F238E27FC236}">
                <a16:creationId xmlns:a16="http://schemas.microsoft.com/office/drawing/2014/main" id="{2F062719-3AA5-C25D-18F7-CA469BA525CF}"/>
              </a:ext>
            </a:extLst>
          </p:cNvPr>
          <p:cNvSpPr txBox="1"/>
          <p:nvPr/>
        </p:nvSpPr>
        <p:spPr>
          <a:xfrm>
            <a:off x="1021367" y="5410087"/>
            <a:ext cx="10854472" cy="865173"/>
          </a:xfrm>
          <a:prstGeom prst="rect">
            <a:avLst/>
          </a:prstGeom>
          <a:noFill/>
        </p:spPr>
        <p:txBody>
          <a:bodyPr wrap="square">
            <a:spAutoFit/>
          </a:bodyPr>
          <a:lstStyle/>
          <a:p>
            <a:pPr algn="l">
              <a:lnSpc>
                <a:spcPct val="107000"/>
              </a:lnSpc>
              <a:spcAft>
                <a:spcPts val="0"/>
              </a:spcAft>
            </a:pPr>
            <a:r>
              <a:rPr lang="en-US" sz="2400" b="1" noProof="0" dirty="0">
                <a:effectLst/>
                <a:ea typeface="Calibri" panose="020F0502020204030204" pitchFamily="34" charset="0"/>
                <a:cs typeface="Times New Roman" panose="02020603050405020304" pitchFamily="18" charset="0"/>
              </a:rPr>
              <a:t>RES-010 is the perfect fit for a GLP-1 agonist: its disease-modifying mode of action complements the fast effect of food intake reduction</a:t>
            </a:r>
          </a:p>
        </p:txBody>
      </p:sp>
      <p:sp>
        <p:nvSpPr>
          <p:cNvPr id="11" name="Callout: freccia in su 10">
            <a:extLst>
              <a:ext uri="{FF2B5EF4-FFF2-40B4-BE49-F238E27FC236}">
                <a16:creationId xmlns:a16="http://schemas.microsoft.com/office/drawing/2014/main" id="{7D89E85E-5745-EB6A-1DC6-185F5B9CE198}"/>
              </a:ext>
            </a:extLst>
          </p:cNvPr>
          <p:cNvSpPr/>
          <p:nvPr/>
        </p:nvSpPr>
        <p:spPr>
          <a:xfrm>
            <a:off x="6181016" y="4225699"/>
            <a:ext cx="2114550" cy="845488"/>
          </a:xfrm>
          <a:prstGeom prst="upArrowCallou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rPr>
              <a:t>Addresses</a:t>
            </a:r>
            <a:r>
              <a:rPr lang="it-IT" sz="1600" dirty="0">
                <a:solidFill>
                  <a:schemeClr val="tx1"/>
                </a:solidFill>
              </a:rPr>
              <a:t> </a:t>
            </a:r>
            <a:r>
              <a:rPr lang="it-IT" sz="1600" dirty="0" err="1">
                <a:solidFill>
                  <a:schemeClr val="tx1"/>
                </a:solidFill>
              </a:rPr>
              <a:t>symptoms</a:t>
            </a:r>
            <a:r>
              <a:rPr lang="it-IT" sz="1600" dirty="0">
                <a:solidFill>
                  <a:schemeClr val="tx1"/>
                </a:solidFill>
              </a:rPr>
              <a:t> (appetite)</a:t>
            </a:r>
          </a:p>
        </p:txBody>
      </p:sp>
      <p:sp>
        <p:nvSpPr>
          <p:cNvPr id="12" name="Callout: freccia in su 11">
            <a:extLst>
              <a:ext uri="{FF2B5EF4-FFF2-40B4-BE49-F238E27FC236}">
                <a16:creationId xmlns:a16="http://schemas.microsoft.com/office/drawing/2014/main" id="{745EBC27-F41E-1F9B-86E8-D5B1D5FD00EA}"/>
              </a:ext>
            </a:extLst>
          </p:cNvPr>
          <p:cNvSpPr/>
          <p:nvPr/>
        </p:nvSpPr>
        <p:spPr>
          <a:xfrm>
            <a:off x="8562975" y="4225699"/>
            <a:ext cx="1809750" cy="845488"/>
          </a:xfrm>
          <a:prstGeom prst="upArrowCallou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rPr>
              <a:t>Rewires</a:t>
            </a:r>
            <a:r>
              <a:rPr lang="it-IT" sz="1600" dirty="0">
                <a:solidFill>
                  <a:schemeClr val="tx1"/>
                </a:solidFill>
              </a:rPr>
              <a:t> </a:t>
            </a:r>
            <a:r>
              <a:rPr lang="it-IT" sz="1600" dirty="0" err="1">
                <a:solidFill>
                  <a:schemeClr val="tx1"/>
                </a:solidFill>
              </a:rPr>
              <a:t>cellular</a:t>
            </a:r>
            <a:r>
              <a:rPr lang="it-IT" sz="1600" dirty="0">
                <a:solidFill>
                  <a:schemeClr val="tx1"/>
                </a:solidFill>
              </a:rPr>
              <a:t> </a:t>
            </a:r>
            <a:r>
              <a:rPr lang="it-IT" sz="1600" dirty="0" err="1">
                <a:solidFill>
                  <a:schemeClr val="tx1"/>
                </a:solidFill>
              </a:rPr>
              <a:t>metabolism</a:t>
            </a:r>
            <a:endParaRPr lang="it-IT" sz="1600" dirty="0">
              <a:solidFill>
                <a:schemeClr val="tx1"/>
              </a:solidFill>
            </a:endParaRPr>
          </a:p>
        </p:txBody>
      </p:sp>
      <p:pic>
        <p:nvPicPr>
          <p:cNvPr id="4" name="Picture 3">
            <a:extLst>
              <a:ext uri="{FF2B5EF4-FFF2-40B4-BE49-F238E27FC236}">
                <a16:creationId xmlns:a16="http://schemas.microsoft.com/office/drawing/2014/main" id="{F59AB863-2850-177B-C83B-AC5C1B8A17D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0185904" y="73211"/>
            <a:ext cx="698843" cy="693052"/>
          </a:xfrm>
          <a:prstGeom prst="rect">
            <a:avLst/>
          </a:prstGeom>
        </p:spPr>
      </p:pic>
      <p:pic>
        <p:nvPicPr>
          <p:cNvPr id="9" name="Picture 8" descr="Et billede, der indeholder tekst, Font/skrifttype, Grafik, logo&#10;&#10;Automatisk genereret beskrivelse">
            <a:extLst>
              <a:ext uri="{FF2B5EF4-FFF2-40B4-BE49-F238E27FC236}">
                <a16:creationId xmlns:a16="http://schemas.microsoft.com/office/drawing/2014/main" id="{2935B0D2-52DA-41A7-BDDF-DD2C9951A3B6}"/>
              </a:ext>
            </a:extLst>
          </p:cNvPr>
          <p:cNvPicPr>
            <a:picLocks noChangeAspect="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405973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05D1-3495-36FB-88F1-821B8CB2C89E}"/>
              </a:ext>
            </a:extLst>
          </p:cNvPr>
          <p:cNvSpPr>
            <a:spLocks noGrp="1"/>
          </p:cNvSpPr>
          <p:nvPr>
            <p:ph type="title"/>
          </p:nvPr>
        </p:nvSpPr>
        <p:spPr/>
        <p:txBody>
          <a:bodyPr>
            <a:normAutofit/>
          </a:bodyPr>
          <a:lstStyle/>
          <a:p>
            <a:r>
              <a:rPr lang="en-US" sz="4000" dirty="0">
                <a:latin typeface="+mn-lt"/>
              </a:rPr>
              <a:t>Resalis -</a:t>
            </a:r>
            <a:br>
              <a:rPr lang="en-US" sz="4000" dirty="0">
                <a:latin typeface="+mn-lt"/>
              </a:rPr>
            </a:br>
            <a:r>
              <a:rPr lang="en-US" sz="4000" dirty="0">
                <a:latin typeface="+mn-lt"/>
              </a:rPr>
              <a:t>ncRNA medicines in metabolic diseases</a:t>
            </a:r>
            <a:endParaRPr lang="en-GB" sz="4000" dirty="0">
              <a:latin typeface="+mn-lt"/>
            </a:endParaRPr>
          </a:p>
        </p:txBody>
      </p:sp>
      <p:sp>
        <p:nvSpPr>
          <p:cNvPr id="3" name="Content Placeholder 2">
            <a:extLst>
              <a:ext uri="{FF2B5EF4-FFF2-40B4-BE49-F238E27FC236}">
                <a16:creationId xmlns:a16="http://schemas.microsoft.com/office/drawing/2014/main" id="{5ADC4553-288A-E573-664E-69A15ED08CBF}"/>
              </a:ext>
            </a:extLst>
          </p:cNvPr>
          <p:cNvSpPr>
            <a:spLocks noGrp="1"/>
          </p:cNvSpPr>
          <p:nvPr>
            <p:ph sz="half" idx="2"/>
          </p:nvPr>
        </p:nvSpPr>
        <p:spPr>
          <a:xfrm>
            <a:off x="5933440" y="681037"/>
            <a:ext cx="5181600" cy="5811838"/>
          </a:xfrm>
        </p:spPr>
        <p:txBody>
          <a:bodyPr>
            <a:normAutofit fontScale="92500" lnSpcReduction="10000"/>
          </a:bodyPr>
          <a:lstStyle/>
          <a:p>
            <a:pPr>
              <a:spcAft>
                <a:spcPts val="1200"/>
              </a:spcAft>
            </a:pPr>
            <a:r>
              <a:rPr lang="en-US" sz="1800" dirty="0">
                <a:solidFill>
                  <a:schemeClr val="tx1"/>
                </a:solidFill>
                <a:latin typeface="+mn-lt"/>
              </a:rPr>
              <a:t>Transformative approach for metabolic diseases by targeting a non-coding RNA, miR-22, a master regulator of the molecular pathways underlying obesity </a:t>
            </a:r>
          </a:p>
          <a:p>
            <a:pPr>
              <a:spcAft>
                <a:spcPts val="1200"/>
              </a:spcAft>
            </a:pPr>
            <a:r>
              <a:rPr lang="en-US" sz="1800" dirty="0">
                <a:solidFill>
                  <a:schemeClr val="tx1"/>
                </a:solidFill>
                <a:latin typeface="+mn-lt"/>
              </a:rPr>
              <a:t>Lead program RES-010 is an Antisense Oligonucleotide initially developed for obesity and fatty liver disease </a:t>
            </a:r>
          </a:p>
          <a:p>
            <a:pPr>
              <a:spcAft>
                <a:spcPts val="1200"/>
              </a:spcAft>
            </a:pPr>
            <a:r>
              <a:rPr lang="en-US" sz="1800" dirty="0">
                <a:solidFill>
                  <a:schemeClr val="tx1"/>
                </a:solidFill>
                <a:latin typeface="+mn-lt"/>
              </a:rPr>
              <a:t>RES-010 provides disease-modifying therapeutic impact, including quality and sustained weight loss. </a:t>
            </a:r>
          </a:p>
          <a:p>
            <a:pPr>
              <a:spcAft>
                <a:spcPts val="1200"/>
              </a:spcAft>
            </a:pPr>
            <a:r>
              <a:rPr lang="en-US" sz="1800" dirty="0">
                <a:solidFill>
                  <a:schemeClr val="tx1"/>
                </a:solidFill>
                <a:latin typeface="+mn-lt"/>
              </a:rPr>
              <a:t>RES-010 rewires cellular metabolism:</a:t>
            </a:r>
          </a:p>
          <a:p>
            <a:pPr lvl="1">
              <a:spcAft>
                <a:spcPts val="1200"/>
              </a:spcAft>
            </a:pPr>
            <a:r>
              <a:rPr lang="en-US" dirty="0">
                <a:solidFill>
                  <a:schemeClr val="tx1"/>
                </a:solidFill>
                <a:latin typeface="+mn-lt"/>
              </a:rPr>
              <a:t>Restores regulation of lipid biosynthesis</a:t>
            </a:r>
          </a:p>
          <a:p>
            <a:pPr lvl="1">
              <a:spcAft>
                <a:spcPts val="1200"/>
              </a:spcAft>
            </a:pPr>
            <a:r>
              <a:rPr lang="en-US" sz="1800" dirty="0">
                <a:solidFill>
                  <a:schemeClr val="tx1"/>
                </a:solidFill>
                <a:latin typeface="+mn-lt"/>
              </a:rPr>
              <a:t>Promotes the biogenesis of mitochondria</a:t>
            </a:r>
          </a:p>
          <a:p>
            <a:pPr lvl="1">
              <a:spcAft>
                <a:spcPts val="1200"/>
              </a:spcAft>
            </a:pPr>
            <a:r>
              <a:rPr lang="en-US" sz="1800" dirty="0">
                <a:solidFill>
                  <a:schemeClr val="tx1"/>
                </a:solidFill>
                <a:latin typeface="+mn-lt"/>
              </a:rPr>
              <a:t>Transforms white adipose tissue into brown adipose tissue</a:t>
            </a:r>
          </a:p>
          <a:p>
            <a:pPr>
              <a:spcAft>
                <a:spcPts val="1200"/>
              </a:spcAft>
            </a:pPr>
            <a:r>
              <a:rPr lang="en-US" sz="1700" dirty="0">
                <a:solidFill>
                  <a:schemeClr val="tx1"/>
                </a:solidFill>
                <a:latin typeface="+mn-lt"/>
              </a:rPr>
              <a:t>The activation of these pathways leads to a fat mass reduction in all body districts including fat pads and liver</a:t>
            </a:r>
            <a:endParaRPr lang="en-US" sz="1500" dirty="0">
              <a:solidFill>
                <a:schemeClr val="tx1"/>
              </a:solidFill>
              <a:latin typeface="+mn-lt"/>
            </a:endParaRPr>
          </a:p>
        </p:txBody>
      </p:sp>
      <p:sp>
        <p:nvSpPr>
          <p:cNvPr id="4" name="Slide Number Placeholder 3">
            <a:extLst>
              <a:ext uri="{FF2B5EF4-FFF2-40B4-BE49-F238E27FC236}">
                <a16:creationId xmlns:a16="http://schemas.microsoft.com/office/drawing/2014/main" id="{DB6F68CF-47F6-D844-27C5-F5CD88BC9633}"/>
              </a:ext>
            </a:extLst>
          </p:cNvPr>
          <p:cNvSpPr>
            <a:spLocks noGrp="1"/>
          </p:cNvSpPr>
          <p:nvPr>
            <p:ph type="sldNum" sz="quarter" idx="12"/>
          </p:nvPr>
        </p:nvSpPr>
        <p:spPr/>
        <p:txBody>
          <a:bodyPr/>
          <a:lstStyle/>
          <a:p>
            <a:fld id="{227D6147-8CA9-4AD8-AEEB-E653C18C822D}" type="slidenum">
              <a:rPr lang="en-GB" smtClean="0">
                <a:latin typeface="+mn-lt"/>
              </a:rPr>
              <a:t>63</a:t>
            </a:fld>
            <a:endParaRPr lang="en-GB" dirty="0">
              <a:latin typeface="+mn-lt"/>
            </a:endParaRPr>
          </a:p>
        </p:txBody>
      </p:sp>
      <p:sp>
        <p:nvSpPr>
          <p:cNvPr id="5" name="CasellaDiTesto 4">
            <a:extLst>
              <a:ext uri="{FF2B5EF4-FFF2-40B4-BE49-F238E27FC236}">
                <a16:creationId xmlns:a16="http://schemas.microsoft.com/office/drawing/2014/main" id="{E28F33C1-2EAD-2095-F4BE-ECC585121FE0}"/>
              </a:ext>
            </a:extLst>
          </p:cNvPr>
          <p:cNvSpPr txBox="1"/>
          <p:nvPr/>
        </p:nvSpPr>
        <p:spPr>
          <a:xfrm>
            <a:off x="0" y="6581001"/>
            <a:ext cx="4120055" cy="276999"/>
          </a:xfrm>
          <a:prstGeom prst="rect">
            <a:avLst/>
          </a:prstGeom>
          <a:noFill/>
        </p:spPr>
        <p:txBody>
          <a:bodyPr wrap="square" rtlCol="0">
            <a:spAutoFit/>
          </a:bodyPr>
          <a:lstStyle/>
          <a:p>
            <a:pPr algn="l"/>
            <a:r>
              <a:rPr lang="it-IT" sz="1200" dirty="0">
                <a:solidFill>
                  <a:schemeClr val="bg1"/>
                </a:solidFill>
              </a:rPr>
              <a:t>Not to be </a:t>
            </a:r>
            <a:r>
              <a:rPr lang="it-IT" sz="1200" dirty="0" err="1">
                <a:solidFill>
                  <a:schemeClr val="bg1"/>
                </a:solidFill>
              </a:rPr>
              <a:t>distributed</a:t>
            </a:r>
            <a:r>
              <a:rPr lang="it-IT" sz="1200" dirty="0">
                <a:solidFill>
                  <a:schemeClr val="bg1"/>
                </a:solidFill>
              </a:rPr>
              <a:t> </a:t>
            </a:r>
            <a:r>
              <a:rPr lang="it-IT" sz="1200" dirty="0" err="1">
                <a:solidFill>
                  <a:schemeClr val="bg1"/>
                </a:solidFill>
              </a:rPr>
              <a:t>without</a:t>
            </a:r>
            <a:r>
              <a:rPr lang="it-IT" sz="1200" dirty="0">
                <a:solidFill>
                  <a:schemeClr val="bg1"/>
                </a:solidFill>
              </a:rPr>
              <a:t> </a:t>
            </a:r>
            <a:r>
              <a:rPr lang="it-IT" sz="1200" dirty="0" err="1">
                <a:solidFill>
                  <a:schemeClr val="bg1"/>
                </a:solidFill>
              </a:rPr>
              <a:t>written</a:t>
            </a:r>
            <a:r>
              <a:rPr lang="it-IT" sz="1200" dirty="0">
                <a:solidFill>
                  <a:schemeClr val="bg1"/>
                </a:solidFill>
              </a:rPr>
              <a:t> </a:t>
            </a:r>
            <a:r>
              <a:rPr lang="it-IT" sz="1200" dirty="0" err="1">
                <a:solidFill>
                  <a:schemeClr val="bg1"/>
                </a:solidFill>
              </a:rPr>
              <a:t>consent</a:t>
            </a:r>
            <a:r>
              <a:rPr lang="it-IT" sz="1200" dirty="0">
                <a:solidFill>
                  <a:schemeClr val="bg1"/>
                </a:solidFill>
              </a:rPr>
              <a:t> from Resalis</a:t>
            </a:r>
          </a:p>
        </p:txBody>
      </p:sp>
      <p:pic>
        <p:nvPicPr>
          <p:cNvPr id="7" name="Picture 6" descr="Logo, company name&#10;&#10;Description automatically generated">
            <a:extLst>
              <a:ext uri="{FF2B5EF4-FFF2-40B4-BE49-F238E27FC236}">
                <a16:creationId xmlns:a16="http://schemas.microsoft.com/office/drawing/2014/main" id="{42EE43D6-1E15-F4AD-0A39-018C3A61DC05}"/>
              </a:ext>
            </a:extLst>
          </p:cNvPr>
          <p:cNvPicPr>
            <a:picLocks noChangeAspect="1"/>
          </p:cNvPicPr>
          <p:nvPr/>
        </p:nvPicPr>
        <p:blipFill rotWithShape="1">
          <a:blip r:embed="rId2">
            <a:extLst>
              <a:ext uri="{28A0092B-C50C-407E-A947-70E740481C1C}">
                <a14:useLocalDpi xmlns:a14="http://schemas.microsoft.com/office/drawing/2010/main" val="0"/>
              </a:ext>
            </a:extLst>
          </a:blip>
          <a:srcRect t="18745" b="10476"/>
          <a:stretch/>
        </p:blipFill>
        <p:spPr>
          <a:xfrm>
            <a:off x="10827421" y="73211"/>
            <a:ext cx="1364579" cy="607826"/>
          </a:xfrm>
          <a:prstGeom prst="rect">
            <a:avLst/>
          </a:prstGeom>
        </p:spPr>
      </p:pic>
      <p:pic>
        <p:nvPicPr>
          <p:cNvPr id="6" name="Picture 5">
            <a:extLst>
              <a:ext uri="{FF2B5EF4-FFF2-40B4-BE49-F238E27FC236}">
                <a16:creationId xmlns:a16="http://schemas.microsoft.com/office/drawing/2014/main" id="{BE1AC857-52B6-E8FC-4489-28D6571AF0A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0186156" y="18599"/>
            <a:ext cx="698843" cy="693052"/>
          </a:xfrm>
          <a:prstGeom prst="rect">
            <a:avLst/>
          </a:prstGeom>
        </p:spPr>
      </p:pic>
      <p:pic>
        <p:nvPicPr>
          <p:cNvPr id="8" name="Picture 7" descr="Et billede, der indeholder tekst, Font/skrifttype, Grafik, logo&#10;&#10;Automatisk genereret beskrivelse">
            <a:extLst>
              <a:ext uri="{FF2B5EF4-FFF2-40B4-BE49-F238E27FC236}">
                <a16:creationId xmlns:a16="http://schemas.microsoft.com/office/drawing/2014/main" id="{9EAA9D50-42DA-E7FC-798C-CC7568F09B1E}"/>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1183932" y="830484"/>
            <a:ext cx="882584" cy="455350"/>
          </a:xfrm>
          <a:prstGeom prst="rect">
            <a:avLst/>
          </a:prstGeom>
          <a:noFill/>
          <a:ln>
            <a:noFill/>
          </a:ln>
        </p:spPr>
      </p:pic>
    </p:spTree>
    <p:extLst>
      <p:ext uri="{BB962C8B-B14F-4D97-AF65-F5344CB8AC3E}">
        <p14:creationId xmlns:p14="http://schemas.microsoft.com/office/powerpoint/2010/main" val="3474812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15389-720C-4C3C-8787-F1857D8AF0EE}"/>
              </a:ext>
            </a:extLst>
          </p:cNvPr>
          <p:cNvSpPr>
            <a:spLocks noGrp="1"/>
          </p:cNvSpPr>
          <p:nvPr>
            <p:ph type="sldNum" sz="quarter" idx="12"/>
          </p:nvPr>
        </p:nvSpPr>
        <p:spPr/>
        <p:txBody>
          <a:bodyPr/>
          <a:lstStyle/>
          <a:p>
            <a:fld id="{227D6147-8CA9-4AD8-AEEB-E653C18C822D}" type="slidenum">
              <a:rPr lang="en-GB" smtClean="0">
                <a:latin typeface="+mn-lt"/>
              </a:rPr>
              <a:t>64</a:t>
            </a:fld>
            <a:endParaRPr lang="en-GB" dirty="0">
              <a:latin typeface="+mn-lt"/>
            </a:endParaRPr>
          </a:p>
        </p:txBody>
      </p:sp>
      <p:sp>
        <p:nvSpPr>
          <p:cNvPr id="3" name="Subtitle 2">
            <a:extLst>
              <a:ext uri="{FF2B5EF4-FFF2-40B4-BE49-F238E27FC236}">
                <a16:creationId xmlns:a16="http://schemas.microsoft.com/office/drawing/2014/main" id="{4679726A-BDD0-EED9-BD61-78A354AFAB88}"/>
              </a:ext>
            </a:extLst>
          </p:cNvPr>
          <p:cNvSpPr>
            <a:spLocks noGrp="1"/>
          </p:cNvSpPr>
          <p:nvPr>
            <p:ph type="subTitle" idx="1"/>
          </p:nvPr>
        </p:nvSpPr>
        <p:spPr/>
        <p:txBody>
          <a:bodyPr>
            <a:normAutofit lnSpcReduction="10000"/>
          </a:bodyPr>
          <a:lstStyle/>
          <a:p>
            <a:r>
              <a:rPr lang="en-GB" sz="3200" dirty="0">
                <a:latin typeface="+mn-lt"/>
              </a:rPr>
              <a:t>Thank you</a:t>
            </a:r>
          </a:p>
          <a:p>
            <a:r>
              <a:rPr lang="en-GB" sz="2400" dirty="0">
                <a:latin typeface="+mn-lt"/>
              </a:rPr>
              <a:t>riccardo.panella@resalistherapeutics.com</a:t>
            </a:r>
            <a:endParaRPr lang="en-GB" dirty="0">
              <a:latin typeface="+mn-lt"/>
            </a:endParaRPr>
          </a:p>
        </p:txBody>
      </p:sp>
      <p:pic>
        <p:nvPicPr>
          <p:cNvPr id="4" name="Picture 3" descr="Logo, company name&#10;&#10;Description automatically generated">
            <a:extLst>
              <a:ext uri="{FF2B5EF4-FFF2-40B4-BE49-F238E27FC236}">
                <a16:creationId xmlns:a16="http://schemas.microsoft.com/office/drawing/2014/main" id="{4EFF0ED9-3A43-C3D1-6D1F-0097020D71E1}"/>
              </a:ext>
            </a:extLst>
          </p:cNvPr>
          <p:cNvPicPr>
            <a:picLocks noChangeAspect="1"/>
          </p:cNvPicPr>
          <p:nvPr/>
        </p:nvPicPr>
        <p:blipFill rotWithShape="1">
          <a:blip r:embed="rId2">
            <a:extLst>
              <a:ext uri="{28A0092B-C50C-407E-A947-70E740481C1C}">
                <a14:useLocalDpi xmlns:a14="http://schemas.microsoft.com/office/drawing/2010/main" val="0"/>
              </a:ext>
            </a:extLst>
          </a:blip>
          <a:srcRect t="18745" b="10476"/>
          <a:stretch/>
        </p:blipFill>
        <p:spPr>
          <a:xfrm>
            <a:off x="3347674" y="273047"/>
            <a:ext cx="1814876" cy="808403"/>
          </a:xfrm>
          <a:prstGeom prst="rect">
            <a:avLst/>
          </a:prstGeom>
        </p:spPr>
      </p:pic>
      <p:pic>
        <p:nvPicPr>
          <p:cNvPr id="5" name="Picture 4" descr="Et billede, der indeholder tekst, Font/skrifttype, Grafik, logo&#10;&#10;Automatisk genereret beskrivelse">
            <a:extLst>
              <a:ext uri="{FF2B5EF4-FFF2-40B4-BE49-F238E27FC236}">
                <a16:creationId xmlns:a16="http://schemas.microsoft.com/office/drawing/2014/main" id="{9729189A-713F-5A7C-A6D8-10BD673302C4}"/>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78125" y="273047"/>
            <a:ext cx="1651997" cy="852313"/>
          </a:xfrm>
          <a:prstGeom prst="rect">
            <a:avLst/>
          </a:prstGeom>
          <a:noFill/>
          <a:ln>
            <a:noFill/>
          </a:ln>
        </p:spPr>
      </p:pic>
      <p:sp>
        <p:nvSpPr>
          <p:cNvPr id="6" name="CasellaDiTesto 10">
            <a:extLst>
              <a:ext uri="{FF2B5EF4-FFF2-40B4-BE49-F238E27FC236}">
                <a16:creationId xmlns:a16="http://schemas.microsoft.com/office/drawing/2014/main" id="{04E1C8BA-604D-7172-D77B-FF8412DF318C}"/>
              </a:ext>
            </a:extLst>
          </p:cNvPr>
          <p:cNvSpPr txBox="1"/>
          <p:nvPr/>
        </p:nvSpPr>
        <p:spPr>
          <a:xfrm>
            <a:off x="178125" y="1286000"/>
            <a:ext cx="3548861"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b="0" i="0" u="none" strike="noStrike" kern="1200" cap="none" spc="0" normalizeH="0" baseline="0" noProof="0" dirty="0">
                <a:ln>
                  <a:noFill/>
                </a:ln>
                <a:solidFill>
                  <a:schemeClr val="bg1"/>
                </a:solidFill>
                <a:effectLst/>
                <a:uLnTx/>
                <a:uFillTx/>
                <a:ea typeface="+mn-ea"/>
                <a:cs typeface="+mn-cs"/>
              </a:rPr>
              <a:t>Sakari Kauppinen</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Anja Holm</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Mirolyuba Ilieva</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Simone Tomasini</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Francesco Margiotta</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Ulrik Scheele</a:t>
            </a:r>
            <a:br>
              <a:rPr kumimoji="0" lang="da-DK" b="0" i="0" u="none" strike="noStrike" kern="1200" cap="none" spc="0" normalizeH="0" baseline="0" noProof="0" dirty="0">
                <a:ln>
                  <a:noFill/>
                </a:ln>
                <a:solidFill>
                  <a:schemeClr val="bg1"/>
                </a:solidFill>
                <a:effectLst/>
                <a:uLnTx/>
                <a:uFillTx/>
                <a:ea typeface="+mn-ea"/>
                <a:cs typeface="+mn-cs"/>
              </a:rPr>
            </a:br>
            <a:r>
              <a:rPr kumimoji="0" lang="da-DK" b="0" i="0" u="none" strike="noStrike" kern="1200" cap="none" spc="0" normalizeH="0" baseline="0" noProof="0" dirty="0">
                <a:ln>
                  <a:noFill/>
                </a:ln>
                <a:solidFill>
                  <a:schemeClr val="bg1"/>
                </a:solidFill>
                <a:effectLst/>
                <a:uLnTx/>
                <a:uFillTx/>
                <a:ea typeface="+mn-ea"/>
                <a:cs typeface="+mn-cs"/>
              </a:rPr>
              <a:t>Jens Madsen</a:t>
            </a:r>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solidFill>
                  <a:schemeClr val="bg1"/>
                </a:solidFill>
              </a:rPr>
              <a:t>Lluis</a:t>
            </a:r>
            <a:r>
              <a:rPr lang="da-DK" dirty="0">
                <a:solidFill>
                  <a:schemeClr val="bg1"/>
                </a:solidFill>
              </a:rPr>
              <a:t> Riera Ponsati</a:t>
            </a:r>
            <a:br>
              <a:rPr lang="da-DK" dirty="0">
                <a:solidFill>
                  <a:schemeClr val="bg1"/>
                </a:solidFill>
              </a:rPr>
            </a:br>
            <a:r>
              <a:rPr lang="da-DK" dirty="0">
                <a:solidFill>
                  <a:schemeClr val="bg1"/>
                </a:solidFill>
              </a:rPr>
              <a:t>Vibeke Thomsen</a:t>
            </a:r>
            <a:br>
              <a:rPr lang="da-DK" dirty="0">
                <a:solidFill>
                  <a:schemeClr val="bg1"/>
                </a:solidFill>
              </a:rPr>
            </a:br>
            <a:r>
              <a:rPr lang="da-DK" dirty="0">
                <a:solidFill>
                  <a:schemeClr val="bg1"/>
                </a:solidFill>
              </a:rPr>
              <a:t>Clara Mayer</a:t>
            </a:r>
            <a:endParaRPr kumimoji="0" lang="it-IT" b="0" i="0" u="none" strike="noStrike" kern="1200" cap="none" spc="0" normalizeH="0" baseline="0" noProof="0" dirty="0">
              <a:ln>
                <a:noFill/>
              </a:ln>
              <a:solidFill>
                <a:schemeClr val="bg1"/>
              </a:solidFill>
              <a:effectLst/>
              <a:uLnTx/>
              <a:uFillTx/>
              <a:ea typeface="+mn-ea"/>
              <a:cs typeface="+mn-cs"/>
            </a:endParaRPr>
          </a:p>
        </p:txBody>
      </p:sp>
      <p:sp>
        <p:nvSpPr>
          <p:cNvPr id="7" name="CasellaDiTesto 10">
            <a:extLst>
              <a:ext uri="{FF2B5EF4-FFF2-40B4-BE49-F238E27FC236}">
                <a16:creationId xmlns:a16="http://schemas.microsoft.com/office/drawing/2014/main" id="{D60BFCD9-F82B-4176-367E-F34B3765AA5F}"/>
              </a:ext>
            </a:extLst>
          </p:cNvPr>
          <p:cNvSpPr txBox="1"/>
          <p:nvPr/>
        </p:nvSpPr>
        <p:spPr>
          <a:xfrm>
            <a:off x="3347674" y="1286000"/>
            <a:ext cx="3548861"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b="0" i="0" u="none" strike="noStrike" kern="1200" cap="none" spc="0" normalizeH="0" baseline="0" noProof="0" dirty="0">
                <a:ln>
                  <a:noFill/>
                </a:ln>
                <a:solidFill>
                  <a:schemeClr val="bg1"/>
                </a:solidFill>
                <a:effectLst/>
                <a:uLnTx/>
                <a:uFillTx/>
                <a:ea typeface="+mn-ea"/>
                <a:cs typeface="+mn-cs"/>
              </a:rPr>
              <a:t>Anna Altieri</a:t>
            </a:r>
            <a:endParaRPr kumimoji="0" lang="it-IT" b="0" i="0" u="none" strike="noStrike" kern="1200" cap="none" spc="0" normalizeH="0" baseline="0" noProof="0" dirty="0">
              <a:ln>
                <a:noFill/>
              </a:ln>
              <a:solidFill>
                <a:schemeClr val="bg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b="0" i="0" u="none" strike="noStrike" kern="1200" cap="none" spc="0" normalizeH="0" baseline="0" noProof="0" dirty="0">
                <a:ln>
                  <a:noFill/>
                </a:ln>
                <a:solidFill>
                  <a:schemeClr val="bg1"/>
                </a:solidFill>
                <a:effectLst/>
                <a:uLnTx/>
                <a:uFillTx/>
                <a:ea typeface="+mn-ea"/>
                <a:cs typeface="+mn-cs"/>
              </a:rPr>
              <a:t>Alessandro Toniolo</a:t>
            </a:r>
            <a:br>
              <a:rPr kumimoji="0" lang="it-IT" b="0" i="0" u="none" strike="noStrike" kern="1200" cap="none" spc="0" normalizeH="0" baseline="0" noProof="0" dirty="0">
                <a:ln>
                  <a:noFill/>
                </a:ln>
                <a:solidFill>
                  <a:schemeClr val="bg1"/>
                </a:solidFill>
                <a:effectLst/>
                <a:uLnTx/>
                <a:uFillTx/>
                <a:ea typeface="+mn-ea"/>
                <a:cs typeface="+mn-cs"/>
              </a:rPr>
            </a:br>
            <a:r>
              <a:rPr kumimoji="0" lang="it-IT" b="0" i="0" u="none" strike="noStrike" kern="1200" cap="none" spc="0" normalizeH="0" baseline="0" noProof="0" dirty="0">
                <a:ln>
                  <a:noFill/>
                </a:ln>
                <a:solidFill>
                  <a:schemeClr val="bg1"/>
                </a:solidFill>
                <a:effectLst/>
                <a:uLnTx/>
                <a:uFillTx/>
                <a:ea typeface="+mn-ea"/>
                <a:cs typeface="+mn-cs"/>
              </a:rPr>
              <a:t>Micheal Hodges</a:t>
            </a:r>
            <a:br>
              <a:rPr kumimoji="0" lang="it-IT" b="0" i="0" u="none" strike="noStrike" kern="1200" cap="none" spc="0" normalizeH="0" baseline="0" noProof="0" dirty="0">
                <a:ln>
                  <a:noFill/>
                </a:ln>
                <a:solidFill>
                  <a:schemeClr val="bg1"/>
                </a:solidFill>
                <a:effectLst/>
                <a:uLnTx/>
                <a:uFillTx/>
                <a:ea typeface="+mn-ea"/>
                <a:cs typeface="+mn-cs"/>
              </a:rPr>
            </a:br>
            <a:r>
              <a:rPr kumimoji="0" lang="it-IT" b="0" i="0" u="none" strike="noStrike" kern="1200" cap="none" spc="0" normalizeH="0" baseline="0" noProof="0" dirty="0">
                <a:ln>
                  <a:noFill/>
                </a:ln>
                <a:solidFill>
                  <a:schemeClr val="bg1"/>
                </a:solidFill>
                <a:effectLst/>
                <a:uLnTx/>
                <a:uFillTx/>
                <a:ea typeface="+mn-ea"/>
                <a:cs typeface="+mn-cs"/>
              </a:rPr>
              <a:t>Emanuele Monteleone</a:t>
            </a:r>
            <a:br>
              <a:rPr kumimoji="0" lang="it-IT" b="0" i="0" u="none" strike="noStrike" kern="1200" cap="none" spc="0" normalizeH="0" baseline="0" noProof="0" dirty="0">
                <a:ln>
                  <a:noFill/>
                </a:ln>
                <a:solidFill>
                  <a:schemeClr val="bg1"/>
                </a:solidFill>
                <a:effectLst/>
                <a:uLnTx/>
                <a:uFillTx/>
                <a:ea typeface="+mn-ea"/>
                <a:cs typeface="+mn-cs"/>
              </a:rPr>
            </a:br>
            <a:r>
              <a:rPr kumimoji="0" lang="it-IT" b="0" i="0" u="none" strike="noStrike" kern="1200" cap="none" spc="0" normalizeH="0" baseline="0" noProof="0" dirty="0">
                <a:ln>
                  <a:noFill/>
                </a:ln>
                <a:solidFill>
                  <a:schemeClr val="bg1"/>
                </a:solidFill>
                <a:effectLst/>
                <a:uLnTx/>
                <a:uFillTx/>
                <a:ea typeface="+mn-ea"/>
                <a:cs typeface="+mn-cs"/>
              </a:rPr>
              <a:t>Luca Borgio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solidFill>
                  <a:schemeClr val="bg1"/>
                </a:solidFill>
              </a:rPr>
              <a:t>Barbara Domizzi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b="0" i="0" u="none" strike="noStrike" kern="1200" cap="none" spc="0" normalizeH="0" baseline="0" noProof="0" dirty="0">
                <a:ln>
                  <a:noFill/>
                </a:ln>
                <a:solidFill>
                  <a:schemeClr val="bg1"/>
                </a:solidFill>
                <a:effectLst/>
                <a:uLnTx/>
                <a:uFillTx/>
                <a:ea typeface="+mn-ea"/>
                <a:cs typeface="+mn-cs"/>
              </a:rPr>
              <a:t>Almut Nitsche</a:t>
            </a:r>
            <a:br>
              <a:rPr kumimoji="0" lang="it-IT" sz="1400" b="0" i="0" u="none" strike="noStrike" kern="1200" cap="none" spc="0" normalizeH="0" baseline="0" noProof="0" dirty="0">
                <a:ln>
                  <a:noFill/>
                </a:ln>
                <a:solidFill>
                  <a:prstClr val="black"/>
                </a:solidFill>
                <a:effectLst/>
                <a:uLnTx/>
                <a:uFillTx/>
                <a:latin typeface="Barlow Semi Condensed" panose="00000506000000000000" pitchFamily="2" charset="0"/>
                <a:ea typeface="+mn-ea"/>
                <a:cs typeface="+mn-cs"/>
              </a:rPr>
            </a:br>
            <a:endParaRPr kumimoji="0" lang="it-IT" sz="1400" b="0" i="0" u="none" strike="noStrike" kern="1200" cap="none" spc="0" normalizeH="0" baseline="0" noProof="0" dirty="0">
              <a:ln>
                <a:noFill/>
              </a:ln>
              <a:solidFill>
                <a:prstClr val="black"/>
              </a:solidFill>
              <a:effectLst/>
              <a:uLnTx/>
              <a:uFillTx/>
              <a:latin typeface="Barlow Semi Condensed" panose="00000506000000000000" pitchFamily="2" charset="0"/>
              <a:ea typeface="+mn-ea"/>
              <a:cs typeface="+mn-cs"/>
            </a:endParaRPr>
          </a:p>
        </p:txBody>
      </p:sp>
      <p:pic>
        <p:nvPicPr>
          <p:cNvPr id="11" name="Picture 10">
            <a:extLst>
              <a:ext uri="{FF2B5EF4-FFF2-40B4-BE49-F238E27FC236}">
                <a16:creationId xmlns:a16="http://schemas.microsoft.com/office/drawing/2014/main" id="{EFEE1363-7F12-B95F-F1C3-607693D3D42E}"/>
              </a:ext>
            </a:extLst>
          </p:cNvPr>
          <p:cNvPicPr>
            <a:picLocks noChangeAspect="1"/>
          </p:cNvPicPr>
          <p:nvPr/>
        </p:nvPicPr>
        <p:blipFill>
          <a:blip r:embed="rId4">
            <a:alphaModFix amt="71000"/>
          </a:blip>
          <a:stretch>
            <a:fillRect/>
          </a:stretch>
        </p:blipFill>
        <p:spPr>
          <a:xfrm>
            <a:off x="178125" y="5610357"/>
            <a:ext cx="5539040" cy="1146424"/>
          </a:xfrm>
          <a:prstGeom prst="rect">
            <a:avLst/>
          </a:prstGeom>
        </p:spPr>
      </p:pic>
    </p:spTree>
    <p:extLst>
      <p:ext uri="{BB962C8B-B14F-4D97-AF65-F5344CB8AC3E}">
        <p14:creationId xmlns:p14="http://schemas.microsoft.com/office/powerpoint/2010/main" val="4239109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6BFE05-C6E4-50C1-CF17-CF27D20C2D13}"/>
              </a:ext>
            </a:extLst>
          </p:cNvPr>
          <p:cNvSpPr>
            <a:spLocks noGrp="1"/>
          </p:cNvSpPr>
          <p:nvPr>
            <p:ph type="title"/>
          </p:nvPr>
        </p:nvSpPr>
        <p:spPr>
          <a:xfrm>
            <a:off x="457200" y="91440"/>
            <a:ext cx="9391227" cy="965964"/>
          </a:xfrm>
        </p:spPr>
        <p:txBody>
          <a:bodyPr>
            <a:noAutofit/>
          </a:bodyPr>
          <a:lstStyle/>
          <a:p>
            <a:r>
              <a:rPr lang="it-IT" sz="2800" dirty="0">
                <a:latin typeface="+mn-lt"/>
              </a:rPr>
              <a:t>miR-22 </a:t>
            </a:r>
            <a:r>
              <a:rPr lang="it-IT" sz="2800" dirty="0" err="1">
                <a:latin typeface="+mn-lt"/>
              </a:rPr>
              <a:t>levels</a:t>
            </a:r>
            <a:r>
              <a:rPr lang="it-IT" sz="2800" dirty="0">
                <a:latin typeface="+mn-lt"/>
              </a:rPr>
              <a:t> are </a:t>
            </a:r>
            <a:r>
              <a:rPr lang="it-IT" sz="2800" dirty="0" err="1">
                <a:latin typeface="+mn-lt"/>
              </a:rPr>
              <a:t>triggered</a:t>
            </a:r>
            <a:r>
              <a:rPr lang="it-IT" sz="2800" dirty="0">
                <a:latin typeface="+mn-lt"/>
              </a:rPr>
              <a:t> by an </a:t>
            </a:r>
            <a:r>
              <a:rPr lang="it-IT" sz="2800" dirty="0" err="1">
                <a:latin typeface="+mn-lt"/>
              </a:rPr>
              <a:t>excess</a:t>
            </a:r>
            <a:r>
              <a:rPr lang="it-IT" sz="2800" dirty="0">
                <a:latin typeface="+mn-lt"/>
              </a:rPr>
              <a:t> of energy </a:t>
            </a:r>
            <a:r>
              <a:rPr lang="it-IT" sz="2800" dirty="0" err="1">
                <a:latin typeface="+mn-lt"/>
              </a:rPr>
              <a:t>intake</a:t>
            </a:r>
            <a:r>
              <a:rPr lang="it-IT" sz="2800" dirty="0">
                <a:latin typeface="+mn-lt"/>
              </a:rPr>
              <a:t>, </a:t>
            </a:r>
            <a:r>
              <a:rPr lang="it-IT" sz="2800" dirty="0" err="1">
                <a:latin typeface="+mn-lt"/>
              </a:rPr>
              <a:t>which</a:t>
            </a:r>
            <a:r>
              <a:rPr lang="it-IT" sz="2800" dirty="0">
                <a:latin typeface="+mn-lt"/>
              </a:rPr>
              <a:t> </a:t>
            </a:r>
            <a:r>
              <a:rPr lang="it-IT" sz="2800" dirty="0" err="1">
                <a:latin typeface="+mn-lt"/>
              </a:rPr>
              <a:t>is</a:t>
            </a:r>
            <a:r>
              <a:rPr lang="it-IT" sz="2800" dirty="0">
                <a:latin typeface="+mn-lt"/>
              </a:rPr>
              <a:t> the </a:t>
            </a:r>
            <a:r>
              <a:rPr lang="it-IT" sz="2800" dirty="0" err="1">
                <a:latin typeface="+mn-lt"/>
              </a:rPr>
              <a:t>primary</a:t>
            </a:r>
            <a:r>
              <a:rPr lang="it-IT" sz="2800" dirty="0">
                <a:latin typeface="+mn-lt"/>
              </a:rPr>
              <a:t> cause of </a:t>
            </a:r>
            <a:r>
              <a:rPr lang="it-IT" sz="2800" dirty="0" err="1">
                <a:latin typeface="+mn-lt"/>
              </a:rPr>
              <a:t>obesity</a:t>
            </a:r>
            <a:r>
              <a:rPr lang="it-IT" sz="2800" dirty="0">
                <a:latin typeface="+mn-lt"/>
              </a:rPr>
              <a:t> in </a:t>
            </a:r>
            <a:r>
              <a:rPr lang="it-IT" sz="2800" dirty="0" err="1">
                <a:latin typeface="+mn-lt"/>
              </a:rPr>
              <a:t>our</a:t>
            </a:r>
            <a:r>
              <a:rPr lang="it-IT" sz="2800" dirty="0">
                <a:latin typeface="+mn-lt"/>
              </a:rPr>
              <a:t> society</a:t>
            </a:r>
          </a:p>
        </p:txBody>
      </p:sp>
      <p:sp>
        <p:nvSpPr>
          <p:cNvPr id="3" name="Segnaposto numero diapositiva 2">
            <a:extLst>
              <a:ext uri="{FF2B5EF4-FFF2-40B4-BE49-F238E27FC236}">
                <a16:creationId xmlns:a16="http://schemas.microsoft.com/office/drawing/2014/main" id="{E136D925-A931-27FC-514B-6A10F21A7BA3}"/>
              </a:ext>
            </a:extLst>
          </p:cNvPr>
          <p:cNvSpPr>
            <a:spLocks noGrp="1"/>
          </p:cNvSpPr>
          <p:nvPr>
            <p:ph type="sldNum" sz="quarter" idx="12"/>
          </p:nvPr>
        </p:nvSpPr>
        <p:spPr>
          <a:xfrm>
            <a:off x="8629650" y="6299200"/>
            <a:ext cx="2743200" cy="365125"/>
          </a:xfrm>
        </p:spPr>
        <p:txBody>
          <a:bodyPr/>
          <a:lstStyle/>
          <a:p>
            <a:fld id="{227D6147-8CA9-4AD8-AEEB-E653C18C822D}" type="slidenum">
              <a:rPr lang="en-GB" smtClean="0">
                <a:latin typeface="+mn-lt"/>
              </a:rPr>
              <a:t>65</a:t>
            </a:fld>
            <a:endParaRPr lang="en-GB">
              <a:latin typeface="+mn-lt"/>
            </a:endParaRPr>
          </a:p>
        </p:txBody>
      </p:sp>
      <p:sp>
        <p:nvSpPr>
          <p:cNvPr id="6" name="Titolo 1">
            <a:extLst>
              <a:ext uri="{FF2B5EF4-FFF2-40B4-BE49-F238E27FC236}">
                <a16:creationId xmlns:a16="http://schemas.microsoft.com/office/drawing/2014/main" id="{7B0A27F6-8DA5-F719-7053-24D8D26BD250}"/>
              </a:ext>
            </a:extLst>
          </p:cNvPr>
          <p:cNvSpPr txBox="1">
            <a:spLocks/>
          </p:cNvSpPr>
          <p:nvPr/>
        </p:nvSpPr>
        <p:spPr>
          <a:xfrm>
            <a:off x="78784" y="4215501"/>
            <a:ext cx="10867663" cy="9659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endParaRPr lang="it-IT" sz="2000" dirty="0">
              <a:latin typeface="+mn-lt"/>
            </a:endParaRPr>
          </a:p>
        </p:txBody>
      </p:sp>
      <p:pic>
        <p:nvPicPr>
          <p:cNvPr id="4" name="Immagine 3">
            <a:extLst>
              <a:ext uri="{FF2B5EF4-FFF2-40B4-BE49-F238E27FC236}">
                <a16:creationId xmlns:a16="http://schemas.microsoft.com/office/drawing/2014/main" id="{28E3855E-B0DB-C2EF-8E1B-4361053DBD83}"/>
              </a:ext>
            </a:extLst>
          </p:cNvPr>
          <p:cNvPicPr>
            <a:picLocks noChangeAspect="1"/>
          </p:cNvPicPr>
          <p:nvPr/>
        </p:nvPicPr>
        <p:blipFill>
          <a:blip r:embed="rId2"/>
          <a:stretch>
            <a:fillRect/>
          </a:stretch>
        </p:blipFill>
        <p:spPr>
          <a:xfrm>
            <a:off x="532223" y="3974658"/>
            <a:ext cx="3653581" cy="2802261"/>
          </a:xfrm>
          <a:prstGeom prst="rect">
            <a:avLst/>
          </a:prstGeom>
        </p:spPr>
      </p:pic>
      <p:sp>
        <p:nvSpPr>
          <p:cNvPr id="5" name="CasellaDiTesto 4">
            <a:extLst>
              <a:ext uri="{FF2B5EF4-FFF2-40B4-BE49-F238E27FC236}">
                <a16:creationId xmlns:a16="http://schemas.microsoft.com/office/drawing/2014/main" id="{83F8E2F3-DC65-B9DE-2F52-0373599D7725}"/>
              </a:ext>
            </a:extLst>
          </p:cNvPr>
          <p:cNvSpPr txBox="1"/>
          <p:nvPr/>
        </p:nvSpPr>
        <p:spPr>
          <a:xfrm>
            <a:off x="4682164" y="4360208"/>
            <a:ext cx="7315199" cy="1938992"/>
          </a:xfrm>
          <a:prstGeom prst="rect">
            <a:avLst/>
          </a:prstGeom>
          <a:noFill/>
        </p:spPr>
        <p:txBody>
          <a:bodyPr wrap="square" rtlCol="0">
            <a:spAutoFit/>
          </a:bodyPr>
          <a:lstStyle/>
          <a:p>
            <a:pPr marL="342900" indent="-342900" algn="l">
              <a:buFont typeface="Arial" panose="020B0604020202020204" pitchFamily="34" charset="0"/>
              <a:buChar char="•"/>
            </a:pPr>
            <a:r>
              <a:rPr lang="it-IT" sz="2400" dirty="0" err="1"/>
              <a:t>We</a:t>
            </a:r>
            <a:r>
              <a:rPr lang="it-IT" sz="2400" dirty="0"/>
              <a:t> </a:t>
            </a:r>
            <a:r>
              <a:rPr lang="it-IT" sz="2400" dirty="0" err="1"/>
              <a:t>observed</a:t>
            </a:r>
            <a:r>
              <a:rPr lang="it-IT" sz="2400" dirty="0"/>
              <a:t> </a:t>
            </a:r>
            <a:r>
              <a:rPr lang="it-IT" sz="2400" dirty="0" err="1"/>
              <a:t>that</a:t>
            </a:r>
            <a:r>
              <a:rPr lang="it-IT" sz="2400" dirty="0"/>
              <a:t>, in wild </a:t>
            </a:r>
            <a:r>
              <a:rPr lang="it-IT" sz="2400" dirty="0" err="1"/>
              <a:t>type</a:t>
            </a:r>
            <a:r>
              <a:rPr lang="it-IT" sz="2400" dirty="0"/>
              <a:t> mice, </a:t>
            </a:r>
            <a:r>
              <a:rPr lang="it-IT" sz="2400" dirty="0" err="1"/>
              <a:t>plasmatic</a:t>
            </a:r>
            <a:r>
              <a:rPr lang="it-IT" sz="2400" dirty="0"/>
              <a:t> </a:t>
            </a:r>
            <a:r>
              <a:rPr lang="it-IT" sz="2400" dirty="0" err="1"/>
              <a:t>level</a:t>
            </a:r>
            <a:r>
              <a:rPr lang="it-IT" sz="2400" dirty="0"/>
              <a:t> of miR-22 </a:t>
            </a:r>
            <a:r>
              <a:rPr lang="it-IT" sz="2400" dirty="0" err="1"/>
              <a:t>is</a:t>
            </a:r>
            <a:r>
              <a:rPr lang="it-IT" sz="2400" dirty="0"/>
              <a:t> </a:t>
            </a:r>
            <a:r>
              <a:rPr lang="it-IT" sz="2400" dirty="0" err="1"/>
              <a:t>increased</a:t>
            </a:r>
            <a:r>
              <a:rPr lang="it-IT" sz="2400" dirty="0"/>
              <a:t> on High </a:t>
            </a:r>
            <a:r>
              <a:rPr lang="it-IT" sz="2400" dirty="0" err="1"/>
              <a:t>Fat</a:t>
            </a:r>
            <a:r>
              <a:rPr lang="it-IT" sz="2400" dirty="0"/>
              <a:t> </a:t>
            </a:r>
            <a:r>
              <a:rPr lang="it-IT" sz="2400" dirty="0" err="1"/>
              <a:t>Diet</a:t>
            </a:r>
            <a:r>
              <a:rPr lang="it-IT" sz="2400" dirty="0"/>
              <a:t> (HFD) </a:t>
            </a:r>
            <a:r>
              <a:rPr lang="it-IT" sz="2400" dirty="0" err="1"/>
              <a:t>regiment</a:t>
            </a:r>
            <a:r>
              <a:rPr lang="it-IT" sz="2400" dirty="0"/>
              <a:t>. </a:t>
            </a:r>
          </a:p>
          <a:p>
            <a:pPr marL="342900" indent="-342900" algn="l">
              <a:buFont typeface="Arial" panose="020B0604020202020204" pitchFamily="34" charset="0"/>
              <a:buChar char="•"/>
            </a:pPr>
            <a:r>
              <a:rPr lang="it-IT" sz="2400" dirty="0" err="1"/>
              <a:t>There</a:t>
            </a:r>
            <a:r>
              <a:rPr lang="it-IT" sz="2400" dirty="0"/>
              <a:t> </a:t>
            </a:r>
            <a:r>
              <a:rPr lang="it-IT" sz="2400" dirty="0" err="1"/>
              <a:t>is</a:t>
            </a:r>
            <a:r>
              <a:rPr lang="it-IT" sz="2400" dirty="0"/>
              <a:t> a trend to </a:t>
            </a:r>
            <a:r>
              <a:rPr lang="it-IT" sz="2400" dirty="0" err="1"/>
              <a:t>readjust</a:t>
            </a:r>
            <a:r>
              <a:rPr lang="it-IT" sz="2400" dirty="0"/>
              <a:t> the miR-22 </a:t>
            </a:r>
            <a:r>
              <a:rPr lang="it-IT" sz="2400" dirty="0" err="1"/>
              <a:t>level</a:t>
            </a:r>
            <a:r>
              <a:rPr lang="it-IT" sz="2400" dirty="0"/>
              <a:t> </a:t>
            </a:r>
            <a:r>
              <a:rPr lang="it-IT" sz="2400" dirty="0" err="1"/>
              <a:t>towards</a:t>
            </a:r>
            <a:r>
              <a:rPr lang="it-IT" sz="2400" dirty="0"/>
              <a:t> </a:t>
            </a:r>
            <a:r>
              <a:rPr lang="it-IT" sz="2400" dirty="0" err="1"/>
              <a:t>normal</a:t>
            </a:r>
            <a:r>
              <a:rPr lang="it-IT" sz="2400" dirty="0"/>
              <a:t> </a:t>
            </a:r>
            <a:r>
              <a:rPr lang="it-IT" sz="2400" dirty="0" err="1"/>
              <a:t>level</a:t>
            </a:r>
            <a:r>
              <a:rPr lang="it-IT" sz="2400" dirty="0"/>
              <a:t> </a:t>
            </a:r>
            <a:r>
              <a:rPr lang="it-IT" sz="2400" dirty="0" err="1"/>
              <a:t>overtime</a:t>
            </a:r>
            <a:r>
              <a:rPr lang="it-IT" sz="2400" dirty="0"/>
              <a:t> </a:t>
            </a:r>
            <a:r>
              <a:rPr lang="it-IT" sz="2400" dirty="0" err="1"/>
              <a:t>even</a:t>
            </a:r>
            <a:r>
              <a:rPr lang="it-IT" sz="2400" dirty="0"/>
              <a:t> </a:t>
            </a:r>
            <a:r>
              <a:rPr lang="it-IT" sz="2400" dirty="0" err="1"/>
              <a:t>if</a:t>
            </a:r>
            <a:r>
              <a:rPr lang="it-IT" sz="2400" dirty="0"/>
              <a:t>, </a:t>
            </a:r>
            <a:r>
              <a:rPr lang="it-IT" sz="2400" dirty="0" err="1"/>
              <a:t>still</a:t>
            </a:r>
            <a:r>
              <a:rPr lang="it-IT" sz="2400" dirty="0"/>
              <a:t> after 16 weeks, the </a:t>
            </a:r>
            <a:r>
              <a:rPr lang="it-IT" sz="2400" dirty="0" err="1"/>
              <a:t>level</a:t>
            </a:r>
            <a:r>
              <a:rPr lang="it-IT" sz="2400" dirty="0"/>
              <a:t> </a:t>
            </a:r>
            <a:r>
              <a:rPr lang="it-IT" sz="2400" dirty="0" err="1"/>
              <a:t>is</a:t>
            </a:r>
            <a:r>
              <a:rPr lang="it-IT" sz="2400" dirty="0"/>
              <a:t> </a:t>
            </a:r>
            <a:r>
              <a:rPr lang="it-IT" sz="2400" dirty="0" err="1"/>
              <a:t>significantly</a:t>
            </a:r>
            <a:r>
              <a:rPr lang="it-IT" sz="2400" dirty="0"/>
              <a:t> </a:t>
            </a:r>
            <a:r>
              <a:rPr lang="it-IT" sz="2400" dirty="0" err="1"/>
              <a:t>higher</a:t>
            </a:r>
            <a:r>
              <a:rPr lang="it-IT" sz="2400" dirty="0"/>
              <a:t> </a:t>
            </a:r>
            <a:r>
              <a:rPr lang="it-IT" sz="2400" dirty="0" err="1"/>
              <a:t>than</a:t>
            </a:r>
            <a:r>
              <a:rPr lang="it-IT" sz="2400" dirty="0"/>
              <a:t> baseline.</a:t>
            </a:r>
          </a:p>
        </p:txBody>
      </p:sp>
      <p:pic>
        <p:nvPicPr>
          <p:cNvPr id="12" name="Immagine 11">
            <a:extLst>
              <a:ext uri="{FF2B5EF4-FFF2-40B4-BE49-F238E27FC236}">
                <a16:creationId xmlns:a16="http://schemas.microsoft.com/office/drawing/2014/main" id="{60B79DC6-092E-202B-D446-4416892CF69C}"/>
              </a:ext>
            </a:extLst>
          </p:cNvPr>
          <p:cNvPicPr>
            <a:picLocks noChangeAspect="1"/>
          </p:cNvPicPr>
          <p:nvPr/>
        </p:nvPicPr>
        <p:blipFill rotWithShape="1">
          <a:blip r:embed="rId3"/>
          <a:srcRect b="54112"/>
          <a:stretch/>
        </p:blipFill>
        <p:spPr>
          <a:xfrm>
            <a:off x="1005655" y="1407034"/>
            <a:ext cx="9605582" cy="2475099"/>
          </a:xfrm>
          <a:prstGeom prst="rect">
            <a:avLst/>
          </a:prstGeom>
          <a:solidFill>
            <a:schemeClr val="bg1">
              <a:alpha val="46000"/>
            </a:schemeClr>
          </a:solidFill>
        </p:spPr>
      </p:pic>
      <p:sp>
        <p:nvSpPr>
          <p:cNvPr id="13" name="Titolo 1">
            <a:extLst>
              <a:ext uri="{FF2B5EF4-FFF2-40B4-BE49-F238E27FC236}">
                <a16:creationId xmlns:a16="http://schemas.microsoft.com/office/drawing/2014/main" id="{8026416F-8BA0-7A41-9296-5A2A9FFB74BB}"/>
              </a:ext>
            </a:extLst>
          </p:cNvPr>
          <p:cNvSpPr txBox="1">
            <a:spLocks/>
          </p:cNvSpPr>
          <p:nvPr/>
        </p:nvSpPr>
        <p:spPr>
          <a:xfrm>
            <a:off x="505186" y="1210880"/>
            <a:ext cx="10867663" cy="9659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endParaRPr lang="it-IT" sz="2000" dirty="0">
              <a:latin typeface="+mn-lt"/>
            </a:endParaRPr>
          </a:p>
        </p:txBody>
      </p:sp>
      <p:pic>
        <p:nvPicPr>
          <p:cNvPr id="14" name="Immagine 13">
            <a:extLst>
              <a:ext uri="{FF2B5EF4-FFF2-40B4-BE49-F238E27FC236}">
                <a16:creationId xmlns:a16="http://schemas.microsoft.com/office/drawing/2014/main" id="{E883CF3B-FDA4-A52D-DF6C-A2F32DE05C5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00624" y="3356068"/>
            <a:ext cx="648405" cy="526065"/>
          </a:xfrm>
          <a:prstGeom prst="rect">
            <a:avLst/>
          </a:prstGeom>
        </p:spPr>
      </p:pic>
      <p:pic>
        <p:nvPicPr>
          <p:cNvPr id="15" name="Immagine 14">
            <a:extLst>
              <a:ext uri="{FF2B5EF4-FFF2-40B4-BE49-F238E27FC236}">
                <a16:creationId xmlns:a16="http://schemas.microsoft.com/office/drawing/2014/main" id="{5CABD2AE-C50B-7AE6-A072-5AF9B0B00E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234313" y="2759822"/>
            <a:ext cx="680221" cy="562224"/>
          </a:xfrm>
          <a:prstGeom prst="rect">
            <a:avLst/>
          </a:prstGeom>
        </p:spPr>
      </p:pic>
      <p:pic>
        <p:nvPicPr>
          <p:cNvPr id="7" name="Picture 6">
            <a:extLst>
              <a:ext uri="{FF2B5EF4-FFF2-40B4-BE49-F238E27FC236}">
                <a16:creationId xmlns:a16="http://schemas.microsoft.com/office/drawing/2014/main" id="{4BBC13A3-26E2-CCE3-BAC6-79E41C4F7C1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0185904" y="73211"/>
            <a:ext cx="698843" cy="693052"/>
          </a:xfrm>
          <a:prstGeom prst="rect">
            <a:avLst/>
          </a:prstGeom>
        </p:spPr>
      </p:pic>
    </p:spTree>
    <p:extLst>
      <p:ext uri="{BB962C8B-B14F-4D97-AF65-F5344CB8AC3E}">
        <p14:creationId xmlns:p14="http://schemas.microsoft.com/office/powerpoint/2010/main" val="2846059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9DC64C0-B368-8F5C-06E0-C912C7AF3754}"/>
              </a:ext>
            </a:extLst>
          </p:cNvPr>
          <p:cNvPicPr>
            <a:picLocks noChangeAspect="1"/>
          </p:cNvPicPr>
          <p:nvPr/>
        </p:nvPicPr>
        <p:blipFill rotWithShape="1">
          <a:blip r:embed="rId2"/>
          <a:srcRect t="46509"/>
          <a:stretch/>
        </p:blipFill>
        <p:spPr>
          <a:xfrm>
            <a:off x="983140" y="3938152"/>
            <a:ext cx="9605582" cy="2885209"/>
          </a:xfrm>
          <a:prstGeom prst="rect">
            <a:avLst/>
          </a:prstGeom>
        </p:spPr>
      </p:pic>
      <p:pic>
        <p:nvPicPr>
          <p:cNvPr id="11" name="Immagine 10">
            <a:extLst>
              <a:ext uri="{FF2B5EF4-FFF2-40B4-BE49-F238E27FC236}">
                <a16:creationId xmlns:a16="http://schemas.microsoft.com/office/drawing/2014/main" id="{35D9FE16-5BA2-E1C9-E6B4-D65F15454992}"/>
              </a:ext>
            </a:extLst>
          </p:cNvPr>
          <p:cNvPicPr>
            <a:picLocks noChangeAspect="1"/>
          </p:cNvPicPr>
          <p:nvPr/>
        </p:nvPicPr>
        <p:blipFill rotWithShape="1">
          <a:blip r:embed="rId2"/>
          <a:srcRect b="54112"/>
          <a:stretch/>
        </p:blipFill>
        <p:spPr>
          <a:xfrm>
            <a:off x="986605" y="1464184"/>
            <a:ext cx="9605582" cy="2475099"/>
          </a:xfrm>
          <a:prstGeom prst="rect">
            <a:avLst/>
          </a:prstGeom>
          <a:solidFill>
            <a:schemeClr val="bg1">
              <a:alpha val="46000"/>
            </a:schemeClr>
          </a:solidFill>
        </p:spPr>
      </p:pic>
      <p:sp>
        <p:nvSpPr>
          <p:cNvPr id="2" name="Titolo 1">
            <a:extLst>
              <a:ext uri="{FF2B5EF4-FFF2-40B4-BE49-F238E27FC236}">
                <a16:creationId xmlns:a16="http://schemas.microsoft.com/office/drawing/2014/main" id="{126BFE05-C6E4-50C1-CF17-CF27D20C2D13}"/>
              </a:ext>
            </a:extLst>
          </p:cNvPr>
          <p:cNvSpPr>
            <a:spLocks noGrp="1"/>
          </p:cNvSpPr>
          <p:nvPr>
            <p:ph type="title"/>
          </p:nvPr>
        </p:nvSpPr>
        <p:spPr>
          <a:xfrm>
            <a:off x="457200" y="274320"/>
            <a:ext cx="9605582" cy="965964"/>
          </a:xfrm>
        </p:spPr>
        <p:txBody>
          <a:bodyPr>
            <a:noAutofit/>
          </a:bodyPr>
          <a:lstStyle/>
          <a:p>
            <a:r>
              <a:rPr lang="en-US" sz="2800" dirty="0">
                <a:latin typeface="+mn-lt"/>
              </a:rPr>
              <a:t>miR-22 inhibition can represent a valid strategy to restore a metabolic healthy status</a:t>
            </a:r>
            <a:endParaRPr lang="it-IT" sz="2800" dirty="0">
              <a:latin typeface="+mn-lt"/>
            </a:endParaRPr>
          </a:p>
        </p:txBody>
      </p:sp>
      <p:sp>
        <p:nvSpPr>
          <p:cNvPr id="3" name="Segnaposto numero diapositiva 2">
            <a:extLst>
              <a:ext uri="{FF2B5EF4-FFF2-40B4-BE49-F238E27FC236}">
                <a16:creationId xmlns:a16="http://schemas.microsoft.com/office/drawing/2014/main" id="{E136D925-A931-27FC-514B-6A10F21A7BA3}"/>
              </a:ext>
            </a:extLst>
          </p:cNvPr>
          <p:cNvSpPr>
            <a:spLocks noGrp="1"/>
          </p:cNvSpPr>
          <p:nvPr>
            <p:ph type="sldNum" sz="quarter" idx="12"/>
          </p:nvPr>
        </p:nvSpPr>
        <p:spPr/>
        <p:txBody>
          <a:bodyPr/>
          <a:lstStyle/>
          <a:p>
            <a:fld id="{227D6147-8CA9-4AD8-AEEB-E653C18C822D}" type="slidenum">
              <a:rPr lang="en-GB" smtClean="0"/>
              <a:t>66</a:t>
            </a:fld>
            <a:endParaRPr lang="en-GB"/>
          </a:p>
        </p:txBody>
      </p:sp>
      <p:sp>
        <p:nvSpPr>
          <p:cNvPr id="6" name="Titolo 1">
            <a:extLst>
              <a:ext uri="{FF2B5EF4-FFF2-40B4-BE49-F238E27FC236}">
                <a16:creationId xmlns:a16="http://schemas.microsoft.com/office/drawing/2014/main" id="{7B0A27F6-8DA5-F719-7053-24D8D26BD250}"/>
              </a:ext>
            </a:extLst>
          </p:cNvPr>
          <p:cNvSpPr txBox="1">
            <a:spLocks/>
          </p:cNvSpPr>
          <p:nvPr/>
        </p:nvSpPr>
        <p:spPr>
          <a:xfrm>
            <a:off x="486136" y="1268030"/>
            <a:ext cx="10867663" cy="9659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tx1"/>
                </a:solidFill>
                <a:latin typeface="Barlow Semi Condensed" panose="00000506000000000000" pitchFamily="2" charset="0"/>
                <a:ea typeface="+mj-ea"/>
                <a:cs typeface="+mj-cs"/>
              </a:defRPr>
            </a:lvl1pPr>
          </a:lstStyle>
          <a:p>
            <a:endParaRPr lang="it-IT" sz="2000" dirty="0"/>
          </a:p>
        </p:txBody>
      </p:sp>
      <p:pic>
        <p:nvPicPr>
          <p:cNvPr id="7" name="Immagine 6">
            <a:extLst>
              <a:ext uri="{FF2B5EF4-FFF2-40B4-BE49-F238E27FC236}">
                <a16:creationId xmlns:a16="http://schemas.microsoft.com/office/drawing/2014/main" id="{B61D3541-859A-76A1-1668-146E8E66C92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31985" y="5122341"/>
            <a:ext cx="810692" cy="826745"/>
          </a:xfrm>
          <a:prstGeom prst="rect">
            <a:avLst/>
          </a:prstGeom>
        </p:spPr>
      </p:pic>
      <p:pic>
        <p:nvPicPr>
          <p:cNvPr id="8" name="Immagine 7">
            <a:extLst>
              <a:ext uri="{FF2B5EF4-FFF2-40B4-BE49-F238E27FC236}">
                <a16:creationId xmlns:a16="http://schemas.microsoft.com/office/drawing/2014/main" id="{CC224A03-0E9D-E53C-290B-8CF01E7D461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481574" y="3413218"/>
            <a:ext cx="648405" cy="526065"/>
          </a:xfrm>
          <a:prstGeom prst="rect">
            <a:avLst/>
          </a:prstGeom>
        </p:spPr>
      </p:pic>
      <p:pic>
        <p:nvPicPr>
          <p:cNvPr id="9" name="Immagine 8">
            <a:extLst>
              <a:ext uri="{FF2B5EF4-FFF2-40B4-BE49-F238E27FC236}">
                <a16:creationId xmlns:a16="http://schemas.microsoft.com/office/drawing/2014/main" id="{BF803AF4-4B89-2ECB-6FC3-2655BD6B3C5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215263" y="2816972"/>
            <a:ext cx="680221" cy="562224"/>
          </a:xfrm>
          <a:prstGeom prst="rect">
            <a:avLst/>
          </a:prstGeom>
        </p:spPr>
      </p:pic>
      <p:pic>
        <p:nvPicPr>
          <p:cNvPr id="10" name="Immagine 9">
            <a:extLst>
              <a:ext uri="{FF2B5EF4-FFF2-40B4-BE49-F238E27FC236}">
                <a16:creationId xmlns:a16="http://schemas.microsoft.com/office/drawing/2014/main" id="{CE84EDAD-7262-CF99-3F79-C9FF5F86D23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70577" y="5894760"/>
            <a:ext cx="656820" cy="781929"/>
          </a:xfrm>
          <a:prstGeom prst="rect">
            <a:avLst/>
          </a:prstGeom>
        </p:spPr>
      </p:pic>
      <p:sp>
        <p:nvSpPr>
          <p:cNvPr id="5" name="Rettangolo 4">
            <a:extLst>
              <a:ext uri="{FF2B5EF4-FFF2-40B4-BE49-F238E27FC236}">
                <a16:creationId xmlns:a16="http://schemas.microsoft.com/office/drawing/2014/main" id="{4E3D23FD-4C80-CCF2-B513-9A8280108B77}"/>
              </a:ext>
            </a:extLst>
          </p:cNvPr>
          <p:cNvSpPr/>
          <p:nvPr/>
        </p:nvSpPr>
        <p:spPr>
          <a:xfrm>
            <a:off x="904009" y="1464184"/>
            <a:ext cx="10596934" cy="2475099"/>
          </a:xfrm>
          <a:prstGeom prst="rect">
            <a:avLst/>
          </a:prstGeom>
          <a:solidFill>
            <a:schemeClr val="bg1">
              <a:alpha val="6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latin typeface="Barlow Semi Condensed" panose="00000506000000000000" pitchFamily="2" charset="0"/>
            </a:endParaRPr>
          </a:p>
        </p:txBody>
      </p:sp>
    </p:spTree>
    <p:extLst>
      <p:ext uri="{BB962C8B-B14F-4D97-AF65-F5344CB8AC3E}">
        <p14:creationId xmlns:p14="http://schemas.microsoft.com/office/powerpoint/2010/main" val="1823346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4647-79CD-92A2-CC52-51CA8CB60833}"/>
              </a:ext>
            </a:extLst>
          </p:cNvPr>
          <p:cNvSpPr>
            <a:spLocks noGrp="1"/>
          </p:cNvSpPr>
          <p:nvPr>
            <p:ph type="title"/>
          </p:nvPr>
        </p:nvSpPr>
        <p:spPr>
          <a:xfrm>
            <a:off x="457200" y="91440"/>
            <a:ext cx="10867663" cy="965964"/>
          </a:xfrm>
        </p:spPr>
        <p:txBody>
          <a:bodyPr>
            <a:normAutofit/>
          </a:bodyPr>
          <a:lstStyle/>
          <a:p>
            <a:r>
              <a:rPr lang="en-GB" sz="2800" dirty="0">
                <a:latin typeface="+mn-lt"/>
              </a:rPr>
              <a:t>Resalis at a glance</a:t>
            </a:r>
          </a:p>
        </p:txBody>
      </p:sp>
      <p:sp>
        <p:nvSpPr>
          <p:cNvPr id="4" name="Slide Number Placeholder 3">
            <a:extLst>
              <a:ext uri="{FF2B5EF4-FFF2-40B4-BE49-F238E27FC236}">
                <a16:creationId xmlns:a16="http://schemas.microsoft.com/office/drawing/2014/main" id="{42E2569D-CD3B-CDDD-B990-3D38154F2F7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Barlow Semi Condensed Light" panose="000004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7D6147-8CA9-4AD8-AEEB-E653C18C822D}" type="slidenum">
              <a:rPr lang="en-GB" smtClean="0"/>
              <a:pPr/>
              <a:t>67</a:t>
            </a:fld>
            <a:endParaRPr lang="en-GB" dirty="0">
              <a:latin typeface="+mn-lt"/>
            </a:endParaRPr>
          </a:p>
        </p:txBody>
      </p:sp>
      <p:sp>
        <p:nvSpPr>
          <p:cNvPr id="7" name="CasellaDiTesto 5">
            <a:extLst>
              <a:ext uri="{FF2B5EF4-FFF2-40B4-BE49-F238E27FC236}">
                <a16:creationId xmlns:a16="http://schemas.microsoft.com/office/drawing/2014/main" id="{CF55BBCD-D751-9BFA-8FE9-D0A4F400BE78}"/>
              </a:ext>
            </a:extLst>
          </p:cNvPr>
          <p:cNvSpPr txBox="1"/>
          <p:nvPr/>
        </p:nvSpPr>
        <p:spPr>
          <a:xfrm>
            <a:off x="8756721" y="342020"/>
            <a:ext cx="3134186" cy="1615827"/>
          </a:xfrm>
          <a:prstGeom prst="rect">
            <a:avLst/>
          </a:prstGeom>
          <a:noFill/>
        </p:spPr>
        <p:txBody>
          <a:bodyPr wrap="square" rtlCol="0">
            <a:spAutoFit/>
          </a:bodyPr>
          <a:lstStyle/>
          <a:p>
            <a:r>
              <a:rPr lang="it-IT" sz="2000" dirty="0"/>
              <a:t>Company</a:t>
            </a:r>
          </a:p>
          <a:p>
            <a:endParaRPr lang="it-IT" sz="500" dirty="0"/>
          </a:p>
          <a:p>
            <a:pPr marL="285750" indent="-285750">
              <a:buFont typeface="Arial" panose="020B0604020202020204" pitchFamily="34" charset="0"/>
              <a:buChar char="•"/>
            </a:pPr>
            <a:r>
              <a:rPr lang="en-US" sz="1400" dirty="0"/>
              <a:t>Founded 2021 by pioneers in ncRNA drug discovery and development</a:t>
            </a:r>
            <a:endParaRPr lang="it-IT" sz="1400" dirty="0"/>
          </a:p>
          <a:p>
            <a:pPr marL="285750" indent="-285750">
              <a:buFont typeface="Arial" panose="020B0604020202020204" pitchFamily="34" charset="0"/>
              <a:buChar char="•"/>
            </a:pPr>
            <a:r>
              <a:rPr lang="en-US" sz="1400" dirty="0"/>
              <a:t>Proprietary</a:t>
            </a:r>
            <a:r>
              <a:rPr lang="it-IT" sz="1400" dirty="0"/>
              <a:t> </a:t>
            </a:r>
            <a:r>
              <a:rPr lang="it-IT" sz="1400" dirty="0" err="1"/>
              <a:t>discoveries</a:t>
            </a:r>
            <a:r>
              <a:rPr lang="it-IT" sz="1400" dirty="0"/>
              <a:t> from Harvard Medical School and RNA Medicine Center, </a:t>
            </a:r>
            <a:r>
              <a:rPr lang="en-US" sz="1400" dirty="0"/>
              <a:t>Copenhagen</a:t>
            </a:r>
            <a:endParaRPr lang="it-IT" sz="1400" dirty="0"/>
          </a:p>
        </p:txBody>
      </p:sp>
      <p:sp>
        <p:nvSpPr>
          <p:cNvPr id="11" name="CasellaDiTesto 7">
            <a:extLst>
              <a:ext uri="{FF2B5EF4-FFF2-40B4-BE49-F238E27FC236}">
                <a16:creationId xmlns:a16="http://schemas.microsoft.com/office/drawing/2014/main" id="{A284A0A7-C339-09F1-DC74-36F7B4CDF41E}"/>
              </a:ext>
            </a:extLst>
          </p:cNvPr>
          <p:cNvSpPr txBox="1"/>
          <p:nvPr/>
        </p:nvSpPr>
        <p:spPr>
          <a:xfrm>
            <a:off x="8818857" y="1950340"/>
            <a:ext cx="3333445" cy="2246769"/>
          </a:xfrm>
          <a:prstGeom prst="rect">
            <a:avLst/>
          </a:prstGeom>
          <a:noFill/>
        </p:spPr>
        <p:txBody>
          <a:bodyPr wrap="square" rtlCol="0">
            <a:spAutoFit/>
          </a:bodyPr>
          <a:lstStyle/>
          <a:p>
            <a:r>
              <a:rPr lang="it-IT" sz="2000" dirty="0"/>
              <a:t>Pipeline</a:t>
            </a:r>
          </a:p>
          <a:p>
            <a:endParaRPr lang="en-US" sz="600" dirty="0"/>
          </a:p>
          <a:p>
            <a:pPr marL="285750" indent="-285750">
              <a:buFont typeface="Arial" panose="020B0604020202020204" pitchFamily="34" charset="0"/>
              <a:buChar char="•"/>
            </a:pPr>
            <a:r>
              <a:rPr lang="en-US" sz="1400" dirty="0"/>
              <a:t>Lead candidate RES-010 and 2</a:t>
            </a:r>
            <a:r>
              <a:rPr lang="en-US" sz="1400" baseline="30000" dirty="0"/>
              <a:t>nd</a:t>
            </a:r>
            <a:r>
              <a:rPr lang="en-US" sz="1400" dirty="0"/>
              <a:t> generation candidate RES-020</a:t>
            </a:r>
          </a:p>
          <a:p>
            <a:pPr marL="285750" indent="-285750">
              <a:buFont typeface="Arial" panose="020B0604020202020204" pitchFamily="34" charset="0"/>
              <a:buChar char="•"/>
            </a:pPr>
            <a:r>
              <a:rPr lang="en-US" sz="1400" dirty="0"/>
              <a:t>Multiple completed and ongoing preclinical PoC studies with up to 6-months treatment</a:t>
            </a:r>
            <a:endParaRPr lang="it-IT" sz="1400" dirty="0"/>
          </a:p>
          <a:p>
            <a:pPr marL="285750" indent="-285750">
              <a:buFont typeface="Arial" panose="020B0604020202020204" pitchFamily="34" charset="0"/>
              <a:buChar char="•"/>
            </a:pPr>
            <a:r>
              <a:rPr lang="en-US" sz="1400" dirty="0"/>
              <a:t>Designed as single agent or use in combination with GLP-1 agonists</a:t>
            </a:r>
          </a:p>
          <a:p>
            <a:pPr marL="285750" indent="-285750">
              <a:buFont typeface="Arial" panose="020B0604020202020204" pitchFamily="34" charset="0"/>
              <a:buChar char="•"/>
            </a:pPr>
            <a:endParaRPr lang="it-IT" sz="1400" dirty="0"/>
          </a:p>
        </p:txBody>
      </p:sp>
      <p:pic>
        <p:nvPicPr>
          <p:cNvPr id="12" name="Immagine 17">
            <a:extLst>
              <a:ext uri="{FF2B5EF4-FFF2-40B4-BE49-F238E27FC236}">
                <a16:creationId xmlns:a16="http://schemas.microsoft.com/office/drawing/2014/main" id="{DBA78D6A-635D-5494-7AD6-3C85D0992D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071874" y="1872491"/>
            <a:ext cx="673617" cy="591133"/>
          </a:xfrm>
          <a:prstGeom prst="rect">
            <a:avLst/>
          </a:prstGeom>
        </p:spPr>
      </p:pic>
      <p:sp>
        <p:nvSpPr>
          <p:cNvPr id="19" name="CasellaDiTesto 11">
            <a:extLst>
              <a:ext uri="{FF2B5EF4-FFF2-40B4-BE49-F238E27FC236}">
                <a16:creationId xmlns:a16="http://schemas.microsoft.com/office/drawing/2014/main" id="{D733A578-62D2-2C75-BDB3-6E9AC349706B}"/>
              </a:ext>
            </a:extLst>
          </p:cNvPr>
          <p:cNvSpPr txBox="1"/>
          <p:nvPr/>
        </p:nvSpPr>
        <p:spPr>
          <a:xfrm>
            <a:off x="8845041" y="4006456"/>
            <a:ext cx="2797766" cy="1107996"/>
          </a:xfrm>
          <a:prstGeom prst="rect">
            <a:avLst/>
          </a:prstGeom>
          <a:noFill/>
        </p:spPr>
        <p:txBody>
          <a:bodyPr wrap="square" rtlCol="0">
            <a:spAutoFit/>
          </a:bodyPr>
          <a:lstStyle/>
          <a:p>
            <a:r>
              <a:rPr lang="en-US" sz="2000" dirty="0"/>
              <a:t>Business/Financing</a:t>
            </a:r>
          </a:p>
          <a:p>
            <a:endParaRPr lang="en-US" sz="400" dirty="0"/>
          </a:p>
          <a:p>
            <a:pPr marL="285750" indent="-285750">
              <a:buFont typeface="Arial" panose="020B0604020202020204" pitchFamily="34" charset="0"/>
              <a:buChar char="•"/>
            </a:pPr>
            <a:r>
              <a:rPr lang="en-US" sz="1400" dirty="0"/>
              <a:t>€ 10 M seed funding in place</a:t>
            </a:r>
          </a:p>
          <a:p>
            <a:pPr marL="285750" indent="-285750">
              <a:buFont typeface="Arial" panose="020B0604020202020204" pitchFamily="34" charset="0"/>
              <a:buChar char="•"/>
            </a:pPr>
            <a:r>
              <a:rPr lang="en-US" sz="1400" dirty="0"/>
              <a:t>€ 10 M Series A finalized led by Sunstone and Claris Ventures</a:t>
            </a:r>
          </a:p>
        </p:txBody>
      </p:sp>
      <p:pic>
        <p:nvPicPr>
          <p:cNvPr id="20" name="Immagine 21">
            <a:extLst>
              <a:ext uri="{FF2B5EF4-FFF2-40B4-BE49-F238E27FC236}">
                <a16:creationId xmlns:a16="http://schemas.microsoft.com/office/drawing/2014/main" id="{4A73C174-0C91-A108-E763-A39F987A14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42768" y="4026156"/>
            <a:ext cx="763273" cy="558825"/>
          </a:xfrm>
          <a:prstGeom prst="rect">
            <a:avLst/>
          </a:prstGeom>
        </p:spPr>
      </p:pic>
      <p:sp>
        <p:nvSpPr>
          <p:cNvPr id="22" name="TextBox 21">
            <a:extLst>
              <a:ext uri="{FF2B5EF4-FFF2-40B4-BE49-F238E27FC236}">
                <a16:creationId xmlns:a16="http://schemas.microsoft.com/office/drawing/2014/main" id="{C8A9E5EC-5DF4-B492-9665-4E222EF7F830}"/>
              </a:ext>
            </a:extLst>
          </p:cNvPr>
          <p:cNvSpPr txBox="1"/>
          <p:nvPr/>
        </p:nvSpPr>
        <p:spPr>
          <a:xfrm>
            <a:off x="5744008" y="3375254"/>
            <a:ext cx="2419334" cy="789960"/>
          </a:xfrm>
          <a:prstGeom prst="rect">
            <a:avLst/>
          </a:prstGeom>
          <a:noFill/>
        </p:spPr>
        <p:txBody>
          <a:bodyPr wrap="square" rtlCol="0">
            <a:spAutoFit/>
          </a:bodyPr>
          <a:lstStyle/>
          <a:p>
            <a:pPr marL="0" marR="0" lvl="0" indent="0" defTabSz="914400" rtl="0" eaLnBrk="1" fontAlgn="base"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rPr>
              <a:t>Prof. </a:t>
            </a:r>
            <a:r>
              <a:rPr kumimoji="0" lang="en-GB" sz="1400" b="1" u="none" strike="noStrike" kern="0" cap="none" spc="0" normalizeH="0" baseline="0" noProof="0" dirty="0" err="1">
                <a:ln>
                  <a:noFill/>
                </a:ln>
                <a:solidFill>
                  <a:srgbClr val="000000"/>
                </a:solidFill>
                <a:effectLst/>
                <a:uLnTx/>
                <a:uFillTx/>
                <a:cs typeface="Calibri" panose="020F0502020204030204" pitchFamily="34" charset="0"/>
                <a:sym typeface="Arial"/>
              </a:rPr>
              <a:t>Sakari</a:t>
            </a:r>
            <a:r>
              <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rPr>
              <a:t> </a:t>
            </a:r>
            <a:r>
              <a:rPr kumimoji="0" lang="en-GB" sz="1400" b="1" u="none" strike="noStrike" kern="0" cap="none" spc="0" normalizeH="0" baseline="0" noProof="0" dirty="0" err="1">
                <a:ln>
                  <a:noFill/>
                </a:ln>
                <a:solidFill>
                  <a:srgbClr val="000000"/>
                </a:solidFill>
                <a:effectLst/>
                <a:uLnTx/>
                <a:uFillTx/>
                <a:cs typeface="Calibri" panose="020F0502020204030204" pitchFamily="34" charset="0"/>
                <a:sym typeface="Arial"/>
              </a:rPr>
              <a:t>Kauppinen</a:t>
            </a:r>
            <a:endPar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endParaRPr>
          </a:p>
          <a:p>
            <a:pPr marL="0" marR="0" lvl="0" indent="0" defTabSz="914400" rtl="0" eaLnBrk="1" fontAlgn="base"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cs typeface="Calibri" panose="020F0502020204030204" pitchFamily="34" charset="0"/>
                <a:sym typeface="Arial"/>
              </a:rPr>
              <a:t>Scientific Founder &amp;</a:t>
            </a:r>
          </a:p>
          <a:p>
            <a:pPr marL="0" marR="0" lvl="0" indent="0" defTabSz="914400" rtl="0" eaLnBrk="1" fontAlgn="base" latinLnBrk="0" hangingPunct="1">
              <a:lnSpc>
                <a:spcPct val="100000"/>
              </a:lnSpc>
              <a:spcBef>
                <a:spcPts val="0"/>
              </a:spcBef>
              <a:spcAft>
                <a:spcPts val="0"/>
              </a:spcAft>
              <a:buClr>
                <a:srgbClr val="000000"/>
              </a:buClr>
              <a:buSzTx/>
              <a:buFont typeface="Arial"/>
              <a:buNone/>
              <a:tabLst/>
              <a:defRPr/>
            </a:pPr>
            <a:r>
              <a:rPr lang="en-GB" sz="1400" b="1" i="1" kern="0" dirty="0">
                <a:solidFill>
                  <a:srgbClr val="363435">
                    <a:lumMod val="40000"/>
                    <a:lumOff val="60000"/>
                  </a:srgbClr>
                </a:solidFill>
                <a:cs typeface="Calibri" panose="020F0502020204030204" pitchFamily="34" charset="0"/>
                <a:sym typeface="Arial"/>
              </a:rPr>
              <a:t>CTO</a:t>
            </a:r>
            <a:endParaRPr kumimoji="0" lang="en-GB" sz="1400" b="1" i="1" u="none" strike="noStrike" kern="0" cap="none" spc="0" normalizeH="0" baseline="0" noProof="0" dirty="0">
              <a:ln>
                <a:noFill/>
              </a:ln>
              <a:solidFill>
                <a:srgbClr val="363435">
                  <a:lumMod val="40000"/>
                  <a:lumOff val="60000"/>
                </a:srgbClr>
              </a:solidFill>
              <a:effectLst/>
              <a:uLnTx/>
              <a:uFillTx/>
              <a:cs typeface="Calibri" panose="020F0502020204030204" pitchFamily="34" charset="0"/>
              <a:sym typeface="Arial"/>
            </a:endParaRPr>
          </a:p>
        </p:txBody>
      </p:sp>
      <p:sp>
        <p:nvSpPr>
          <p:cNvPr id="23" name="Rectangle 22">
            <a:extLst>
              <a:ext uri="{FF2B5EF4-FFF2-40B4-BE49-F238E27FC236}">
                <a16:creationId xmlns:a16="http://schemas.microsoft.com/office/drawing/2014/main" id="{5F37C5C0-B1F1-1B0D-7A40-07A0966A65C9}"/>
              </a:ext>
            </a:extLst>
          </p:cNvPr>
          <p:cNvSpPr/>
          <p:nvPr/>
        </p:nvSpPr>
        <p:spPr>
          <a:xfrm>
            <a:off x="5744008" y="4134145"/>
            <a:ext cx="2226294" cy="646331"/>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Professor and Director, Center for RNA Medicine, Aalborg University, Denmark</a:t>
            </a:r>
          </a:p>
        </p:txBody>
      </p:sp>
      <p:sp>
        <p:nvSpPr>
          <p:cNvPr id="25" name="TextBox 24">
            <a:extLst>
              <a:ext uri="{FF2B5EF4-FFF2-40B4-BE49-F238E27FC236}">
                <a16:creationId xmlns:a16="http://schemas.microsoft.com/office/drawing/2014/main" id="{C1131118-EA71-D1B8-FC51-3174CA888DB1}"/>
              </a:ext>
            </a:extLst>
          </p:cNvPr>
          <p:cNvSpPr txBox="1"/>
          <p:nvPr/>
        </p:nvSpPr>
        <p:spPr>
          <a:xfrm>
            <a:off x="1753178" y="3353632"/>
            <a:ext cx="2304000" cy="789960"/>
          </a:xfrm>
          <a:prstGeom prst="rect">
            <a:avLst/>
          </a:prstGeom>
          <a:noFill/>
        </p:spPr>
        <p:txBody>
          <a:bodyPr wrap="square" rtlCol="0">
            <a:spAutoFit/>
          </a:bodyPr>
          <a:lstStyle/>
          <a:p>
            <a:pPr marL="0" marR="0" lvl="0" indent="0" defTabSz="914400" rtl="0" eaLnBrk="1" fontAlgn="base"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rPr>
              <a:t>Prof. Riccardo </a:t>
            </a:r>
            <a:r>
              <a:rPr kumimoji="0" lang="en-GB" sz="1400" b="1" u="none" strike="noStrike" kern="0" cap="none" spc="0" normalizeH="0" baseline="0" noProof="0" dirty="0" err="1">
                <a:ln>
                  <a:noFill/>
                </a:ln>
                <a:solidFill>
                  <a:srgbClr val="000000"/>
                </a:solidFill>
                <a:effectLst/>
                <a:uLnTx/>
                <a:uFillTx/>
                <a:cs typeface="Calibri" panose="020F0502020204030204" pitchFamily="34" charset="0"/>
                <a:sym typeface="Arial"/>
              </a:rPr>
              <a:t>Panella</a:t>
            </a:r>
            <a:endParaRPr kumimoji="0" lang="en-GB" sz="1400" b="1" u="none" strike="noStrike" kern="0" cap="none" spc="0" normalizeH="0" baseline="0" noProof="0" dirty="0">
              <a:ln>
                <a:noFill/>
              </a:ln>
              <a:solidFill>
                <a:srgbClr val="000000"/>
              </a:solidFill>
              <a:effectLst/>
              <a:uLnTx/>
              <a:uFillTx/>
              <a:cs typeface="Calibri" panose="020F0502020204030204" pitchFamily="34" charset="0"/>
              <a:sym typeface="Arial"/>
            </a:endParaRPr>
          </a:p>
          <a:p>
            <a:pPr marL="0" marR="0" lvl="0" indent="0" defTabSz="914400" rtl="0" eaLnBrk="1" fontAlgn="base"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cs typeface="Calibri" panose="020F0502020204030204" pitchFamily="34" charset="0"/>
                <a:sym typeface="Arial"/>
              </a:rPr>
              <a:t>Scientific Founder &amp;</a:t>
            </a:r>
          </a:p>
          <a:p>
            <a:pPr marL="0" marR="0" lvl="0" indent="0" defTabSz="914400" rtl="0" eaLnBrk="1" fontAlgn="base" latinLnBrk="0" hangingPunct="1">
              <a:lnSpc>
                <a:spcPct val="100000"/>
              </a:lnSpc>
              <a:spcBef>
                <a:spcPts val="0"/>
              </a:spcBef>
              <a:spcAft>
                <a:spcPts val="0"/>
              </a:spcAft>
              <a:buClr>
                <a:srgbClr val="000000"/>
              </a:buClr>
              <a:buSzTx/>
              <a:buFont typeface="Arial"/>
              <a:buNone/>
              <a:tabLst/>
              <a:defRPr/>
            </a:pPr>
            <a:r>
              <a:rPr lang="en-GB" sz="1400" b="1" i="1" kern="0" dirty="0">
                <a:solidFill>
                  <a:srgbClr val="363435">
                    <a:lumMod val="40000"/>
                    <a:lumOff val="60000"/>
                  </a:srgbClr>
                </a:solidFill>
                <a:cs typeface="Calibri" panose="020F0502020204030204" pitchFamily="34" charset="0"/>
                <a:sym typeface="Arial"/>
              </a:rPr>
              <a:t>CSO</a:t>
            </a:r>
            <a:endParaRPr kumimoji="0" lang="en-GB" sz="1400" b="1" i="1" u="none" strike="noStrike" kern="0" cap="none" spc="0" normalizeH="0" baseline="0" noProof="0" dirty="0">
              <a:ln>
                <a:noFill/>
              </a:ln>
              <a:solidFill>
                <a:srgbClr val="363435">
                  <a:lumMod val="40000"/>
                  <a:lumOff val="60000"/>
                </a:srgbClr>
              </a:solidFill>
              <a:effectLst/>
              <a:uLnTx/>
              <a:uFillTx/>
              <a:cs typeface="Calibri" panose="020F0502020204030204" pitchFamily="34" charset="0"/>
              <a:sym typeface="Arial"/>
            </a:endParaRPr>
          </a:p>
        </p:txBody>
      </p:sp>
      <p:sp>
        <p:nvSpPr>
          <p:cNvPr id="26" name="Rectangle 25">
            <a:extLst>
              <a:ext uri="{FF2B5EF4-FFF2-40B4-BE49-F238E27FC236}">
                <a16:creationId xmlns:a16="http://schemas.microsoft.com/office/drawing/2014/main" id="{4F3085B4-7E77-CAC3-EF1F-C0BADEE03AD0}"/>
              </a:ext>
            </a:extLst>
          </p:cNvPr>
          <p:cNvSpPr/>
          <p:nvPr/>
        </p:nvSpPr>
        <p:spPr>
          <a:xfrm>
            <a:off x="1753178" y="4100175"/>
            <a:ext cx="2304000" cy="646331"/>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Associate Professor at Center for RNA Medicine, Aalborg University, Denmark</a:t>
            </a:r>
          </a:p>
        </p:txBody>
      </p:sp>
      <p:sp>
        <p:nvSpPr>
          <p:cNvPr id="27" name="Google Shape;613;p31">
            <a:extLst>
              <a:ext uri="{FF2B5EF4-FFF2-40B4-BE49-F238E27FC236}">
                <a16:creationId xmlns:a16="http://schemas.microsoft.com/office/drawing/2014/main" id="{8DCF400D-4DBD-5425-74B6-091C7A050A6E}"/>
              </a:ext>
            </a:extLst>
          </p:cNvPr>
          <p:cNvSpPr txBox="1"/>
          <p:nvPr/>
        </p:nvSpPr>
        <p:spPr>
          <a:xfrm>
            <a:off x="1753178" y="1583980"/>
            <a:ext cx="2304000" cy="57447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Alessandro Toniolo, PhD</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CEO</a:t>
            </a:r>
          </a:p>
        </p:txBody>
      </p:sp>
      <p:sp>
        <p:nvSpPr>
          <p:cNvPr id="28" name="Rectangle 27">
            <a:extLst>
              <a:ext uri="{FF2B5EF4-FFF2-40B4-BE49-F238E27FC236}">
                <a16:creationId xmlns:a16="http://schemas.microsoft.com/office/drawing/2014/main" id="{08EA1FD3-4075-D824-23AC-E2D4E16E91B4}"/>
              </a:ext>
            </a:extLst>
          </p:cNvPr>
          <p:cNvSpPr/>
          <p:nvPr/>
        </p:nvSpPr>
        <p:spPr>
          <a:xfrm>
            <a:off x="1753178" y="2184453"/>
            <a:ext cx="2474995" cy="830997"/>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20-year experience in top pharma companies in executive commercial roles (Previously at Novartis, Pfizer, Merck)</a:t>
            </a:r>
          </a:p>
        </p:txBody>
      </p:sp>
      <p:pic>
        <p:nvPicPr>
          <p:cNvPr id="37" name="Picture 36" descr="Shape&#10;&#10;Description automatically generated with low confidence">
            <a:extLst>
              <a:ext uri="{FF2B5EF4-FFF2-40B4-BE49-F238E27FC236}">
                <a16:creationId xmlns:a16="http://schemas.microsoft.com/office/drawing/2014/main" id="{BF0A19C2-02B5-0393-2C81-629BA8A26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6149" y="214549"/>
            <a:ext cx="733425" cy="733425"/>
          </a:xfrm>
          <a:prstGeom prst="rect">
            <a:avLst/>
          </a:prstGeom>
        </p:spPr>
      </p:pic>
      <p:sp>
        <p:nvSpPr>
          <p:cNvPr id="6" name="Google Shape;613;p31">
            <a:extLst>
              <a:ext uri="{FF2B5EF4-FFF2-40B4-BE49-F238E27FC236}">
                <a16:creationId xmlns:a16="http://schemas.microsoft.com/office/drawing/2014/main" id="{C42BD2B8-8F89-A353-D0AC-0BBADD1046FE}"/>
              </a:ext>
            </a:extLst>
          </p:cNvPr>
          <p:cNvSpPr txBox="1"/>
          <p:nvPr/>
        </p:nvSpPr>
        <p:spPr>
          <a:xfrm>
            <a:off x="890812" y="5377214"/>
            <a:ext cx="2304000" cy="57447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Luca Borgio, PhD</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Head of Operations</a:t>
            </a:r>
          </a:p>
        </p:txBody>
      </p:sp>
      <p:sp>
        <p:nvSpPr>
          <p:cNvPr id="8" name="Rectangle 27">
            <a:extLst>
              <a:ext uri="{FF2B5EF4-FFF2-40B4-BE49-F238E27FC236}">
                <a16:creationId xmlns:a16="http://schemas.microsoft.com/office/drawing/2014/main" id="{BEFD70ED-D2BB-8B30-D323-382DEDC21653}"/>
              </a:ext>
            </a:extLst>
          </p:cNvPr>
          <p:cNvSpPr/>
          <p:nvPr/>
        </p:nvSpPr>
        <p:spPr>
          <a:xfrm>
            <a:off x="888515" y="5917096"/>
            <a:ext cx="1606597" cy="646331"/>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10-year experience in the role on drug  and device development </a:t>
            </a:r>
          </a:p>
        </p:txBody>
      </p:sp>
      <p:sp>
        <p:nvSpPr>
          <p:cNvPr id="21" name="Google Shape;613;p31">
            <a:extLst>
              <a:ext uri="{FF2B5EF4-FFF2-40B4-BE49-F238E27FC236}">
                <a16:creationId xmlns:a16="http://schemas.microsoft.com/office/drawing/2014/main" id="{7D1665BF-0BB9-9DF9-DCDE-57940D2D0014}"/>
              </a:ext>
            </a:extLst>
          </p:cNvPr>
          <p:cNvSpPr txBox="1"/>
          <p:nvPr/>
        </p:nvSpPr>
        <p:spPr>
          <a:xfrm>
            <a:off x="8611506" y="5353871"/>
            <a:ext cx="2304000" cy="57447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Barbara Domizzi</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Budget Planner</a:t>
            </a:r>
          </a:p>
        </p:txBody>
      </p:sp>
      <p:sp>
        <p:nvSpPr>
          <p:cNvPr id="24" name="Rectangle 27">
            <a:extLst>
              <a:ext uri="{FF2B5EF4-FFF2-40B4-BE49-F238E27FC236}">
                <a16:creationId xmlns:a16="http://schemas.microsoft.com/office/drawing/2014/main" id="{A026E3E9-4F92-1C3F-1D02-1CF41F354D0C}"/>
              </a:ext>
            </a:extLst>
          </p:cNvPr>
          <p:cNvSpPr/>
          <p:nvPr/>
        </p:nvSpPr>
        <p:spPr>
          <a:xfrm>
            <a:off x="8609209" y="5924233"/>
            <a:ext cx="1798320" cy="646331"/>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Ex-Novartis, coordinating projects and budget allocation</a:t>
            </a:r>
          </a:p>
        </p:txBody>
      </p:sp>
      <p:sp>
        <p:nvSpPr>
          <p:cNvPr id="29" name="Google Shape;613;p31">
            <a:extLst>
              <a:ext uri="{FF2B5EF4-FFF2-40B4-BE49-F238E27FC236}">
                <a16:creationId xmlns:a16="http://schemas.microsoft.com/office/drawing/2014/main" id="{05010CED-585D-AEE0-5CE9-0907D6D662B2}"/>
              </a:ext>
            </a:extLst>
          </p:cNvPr>
          <p:cNvSpPr txBox="1"/>
          <p:nvPr/>
        </p:nvSpPr>
        <p:spPr>
          <a:xfrm>
            <a:off x="3436728" y="5345222"/>
            <a:ext cx="1800348" cy="1005363"/>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lang="en-GB" sz="1400" b="1" kern="0" dirty="0">
                <a:solidFill>
                  <a:srgbClr val="000000"/>
                </a:solidFill>
                <a:ea typeface="Calibri"/>
                <a:cs typeface="Calibri" panose="020F0502020204030204" pitchFamily="34" charset="0"/>
                <a:sym typeface="Calibri"/>
              </a:rPr>
              <a:t>Prof. </a:t>
            </a: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Emanuele Monteleone</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Preclinical Research Associate</a:t>
            </a:r>
          </a:p>
        </p:txBody>
      </p:sp>
      <p:sp>
        <p:nvSpPr>
          <p:cNvPr id="30" name="Rectangle 27">
            <a:extLst>
              <a:ext uri="{FF2B5EF4-FFF2-40B4-BE49-F238E27FC236}">
                <a16:creationId xmlns:a16="http://schemas.microsoft.com/office/drawing/2014/main" id="{0B5FD674-9BB3-C3C9-BC0F-6200E40E9C35}"/>
              </a:ext>
            </a:extLst>
          </p:cNvPr>
          <p:cNvSpPr/>
          <p:nvPr/>
        </p:nvSpPr>
        <p:spPr>
          <a:xfrm>
            <a:off x="3423652" y="6280895"/>
            <a:ext cx="1787745" cy="461665"/>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15-years of academic genetic research</a:t>
            </a:r>
          </a:p>
        </p:txBody>
      </p:sp>
      <p:sp>
        <p:nvSpPr>
          <p:cNvPr id="3" name="CasellaDiTesto 10">
            <a:extLst>
              <a:ext uri="{FF2B5EF4-FFF2-40B4-BE49-F238E27FC236}">
                <a16:creationId xmlns:a16="http://schemas.microsoft.com/office/drawing/2014/main" id="{A2F0879F-6106-BDB6-99C4-59C19F58A2CA}"/>
              </a:ext>
            </a:extLst>
          </p:cNvPr>
          <p:cNvSpPr txBox="1"/>
          <p:nvPr/>
        </p:nvSpPr>
        <p:spPr>
          <a:xfrm>
            <a:off x="5744008" y="1522711"/>
            <a:ext cx="2393757" cy="574516"/>
          </a:xfrm>
          <a:prstGeom prst="rect">
            <a:avLst/>
          </a:prstGeom>
          <a:noFill/>
        </p:spPr>
        <p:txBody>
          <a:bodyPr wrap="square">
            <a:spAutoFit/>
          </a:bodyPr>
          <a:lstStyle/>
          <a:p>
            <a:pPr>
              <a:spcAft>
                <a:spcPts val="400"/>
              </a:spcAft>
            </a:pPr>
            <a:r>
              <a:rPr lang="it-IT" sz="1400" b="1" kern="0" dirty="0">
                <a:solidFill>
                  <a:srgbClr val="000000"/>
                </a:solidFill>
                <a:cs typeface="Calibri" panose="020F0502020204030204" pitchFamily="34" charset="0"/>
              </a:rPr>
              <a:t>Dr. </a:t>
            </a:r>
            <a:r>
              <a:rPr lang="it-IT" sz="1400" b="1" kern="0" dirty="0" err="1">
                <a:solidFill>
                  <a:srgbClr val="000000"/>
                </a:solidFill>
                <a:cs typeface="Calibri" panose="020F0502020204030204" pitchFamily="34" charset="0"/>
              </a:rPr>
              <a:t>Almut</a:t>
            </a:r>
            <a:r>
              <a:rPr lang="it-IT" sz="1400" b="1" kern="0" dirty="0">
                <a:solidFill>
                  <a:srgbClr val="000000"/>
                </a:solidFill>
                <a:cs typeface="Calibri" panose="020F0502020204030204" pitchFamily="34" charset="0"/>
              </a:rPr>
              <a:t> </a:t>
            </a:r>
            <a:r>
              <a:rPr lang="it-IT" sz="1400" b="1" kern="0" dirty="0" err="1">
                <a:solidFill>
                  <a:srgbClr val="000000"/>
                </a:solidFill>
                <a:cs typeface="Calibri" panose="020F0502020204030204" pitchFamily="34" charset="0"/>
              </a:rPr>
              <a:t>Nitsche</a:t>
            </a:r>
            <a:endParaRPr lang="it-IT" sz="1400" b="1" kern="0" dirty="0">
              <a:solidFill>
                <a:srgbClr val="000000"/>
              </a:solidFill>
              <a:cs typeface="Calibri" panose="020F0502020204030204" pitchFamily="34" charset="0"/>
            </a:endParaRPr>
          </a:p>
          <a:p>
            <a:pPr>
              <a:spcAft>
                <a:spcPts val="400"/>
              </a:spcAft>
            </a:pPr>
            <a:r>
              <a:rPr lang="it-IT" sz="1400" b="1" i="1" kern="0" dirty="0">
                <a:solidFill>
                  <a:schemeClr val="bg1">
                    <a:lumMod val="65000"/>
                  </a:schemeClr>
                </a:solidFill>
                <a:cs typeface="Calibri" panose="020F0502020204030204" pitchFamily="34" charset="0"/>
              </a:rPr>
              <a:t>CDMO</a:t>
            </a:r>
          </a:p>
        </p:txBody>
      </p:sp>
      <p:sp>
        <p:nvSpPr>
          <p:cNvPr id="9" name="CasellaDiTesto 13">
            <a:extLst>
              <a:ext uri="{FF2B5EF4-FFF2-40B4-BE49-F238E27FC236}">
                <a16:creationId xmlns:a16="http://schemas.microsoft.com/office/drawing/2014/main" id="{539FABF4-D10D-4BB6-663C-ED0282ACC905}"/>
              </a:ext>
            </a:extLst>
          </p:cNvPr>
          <p:cNvSpPr txBox="1"/>
          <p:nvPr/>
        </p:nvSpPr>
        <p:spPr>
          <a:xfrm>
            <a:off x="5744008" y="2188363"/>
            <a:ext cx="2304000" cy="646331"/>
          </a:xfrm>
          <a:prstGeom prst="rect">
            <a:avLst/>
          </a:prstGeom>
          <a:noFill/>
        </p:spPr>
        <p:txBody>
          <a:bodyPr wrap="square">
            <a:spAutoFit/>
          </a:bodyPr>
          <a:lstStyle/>
          <a:p>
            <a:r>
              <a:rPr lang="en-US" sz="1200" kern="0" dirty="0">
                <a:solidFill>
                  <a:srgbClr val="000000"/>
                </a:solidFill>
                <a:cs typeface="Calibri" panose="020F0502020204030204" pitchFamily="34" charset="0"/>
              </a:rPr>
              <a:t>Experienced leader in the field of incretins drug discovery at Sanofi, research and clinical development</a:t>
            </a:r>
            <a:endParaRPr lang="it-IT" sz="1200" kern="0" dirty="0">
              <a:solidFill>
                <a:srgbClr val="000000"/>
              </a:solidFill>
              <a:cs typeface="Calibri" panose="020F0502020204030204" pitchFamily="34" charset="0"/>
            </a:endParaRPr>
          </a:p>
        </p:txBody>
      </p:sp>
      <p:pic>
        <p:nvPicPr>
          <p:cNvPr id="16" name="Immagine 15" descr="Immagine che contiene Viso umano, vestiti, persona, sorriso&#10;&#10;Descrizione generata automaticamente">
            <a:extLst>
              <a:ext uri="{FF2B5EF4-FFF2-40B4-BE49-F238E27FC236}">
                <a16:creationId xmlns:a16="http://schemas.microsoft.com/office/drawing/2014/main" id="{FF6BE8D3-5838-219A-E11E-9B7705E85E3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5305" r="25827" b="21400"/>
          <a:stretch/>
        </p:blipFill>
        <p:spPr>
          <a:xfrm>
            <a:off x="378000" y="1389298"/>
            <a:ext cx="1260796" cy="1583607"/>
          </a:xfrm>
          <a:prstGeom prst="rect">
            <a:avLst/>
          </a:prstGeom>
        </p:spPr>
      </p:pic>
      <p:pic>
        <p:nvPicPr>
          <p:cNvPr id="17" name="Immagine 16" descr="Immagine che contiene Viso umano, persona, vestiti, ritratto&#10;&#10;Descrizione generata automaticamente">
            <a:extLst>
              <a:ext uri="{FF2B5EF4-FFF2-40B4-BE49-F238E27FC236}">
                <a16:creationId xmlns:a16="http://schemas.microsoft.com/office/drawing/2014/main" id="{C668C245-DE2A-B205-7145-1A4761EFC327}"/>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21200" t="3708" r="24209" b="17422"/>
          <a:stretch/>
        </p:blipFill>
        <p:spPr>
          <a:xfrm>
            <a:off x="4344830" y="1390645"/>
            <a:ext cx="1368958" cy="1582260"/>
          </a:xfrm>
          <a:prstGeom prst="rect">
            <a:avLst/>
          </a:prstGeom>
        </p:spPr>
      </p:pic>
      <p:pic>
        <p:nvPicPr>
          <p:cNvPr id="31" name="Immagine 30" descr="Immagine che contiene Viso umano, maglione, persona, occhiali&#10;&#10;Descrizione generata automaticamente">
            <a:extLst>
              <a:ext uri="{FF2B5EF4-FFF2-40B4-BE49-F238E27FC236}">
                <a16:creationId xmlns:a16="http://schemas.microsoft.com/office/drawing/2014/main" id="{15660EA0-1A37-4368-1410-3982C63F069F}"/>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27072" r="24503" b="23433"/>
          <a:stretch/>
        </p:blipFill>
        <p:spPr>
          <a:xfrm>
            <a:off x="368310" y="3181135"/>
            <a:ext cx="1264383" cy="1599341"/>
          </a:xfrm>
          <a:prstGeom prst="rect">
            <a:avLst/>
          </a:prstGeom>
        </p:spPr>
      </p:pic>
      <p:pic>
        <p:nvPicPr>
          <p:cNvPr id="34" name="Immagine 33" descr="Immagine che contiene Viso umano, persona, vestiti, uomo&#10;&#10;Descrizione generata automaticamente">
            <a:extLst>
              <a:ext uri="{FF2B5EF4-FFF2-40B4-BE49-F238E27FC236}">
                <a16:creationId xmlns:a16="http://schemas.microsoft.com/office/drawing/2014/main" id="{2433169E-F4A4-03CF-004F-710F4D8CF51E}"/>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25429" t="2855" r="24983" b="20429"/>
          <a:stretch/>
        </p:blipFill>
        <p:spPr>
          <a:xfrm>
            <a:off x="4344830" y="3181087"/>
            <a:ext cx="1368958" cy="1599341"/>
          </a:xfrm>
          <a:prstGeom prst="rect">
            <a:avLst/>
          </a:prstGeom>
        </p:spPr>
      </p:pic>
      <p:pic>
        <p:nvPicPr>
          <p:cNvPr id="38" name="Immagine 37" descr="Immagine che contiene Viso umano, vestiti, persona, cielo&#10;&#10;Descrizione generata automaticamente">
            <a:extLst>
              <a:ext uri="{FF2B5EF4-FFF2-40B4-BE49-F238E27FC236}">
                <a16:creationId xmlns:a16="http://schemas.microsoft.com/office/drawing/2014/main" id="{BA258D17-7DC3-7BCD-6504-B94CF1956633}"/>
              </a:ext>
            </a:extLst>
          </p:cNvPr>
          <p:cNvPicPr>
            <a:picLocks noChangeAspect="1"/>
          </p:cNvPicPr>
          <p:nvPr/>
        </p:nvPicPr>
        <p:blipFill rotWithShape="1">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l="22369" r="25228" b="26694"/>
          <a:stretch/>
        </p:blipFill>
        <p:spPr>
          <a:xfrm>
            <a:off x="256250" y="5546178"/>
            <a:ext cx="627685" cy="702442"/>
          </a:xfrm>
          <a:prstGeom prst="rect">
            <a:avLst/>
          </a:prstGeom>
        </p:spPr>
      </p:pic>
      <p:pic>
        <p:nvPicPr>
          <p:cNvPr id="40" name="Immagine 39" descr="Immagine che contiene Viso umano, Barba umana, persona, cielo&#10;&#10;Descrizione generata automaticamente">
            <a:extLst>
              <a:ext uri="{FF2B5EF4-FFF2-40B4-BE49-F238E27FC236}">
                <a16:creationId xmlns:a16="http://schemas.microsoft.com/office/drawing/2014/main" id="{C2912C51-72ED-FCD2-00E7-28E034D51CFA}"/>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l="23225" t="5176" r="24080" b="18739"/>
          <a:stretch/>
        </p:blipFill>
        <p:spPr>
          <a:xfrm>
            <a:off x="2704236" y="5546177"/>
            <a:ext cx="608124" cy="702443"/>
          </a:xfrm>
          <a:prstGeom prst="rect">
            <a:avLst/>
          </a:prstGeom>
        </p:spPr>
      </p:pic>
      <p:pic>
        <p:nvPicPr>
          <p:cNvPr id="42" name="Immagine 41" descr="Immagine che contiene Viso umano, vestiti, persona, ritratto&#10;&#10;Descrizione generata automaticamente">
            <a:extLst>
              <a:ext uri="{FF2B5EF4-FFF2-40B4-BE49-F238E27FC236}">
                <a16:creationId xmlns:a16="http://schemas.microsoft.com/office/drawing/2014/main" id="{F36373A7-24ED-C618-6639-FFDA2CCA4B97}"/>
              </a:ext>
            </a:extLst>
          </p:cNvPr>
          <p:cNvPicPr>
            <a:picLocks noChangeAspect="1"/>
          </p:cNvPicPr>
          <p:nvPr/>
        </p:nvPicPr>
        <p:blipFill rotWithShape="1">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l="26348" t="9397" r="28136" b="26694"/>
          <a:stretch/>
        </p:blipFill>
        <p:spPr>
          <a:xfrm>
            <a:off x="7900482" y="5528978"/>
            <a:ext cx="621889" cy="698546"/>
          </a:xfrm>
          <a:prstGeom prst="rect">
            <a:avLst/>
          </a:prstGeom>
        </p:spPr>
      </p:pic>
      <p:pic>
        <p:nvPicPr>
          <p:cNvPr id="5" name="Immagine 4">
            <a:extLst>
              <a:ext uri="{FF2B5EF4-FFF2-40B4-BE49-F238E27FC236}">
                <a16:creationId xmlns:a16="http://schemas.microsoft.com/office/drawing/2014/main" id="{FC43A604-BC1A-9765-13CB-0F47BF1FAA2F}"/>
              </a:ext>
            </a:extLst>
          </p:cNvPr>
          <p:cNvPicPr>
            <a:picLocks noChangeAspect="1"/>
          </p:cNvPicPr>
          <p:nvPr/>
        </p:nvPicPr>
        <p:blipFill>
          <a:blip r:embed="rId20">
            <a:clrChange>
              <a:clrFrom>
                <a:srgbClr val="F7F7F7"/>
              </a:clrFrom>
              <a:clrTo>
                <a:srgbClr val="F7F7F7">
                  <a:alpha val="0"/>
                </a:srgbClr>
              </a:clrTo>
            </a:clrChange>
          </a:blip>
          <a:stretch>
            <a:fillRect/>
          </a:stretch>
        </p:blipFill>
        <p:spPr>
          <a:xfrm>
            <a:off x="10697268" y="5220691"/>
            <a:ext cx="1399230" cy="429739"/>
          </a:xfrm>
          <a:prstGeom prst="rect">
            <a:avLst/>
          </a:prstGeom>
        </p:spPr>
      </p:pic>
      <p:pic>
        <p:nvPicPr>
          <p:cNvPr id="10" name="Immagine 9">
            <a:extLst>
              <a:ext uri="{FF2B5EF4-FFF2-40B4-BE49-F238E27FC236}">
                <a16:creationId xmlns:a16="http://schemas.microsoft.com/office/drawing/2014/main" id="{4D1FD2CC-CE0F-7E5D-743C-8784E89A331F}"/>
              </a:ext>
            </a:extLst>
          </p:cNvPr>
          <p:cNvPicPr>
            <a:picLocks noChangeAspect="1"/>
          </p:cNvPicPr>
          <p:nvPr/>
        </p:nvPicPr>
        <p:blipFill>
          <a:blip r:embed="rId21">
            <a:clrChange>
              <a:clrFrom>
                <a:srgbClr val="F7F7F7"/>
              </a:clrFrom>
              <a:clrTo>
                <a:srgbClr val="F7F7F7">
                  <a:alpha val="0"/>
                </a:srgbClr>
              </a:clrTo>
            </a:clrChange>
          </a:blip>
          <a:stretch>
            <a:fillRect/>
          </a:stretch>
        </p:blipFill>
        <p:spPr>
          <a:xfrm>
            <a:off x="10764480" y="5685161"/>
            <a:ext cx="1388626" cy="482605"/>
          </a:xfrm>
          <a:prstGeom prst="rect">
            <a:avLst/>
          </a:prstGeom>
        </p:spPr>
      </p:pic>
      <p:sp>
        <p:nvSpPr>
          <p:cNvPr id="13" name="CasellaDiTesto 12">
            <a:extLst>
              <a:ext uri="{FF2B5EF4-FFF2-40B4-BE49-F238E27FC236}">
                <a16:creationId xmlns:a16="http://schemas.microsoft.com/office/drawing/2014/main" id="{8EC09B4B-1AB8-297E-81BB-FD218E079D9D}"/>
              </a:ext>
            </a:extLst>
          </p:cNvPr>
          <p:cNvSpPr txBox="1"/>
          <p:nvPr/>
        </p:nvSpPr>
        <p:spPr>
          <a:xfrm>
            <a:off x="108118" y="6656531"/>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15" name="Immagine 14">
            <a:extLst>
              <a:ext uri="{FF2B5EF4-FFF2-40B4-BE49-F238E27FC236}">
                <a16:creationId xmlns:a16="http://schemas.microsoft.com/office/drawing/2014/main" id="{72B669C8-A04B-3024-2BAA-DAF4F1E4CC99}"/>
              </a:ext>
            </a:extLst>
          </p:cNvPr>
          <p:cNvPicPr>
            <a:picLocks noChangeAspect="1"/>
          </p:cNvPicPr>
          <p:nvPr/>
        </p:nvPicPr>
        <p:blipFill rotWithShape="1">
          <a:blip r:embed="rId22">
            <a:grayscl/>
          </a:blip>
          <a:srcRect l="6297" r="8892"/>
          <a:stretch/>
        </p:blipFill>
        <p:spPr>
          <a:xfrm>
            <a:off x="5347787" y="5546453"/>
            <a:ext cx="624334" cy="698546"/>
          </a:xfrm>
          <a:prstGeom prst="rect">
            <a:avLst/>
          </a:prstGeom>
        </p:spPr>
      </p:pic>
      <p:sp>
        <p:nvSpPr>
          <p:cNvPr id="18" name="Google Shape;613;p31">
            <a:extLst>
              <a:ext uri="{FF2B5EF4-FFF2-40B4-BE49-F238E27FC236}">
                <a16:creationId xmlns:a16="http://schemas.microsoft.com/office/drawing/2014/main" id="{FA3C8837-028F-54DA-F059-2ACFEBA47409}"/>
              </a:ext>
            </a:extLst>
          </p:cNvPr>
          <p:cNvSpPr txBox="1"/>
          <p:nvPr/>
        </p:nvSpPr>
        <p:spPr>
          <a:xfrm>
            <a:off x="6061255" y="5381328"/>
            <a:ext cx="1663351" cy="789919"/>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400"/>
              </a:spcAft>
              <a:buClr>
                <a:srgbClr val="000000"/>
              </a:buClr>
              <a:buSzTx/>
              <a:buFont typeface="Arial"/>
              <a:buNone/>
              <a:tabLst/>
              <a:defRPr/>
            </a:pPr>
            <a:r>
              <a:rPr kumimoji="0" lang="en-GB" sz="1400" b="1" u="none" strike="noStrike" kern="0" cap="none" spc="0" normalizeH="0" baseline="0" noProof="0" dirty="0">
                <a:ln>
                  <a:noFill/>
                </a:ln>
                <a:solidFill>
                  <a:srgbClr val="000000"/>
                </a:solidFill>
                <a:effectLst/>
                <a:uLnTx/>
                <a:uFillTx/>
                <a:ea typeface="Calibri"/>
                <a:cs typeface="Calibri" panose="020F0502020204030204" pitchFamily="34" charset="0"/>
                <a:sym typeface="Calibri"/>
              </a:rPr>
              <a:t>Anna Altieri</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1" u="none" strike="noStrike" kern="0" cap="none" spc="0" normalizeH="0" baseline="0" noProof="0" dirty="0">
                <a:ln>
                  <a:noFill/>
                </a:ln>
                <a:solidFill>
                  <a:srgbClr val="363435">
                    <a:lumMod val="40000"/>
                    <a:lumOff val="60000"/>
                  </a:srgbClr>
                </a:solidFill>
                <a:effectLst/>
                <a:uLnTx/>
                <a:uFillTx/>
                <a:ea typeface="Calibri"/>
                <a:cs typeface="Calibri" panose="020F0502020204030204" pitchFamily="34" charset="0"/>
                <a:sym typeface="Calibri"/>
              </a:rPr>
              <a:t>Translational Research Associate</a:t>
            </a:r>
          </a:p>
        </p:txBody>
      </p:sp>
      <p:sp>
        <p:nvSpPr>
          <p:cNvPr id="32" name="Rectangle 27">
            <a:extLst>
              <a:ext uri="{FF2B5EF4-FFF2-40B4-BE49-F238E27FC236}">
                <a16:creationId xmlns:a16="http://schemas.microsoft.com/office/drawing/2014/main" id="{9259397E-9163-C9E6-830C-B3E16EFEAE1F}"/>
              </a:ext>
            </a:extLst>
          </p:cNvPr>
          <p:cNvSpPr/>
          <p:nvPr/>
        </p:nvSpPr>
        <p:spPr>
          <a:xfrm>
            <a:off x="6096000" y="6123296"/>
            <a:ext cx="1628606" cy="461665"/>
          </a:xfrm>
          <a:prstGeom prst="rect">
            <a:avLst/>
          </a:prstGeom>
        </p:spPr>
        <p:txBody>
          <a:bodyPr wrap="square">
            <a:spAutoFit/>
          </a:bodyPr>
          <a:lstStyle/>
          <a:p>
            <a:pPr marR="0" lvl="0" defTabSz="914400" rtl="0" eaLnBrk="1" fontAlgn="auto" latinLnBrk="0" hangingPunct="1">
              <a:lnSpc>
                <a:spcPct val="100000"/>
              </a:lnSpc>
              <a:spcBef>
                <a:spcPts val="0"/>
              </a:spcBef>
              <a:spcAft>
                <a:spcPts val="600"/>
              </a:spcAft>
              <a:buClr>
                <a:srgbClr val="000000"/>
              </a:buClr>
              <a:buSzTx/>
              <a:tabLst/>
              <a:defRPr/>
            </a:pPr>
            <a:r>
              <a:rPr kumimoji="0" lang="en-US" sz="1200" b="0" i="0" u="none" strike="noStrike" kern="0" cap="none" spc="0" normalizeH="0" baseline="0" noProof="0" dirty="0">
                <a:ln>
                  <a:noFill/>
                </a:ln>
                <a:solidFill>
                  <a:srgbClr val="000000"/>
                </a:solidFill>
                <a:effectLst/>
                <a:uLnTx/>
                <a:uFillTx/>
                <a:cs typeface="Calibri" panose="020F0502020204030204" pitchFamily="34" charset="0"/>
                <a:sym typeface="Arial"/>
              </a:rPr>
              <a:t>Supporting preclinical and clinical activity</a:t>
            </a:r>
          </a:p>
        </p:txBody>
      </p:sp>
    </p:spTree>
    <p:extLst>
      <p:ext uri="{BB962C8B-B14F-4D97-AF65-F5344CB8AC3E}">
        <p14:creationId xmlns:p14="http://schemas.microsoft.com/office/powerpoint/2010/main" val="36644276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6FC3A-8A6B-68AF-3C65-54D872C10353}"/>
              </a:ext>
            </a:extLst>
          </p:cNvPr>
          <p:cNvSpPr>
            <a:spLocks noGrp="1"/>
          </p:cNvSpPr>
          <p:nvPr>
            <p:ph type="title"/>
          </p:nvPr>
        </p:nvSpPr>
        <p:spPr>
          <a:xfrm>
            <a:off x="744279" y="315578"/>
            <a:ext cx="10867663" cy="965964"/>
          </a:xfrm>
        </p:spPr>
        <p:txBody>
          <a:bodyPr>
            <a:normAutofit/>
          </a:bodyPr>
          <a:lstStyle/>
          <a:p>
            <a:r>
              <a:rPr lang="en-US" dirty="0">
                <a:latin typeface="+mn-lt"/>
              </a:rPr>
              <a:t>RES-010 inhibition of miR-22 </a:t>
            </a:r>
            <a:r>
              <a:rPr lang="it-IT" dirty="0" err="1">
                <a:latin typeface="+mn-lt"/>
              </a:rPr>
              <a:t>causes</a:t>
            </a:r>
            <a:r>
              <a:rPr lang="it-IT" dirty="0">
                <a:latin typeface="+mn-lt"/>
              </a:rPr>
              <a:t> </a:t>
            </a:r>
            <a:r>
              <a:rPr lang="it-IT" dirty="0" err="1">
                <a:latin typeface="+mn-lt"/>
              </a:rPr>
              <a:t>cellular</a:t>
            </a:r>
            <a:r>
              <a:rPr lang="it-IT" dirty="0">
                <a:latin typeface="+mn-lt"/>
              </a:rPr>
              <a:t> </a:t>
            </a:r>
            <a:r>
              <a:rPr lang="it-IT" dirty="0" err="1">
                <a:latin typeface="+mn-lt"/>
              </a:rPr>
              <a:t>rewiring</a:t>
            </a:r>
            <a:endParaRPr lang="it-IT" dirty="0">
              <a:latin typeface="+mn-lt"/>
            </a:endParaRPr>
          </a:p>
        </p:txBody>
      </p:sp>
      <p:sp>
        <p:nvSpPr>
          <p:cNvPr id="3" name="Segnaposto numero diapositiva 2">
            <a:extLst>
              <a:ext uri="{FF2B5EF4-FFF2-40B4-BE49-F238E27FC236}">
                <a16:creationId xmlns:a16="http://schemas.microsoft.com/office/drawing/2014/main" id="{863A6C1F-A4C7-1A60-4906-4CCB64DCD1E3}"/>
              </a:ext>
            </a:extLst>
          </p:cNvPr>
          <p:cNvSpPr>
            <a:spLocks noGrp="1"/>
          </p:cNvSpPr>
          <p:nvPr>
            <p:ph type="sldNum" sz="quarter" idx="12"/>
          </p:nvPr>
        </p:nvSpPr>
        <p:spPr/>
        <p:txBody>
          <a:bodyPr/>
          <a:lstStyle/>
          <a:p>
            <a:fld id="{227D6147-8CA9-4AD8-AEEB-E653C18C822D}" type="slidenum">
              <a:rPr lang="en-GB" smtClean="0">
                <a:latin typeface="+mn-lt"/>
              </a:rPr>
              <a:t>68</a:t>
            </a:fld>
            <a:endParaRPr lang="en-GB">
              <a:latin typeface="+mn-lt"/>
            </a:endParaRPr>
          </a:p>
        </p:txBody>
      </p:sp>
      <p:pic>
        <p:nvPicPr>
          <p:cNvPr id="24" name="Immagine 23">
            <a:extLst>
              <a:ext uri="{FF2B5EF4-FFF2-40B4-BE49-F238E27FC236}">
                <a16:creationId xmlns:a16="http://schemas.microsoft.com/office/drawing/2014/main" id="{1E73FDA8-4CC4-E337-71A9-0CB9A1997961}"/>
              </a:ext>
            </a:extLst>
          </p:cNvPr>
          <p:cNvPicPr>
            <a:picLocks noChangeAspect="1"/>
          </p:cNvPicPr>
          <p:nvPr/>
        </p:nvPicPr>
        <p:blipFill>
          <a:blip r:embed="rId2"/>
          <a:stretch>
            <a:fillRect/>
          </a:stretch>
        </p:blipFill>
        <p:spPr>
          <a:xfrm>
            <a:off x="6885835" y="3830895"/>
            <a:ext cx="4498223" cy="1973170"/>
          </a:xfrm>
          <a:prstGeom prst="rect">
            <a:avLst/>
          </a:prstGeom>
        </p:spPr>
      </p:pic>
      <p:sp>
        <p:nvSpPr>
          <p:cNvPr id="25" name="Rettangolo 24">
            <a:extLst>
              <a:ext uri="{FF2B5EF4-FFF2-40B4-BE49-F238E27FC236}">
                <a16:creationId xmlns:a16="http://schemas.microsoft.com/office/drawing/2014/main" id="{2AD573FD-45C0-9B16-0735-2AB5FE9BE123}"/>
              </a:ext>
            </a:extLst>
          </p:cNvPr>
          <p:cNvSpPr/>
          <p:nvPr/>
        </p:nvSpPr>
        <p:spPr>
          <a:xfrm>
            <a:off x="6880823" y="4838102"/>
            <a:ext cx="4498223" cy="96596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Rectangle 96">
            <a:extLst>
              <a:ext uri="{FF2B5EF4-FFF2-40B4-BE49-F238E27FC236}">
                <a16:creationId xmlns:a16="http://schemas.microsoft.com/office/drawing/2014/main" id="{1F4615C0-E637-3689-A29E-07ADCCEA76D9}"/>
              </a:ext>
            </a:extLst>
          </p:cNvPr>
          <p:cNvSpPr>
            <a:spLocks noChangeArrowheads="1"/>
          </p:cNvSpPr>
          <p:nvPr/>
        </p:nvSpPr>
        <p:spPr bwMode="auto">
          <a:xfrm rot="16200000">
            <a:off x="6132809" y="5267151"/>
            <a:ext cx="948963"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FF0000"/>
                </a:solidFill>
                <a:effectLst/>
                <a:latin typeface="+mn-lt"/>
              </a:rPr>
              <a:t>    RES-010</a:t>
            </a:r>
            <a:endParaRPr kumimoji="0" lang="it-IT" altLang="it-IT" b="0" i="0" u="none" strike="noStrike" cap="none" normalizeH="0" baseline="0" dirty="0">
              <a:ln>
                <a:noFill/>
              </a:ln>
              <a:solidFill>
                <a:srgbClr val="FF0000"/>
              </a:solidFill>
              <a:effectLst/>
              <a:latin typeface="+mn-lt"/>
            </a:endParaRPr>
          </a:p>
        </p:txBody>
      </p:sp>
      <p:sp>
        <p:nvSpPr>
          <p:cNvPr id="27" name="Rectangle 96">
            <a:extLst>
              <a:ext uri="{FF2B5EF4-FFF2-40B4-BE49-F238E27FC236}">
                <a16:creationId xmlns:a16="http://schemas.microsoft.com/office/drawing/2014/main" id="{29989639-C69D-33F8-676D-F4FB813CA9FE}"/>
              </a:ext>
            </a:extLst>
          </p:cNvPr>
          <p:cNvSpPr>
            <a:spLocks noChangeArrowheads="1"/>
          </p:cNvSpPr>
          <p:nvPr/>
        </p:nvSpPr>
        <p:spPr bwMode="auto">
          <a:xfrm rot="16200000">
            <a:off x="6391889" y="4211680"/>
            <a:ext cx="440825" cy="169277"/>
          </a:xfrm>
          <a:prstGeom prst="rect">
            <a:avLst/>
          </a:prstGeom>
          <a:solidFill>
            <a:schemeClr val="bg1"/>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effectLst/>
                <a:latin typeface="+mn-lt"/>
              </a:rPr>
              <a:t>SCR       </a:t>
            </a:r>
            <a:endParaRPr kumimoji="0" lang="it-IT" altLang="it-IT" b="0" i="0" u="none" strike="noStrike" cap="none" normalizeH="0" baseline="0" dirty="0">
              <a:ln>
                <a:noFill/>
              </a:ln>
              <a:effectLst/>
              <a:latin typeface="+mn-lt"/>
            </a:endParaRPr>
          </a:p>
        </p:txBody>
      </p:sp>
      <p:sp>
        <p:nvSpPr>
          <p:cNvPr id="7" name="CasellaDiTesto 6">
            <a:extLst>
              <a:ext uri="{FF2B5EF4-FFF2-40B4-BE49-F238E27FC236}">
                <a16:creationId xmlns:a16="http://schemas.microsoft.com/office/drawing/2014/main" id="{76B6456E-77E8-331D-AC64-7417AC43633E}"/>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sp>
        <p:nvSpPr>
          <p:cNvPr id="18" name="CasellaDiTesto 52">
            <a:extLst>
              <a:ext uri="{FF2B5EF4-FFF2-40B4-BE49-F238E27FC236}">
                <a16:creationId xmlns:a16="http://schemas.microsoft.com/office/drawing/2014/main" id="{0309305D-ADFA-E75B-82FD-DDA6CD2E77B5}"/>
              </a:ext>
            </a:extLst>
          </p:cNvPr>
          <p:cNvSpPr txBox="1"/>
          <p:nvPr/>
        </p:nvSpPr>
        <p:spPr>
          <a:xfrm>
            <a:off x="323196" y="6472619"/>
            <a:ext cx="27432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Ref: data on file</a:t>
            </a:r>
          </a:p>
        </p:txBody>
      </p:sp>
      <p:pic>
        <p:nvPicPr>
          <p:cNvPr id="28" name="Immagine 27">
            <a:extLst>
              <a:ext uri="{FF2B5EF4-FFF2-40B4-BE49-F238E27FC236}">
                <a16:creationId xmlns:a16="http://schemas.microsoft.com/office/drawing/2014/main" id="{54918E21-408B-39AA-E1C9-A05C34C372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65263" y="3157612"/>
            <a:ext cx="542027" cy="548510"/>
          </a:xfrm>
          <a:prstGeom prst="rect">
            <a:avLst/>
          </a:prstGeom>
        </p:spPr>
      </p:pic>
      <p:grpSp>
        <p:nvGrpSpPr>
          <p:cNvPr id="14" name="Gruppo 13">
            <a:extLst>
              <a:ext uri="{FF2B5EF4-FFF2-40B4-BE49-F238E27FC236}">
                <a16:creationId xmlns:a16="http://schemas.microsoft.com/office/drawing/2014/main" id="{5B280AF5-2820-97AD-1D1D-9D67BDCE2916}"/>
              </a:ext>
            </a:extLst>
          </p:cNvPr>
          <p:cNvGrpSpPr/>
          <p:nvPr/>
        </p:nvGrpSpPr>
        <p:grpSpPr>
          <a:xfrm>
            <a:off x="1472248" y="3622520"/>
            <a:ext cx="3686328" cy="2622578"/>
            <a:chOff x="1302125" y="3186583"/>
            <a:chExt cx="3686328" cy="2622578"/>
          </a:xfrm>
        </p:grpSpPr>
        <p:pic>
          <p:nvPicPr>
            <p:cNvPr id="5" name="Immagine 4">
              <a:extLst>
                <a:ext uri="{FF2B5EF4-FFF2-40B4-BE49-F238E27FC236}">
                  <a16:creationId xmlns:a16="http://schemas.microsoft.com/office/drawing/2014/main" id="{C57296AD-7ADD-E81D-CAAF-05D957E92519}"/>
                </a:ext>
              </a:extLst>
            </p:cNvPr>
            <p:cNvPicPr>
              <a:picLocks noChangeAspect="1"/>
            </p:cNvPicPr>
            <p:nvPr/>
          </p:nvPicPr>
          <p:blipFill>
            <a:blip r:embed="rId4"/>
            <a:stretch>
              <a:fillRect/>
            </a:stretch>
          </p:blipFill>
          <p:spPr>
            <a:xfrm>
              <a:off x="1302125" y="3186583"/>
              <a:ext cx="3686328" cy="2622578"/>
            </a:xfrm>
            <a:prstGeom prst="rect">
              <a:avLst/>
            </a:prstGeom>
          </p:spPr>
        </p:pic>
        <p:sp>
          <p:nvSpPr>
            <p:cNvPr id="6" name="Rectangle 96">
              <a:extLst>
                <a:ext uri="{FF2B5EF4-FFF2-40B4-BE49-F238E27FC236}">
                  <a16:creationId xmlns:a16="http://schemas.microsoft.com/office/drawing/2014/main" id="{53B30FD9-63F8-2367-39EB-3F3ADE4125AE}"/>
                </a:ext>
              </a:extLst>
            </p:cNvPr>
            <p:cNvSpPr>
              <a:spLocks noChangeArrowheads="1"/>
            </p:cNvSpPr>
            <p:nvPr/>
          </p:nvSpPr>
          <p:spPr bwMode="auto">
            <a:xfrm>
              <a:off x="3286827" y="4604741"/>
              <a:ext cx="838606"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FF0000"/>
                  </a:solidFill>
                  <a:effectLst/>
                  <a:latin typeface="+mn-lt"/>
                </a:rPr>
                <a:t>    RES-010</a:t>
              </a:r>
              <a:endParaRPr kumimoji="0" lang="it-IT" altLang="it-IT" b="0" i="0" u="none" strike="noStrike" cap="none" normalizeH="0" baseline="0" dirty="0">
                <a:ln>
                  <a:noFill/>
                </a:ln>
                <a:solidFill>
                  <a:srgbClr val="FF0000"/>
                </a:solidFill>
                <a:effectLst/>
                <a:latin typeface="+mn-lt"/>
              </a:endParaRPr>
            </a:p>
          </p:txBody>
        </p:sp>
        <p:sp>
          <p:nvSpPr>
            <p:cNvPr id="8" name="Rectangle 96">
              <a:extLst>
                <a:ext uri="{FF2B5EF4-FFF2-40B4-BE49-F238E27FC236}">
                  <a16:creationId xmlns:a16="http://schemas.microsoft.com/office/drawing/2014/main" id="{E7E308F4-7CE5-70A0-20A2-95E938F27868}"/>
                </a:ext>
              </a:extLst>
            </p:cNvPr>
            <p:cNvSpPr>
              <a:spLocks noChangeArrowheads="1"/>
            </p:cNvSpPr>
            <p:nvPr/>
          </p:nvSpPr>
          <p:spPr bwMode="auto">
            <a:xfrm>
              <a:off x="3244297" y="3251861"/>
              <a:ext cx="966196"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FF0000"/>
                  </a:solidFill>
                  <a:effectLst/>
                  <a:latin typeface="+mn-lt"/>
                </a:rPr>
                <a:t>    miR-22 KO</a:t>
              </a:r>
              <a:endParaRPr kumimoji="0" lang="it-IT" altLang="it-IT" b="0" i="0" u="none" strike="noStrike" cap="none" normalizeH="0" baseline="0" dirty="0">
                <a:ln>
                  <a:noFill/>
                </a:ln>
                <a:solidFill>
                  <a:srgbClr val="FF0000"/>
                </a:solidFill>
                <a:effectLst/>
                <a:latin typeface="+mn-lt"/>
              </a:endParaRPr>
            </a:p>
          </p:txBody>
        </p:sp>
        <p:sp>
          <p:nvSpPr>
            <p:cNvPr id="9" name="Rectangle 96">
              <a:extLst>
                <a:ext uri="{FF2B5EF4-FFF2-40B4-BE49-F238E27FC236}">
                  <a16:creationId xmlns:a16="http://schemas.microsoft.com/office/drawing/2014/main" id="{EBE8A189-78B5-CCA1-630D-162B24F5F277}"/>
                </a:ext>
              </a:extLst>
            </p:cNvPr>
            <p:cNvSpPr>
              <a:spLocks noChangeArrowheads="1"/>
            </p:cNvSpPr>
            <p:nvPr/>
          </p:nvSpPr>
          <p:spPr bwMode="auto">
            <a:xfrm>
              <a:off x="1428676" y="3270185"/>
              <a:ext cx="506450"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effectLst/>
                  <a:latin typeface="+mn-lt"/>
                </a:rPr>
                <a:t>    WT</a:t>
              </a:r>
              <a:endParaRPr kumimoji="0" lang="it-IT" altLang="it-IT" b="0" i="0" u="none" strike="noStrike" cap="none" normalizeH="0" baseline="0" dirty="0">
                <a:ln>
                  <a:noFill/>
                </a:ln>
                <a:effectLst/>
                <a:latin typeface="+mn-lt"/>
              </a:endParaRPr>
            </a:p>
          </p:txBody>
        </p:sp>
        <p:sp>
          <p:nvSpPr>
            <p:cNvPr id="13" name="Rectangle 96">
              <a:extLst>
                <a:ext uri="{FF2B5EF4-FFF2-40B4-BE49-F238E27FC236}">
                  <a16:creationId xmlns:a16="http://schemas.microsoft.com/office/drawing/2014/main" id="{D6753FC8-1FEA-F285-4911-590A2D8D8FB6}"/>
                </a:ext>
              </a:extLst>
            </p:cNvPr>
            <p:cNvSpPr>
              <a:spLocks noChangeArrowheads="1"/>
            </p:cNvSpPr>
            <p:nvPr/>
          </p:nvSpPr>
          <p:spPr bwMode="auto">
            <a:xfrm>
              <a:off x="1442849" y="4613444"/>
              <a:ext cx="506450" cy="169277"/>
            </a:xfrm>
            <a:prstGeom prst="rect">
              <a:avLst/>
            </a:prstGeom>
            <a:solidFill>
              <a:schemeClr val="bg1"/>
            </a:solidFill>
            <a:ln>
              <a:noFill/>
            </a:ln>
          </p:spPr>
          <p:txBody>
            <a:bodyPr vert="horz" wrap="square" lIns="0" tIns="0" rIns="0" bIns="0" numCol="1" anchor="b"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it-IT" altLang="it-IT" sz="1100" dirty="0">
                  <a:latin typeface="+mn-lt"/>
                </a:rPr>
                <a:t>SCR</a:t>
              </a:r>
              <a:endParaRPr kumimoji="0" lang="it-IT" altLang="it-IT" b="0" i="0" u="none" strike="noStrike" cap="none" normalizeH="0" baseline="0" dirty="0">
                <a:ln>
                  <a:noFill/>
                </a:ln>
                <a:effectLst/>
                <a:latin typeface="+mn-lt"/>
              </a:endParaRPr>
            </a:p>
          </p:txBody>
        </p:sp>
      </p:grpSp>
      <p:sp>
        <p:nvSpPr>
          <p:cNvPr id="16" name="CasellaDiTesto 15">
            <a:extLst>
              <a:ext uri="{FF2B5EF4-FFF2-40B4-BE49-F238E27FC236}">
                <a16:creationId xmlns:a16="http://schemas.microsoft.com/office/drawing/2014/main" id="{7C277E13-0C12-F067-043E-BD7DC07E1027}"/>
              </a:ext>
            </a:extLst>
          </p:cNvPr>
          <p:cNvSpPr txBox="1"/>
          <p:nvPr/>
        </p:nvSpPr>
        <p:spPr>
          <a:xfrm>
            <a:off x="744279" y="1668828"/>
            <a:ext cx="10547437" cy="1200329"/>
          </a:xfrm>
          <a:prstGeom prst="rect">
            <a:avLst/>
          </a:prstGeom>
          <a:noFill/>
        </p:spPr>
        <p:txBody>
          <a:bodyPr wrap="square">
            <a:spAutoFit/>
          </a:bodyPr>
          <a:lstStyle/>
          <a:p>
            <a:pPr marL="0" indent="0">
              <a:buNone/>
            </a:pPr>
            <a:r>
              <a:rPr lang="en-US" sz="2400" dirty="0"/>
              <a:t>Mice and Human mesenchymal cells cultured in </a:t>
            </a:r>
            <a:r>
              <a:rPr lang="en-US" sz="2400" dirty="0" err="1"/>
              <a:t>Adipo</a:t>
            </a:r>
            <a:r>
              <a:rPr lang="en-US" sz="2400" dirty="0"/>
              <a:t> differentiation media for 2 weeks show a reduced ability to become fully committed adipocyte when treated with RES-010</a:t>
            </a:r>
          </a:p>
        </p:txBody>
      </p:sp>
      <p:pic>
        <p:nvPicPr>
          <p:cNvPr id="19" name="Immagine 18">
            <a:extLst>
              <a:ext uri="{FF2B5EF4-FFF2-40B4-BE49-F238E27FC236}">
                <a16:creationId xmlns:a16="http://schemas.microsoft.com/office/drawing/2014/main" id="{337D0869-A98E-6030-0485-4DF1A5F3367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92021" y="3186583"/>
            <a:ext cx="706778" cy="445367"/>
          </a:xfrm>
          <a:prstGeom prst="rect">
            <a:avLst/>
          </a:prstGeom>
        </p:spPr>
      </p:pic>
    </p:spTree>
    <p:extLst>
      <p:ext uri="{BB962C8B-B14F-4D97-AF65-F5344CB8AC3E}">
        <p14:creationId xmlns:p14="http://schemas.microsoft.com/office/powerpoint/2010/main" val="1134569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tangolo 19">
            <a:extLst>
              <a:ext uri="{FF2B5EF4-FFF2-40B4-BE49-F238E27FC236}">
                <a16:creationId xmlns:a16="http://schemas.microsoft.com/office/drawing/2014/main" id="{03576AC8-BA3A-9BB7-D67F-35599126C259}"/>
              </a:ext>
            </a:extLst>
          </p:cNvPr>
          <p:cNvSpPr/>
          <p:nvPr/>
        </p:nvSpPr>
        <p:spPr>
          <a:xfrm>
            <a:off x="6211060" y="446031"/>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3</a:t>
            </a:r>
          </a:p>
        </p:txBody>
      </p:sp>
      <p:sp>
        <p:nvSpPr>
          <p:cNvPr id="19" name="Rettangolo 18">
            <a:extLst>
              <a:ext uri="{FF2B5EF4-FFF2-40B4-BE49-F238E27FC236}">
                <a16:creationId xmlns:a16="http://schemas.microsoft.com/office/drawing/2014/main" id="{8A426483-1B19-FD14-25C3-41D0E51B3280}"/>
              </a:ext>
            </a:extLst>
          </p:cNvPr>
          <p:cNvSpPr/>
          <p:nvPr/>
        </p:nvSpPr>
        <p:spPr>
          <a:xfrm>
            <a:off x="8776272" y="1604483"/>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&gt;10</a:t>
            </a:r>
          </a:p>
        </p:txBody>
      </p:sp>
      <p:sp>
        <p:nvSpPr>
          <p:cNvPr id="18" name="Rettangolo 17">
            <a:extLst>
              <a:ext uri="{FF2B5EF4-FFF2-40B4-BE49-F238E27FC236}">
                <a16:creationId xmlns:a16="http://schemas.microsoft.com/office/drawing/2014/main" id="{95933949-91AC-9847-0B9D-E4B1818CFABA}"/>
              </a:ext>
            </a:extLst>
          </p:cNvPr>
          <p:cNvSpPr/>
          <p:nvPr/>
        </p:nvSpPr>
        <p:spPr>
          <a:xfrm>
            <a:off x="6211061" y="2689289"/>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4</a:t>
            </a:r>
          </a:p>
        </p:txBody>
      </p:sp>
      <p:sp>
        <p:nvSpPr>
          <p:cNvPr id="17" name="Rettangolo 16">
            <a:extLst>
              <a:ext uri="{FF2B5EF4-FFF2-40B4-BE49-F238E27FC236}">
                <a16:creationId xmlns:a16="http://schemas.microsoft.com/office/drawing/2014/main" id="{BDDE0D44-7553-3999-6496-BBE33F2EB858}"/>
              </a:ext>
            </a:extLst>
          </p:cNvPr>
          <p:cNvSpPr/>
          <p:nvPr/>
        </p:nvSpPr>
        <p:spPr>
          <a:xfrm>
            <a:off x="8879670" y="4237085"/>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3</a:t>
            </a:r>
          </a:p>
        </p:txBody>
      </p:sp>
      <p:sp>
        <p:nvSpPr>
          <p:cNvPr id="2" name="Title 1">
            <a:extLst>
              <a:ext uri="{FF2B5EF4-FFF2-40B4-BE49-F238E27FC236}">
                <a16:creationId xmlns:a16="http://schemas.microsoft.com/office/drawing/2014/main" id="{434105D1-3495-36FB-88F1-821B8CB2C89E}"/>
              </a:ext>
            </a:extLst>
          </p:cNvPr>
          <p:cNvSpPr>
            <a:spLocks noGrp="1"/>
          </p:cNvSpPr>
          <p:nvPr>
            <p:ph type="title"/>
          </p:nvPr>
        </p:nvSpPr>
        <p:spPr>
          <a:xfrm>
            <a:off x="648182" y="365125"/>
            <a:ext cx="4885843" cy="2087130"/>
          </a:xfrm>
        </p:spPr>
        <p:txBody>
          <a:bodyPr>
            <a:normAutofit/>
          </a:bodyPr>
          <a:lstStyle/>
          <a:p>
            <a:r>
              <a:rPr lang="en-US" sz="4000" dirty="0">
                <a:latin typeface="+mn-lt"/>
              </a:rPr>
              <a:t>Evidence generation</a:t>
            </a:r>
            <a:endParaRPr lang="en-GB" sz="4000" dirty="0">
              <a:latin typeface="+mn-lt"/>
            </a:endParaRPr>
          </a:p>
        </p:txBody>
      </p:sp>
      <p:sp>
        <p:nvSpPr>
          <p:cNvPr id="4" name="Slide Number Placeholder 3">
            <a:extLst>
              <a:ext uri="{FF2B5EF4-FFF2-40B4-BE49-F238E27FC236}">
                <a16:creationId xmlns:a16="http://schemas.microsoft.com/office/drawing/2014/main" id="{DB6F68CF-47F6-D844-27C5-F5CD88BC9633}"/>
              </a:ext>
            </a:extLst>
          </p:cNvPr>
          <p:cNvSpPr>
            <a:spLocks noGrp="1"/>
          </p:cNvSpPr>
          <p:nvPr>
            <p:ph type="sldNum" sz="quarter" idx="12"/>
          </p:nvPr>
        </p:nvSpPr>
        <p:spPr>
          <a:xfrm>
            <a:off x="8610600" y="6356350"/>
            <a:ext cx="3104410" cy="365125"/>
          </a:xfrm>
        </p:spPr>
        <p:txBody>
          <a:bodyPr/>
          <a:lstStyle/>
          <a:p>
            <a:fld id="{227D6147-8CA9-4AD8-AEEB-E653C18C822D}" type="slidenum">
              <a:rPr lang="en-GB" smtClean="0">
                <a:latin typeface="+mn-lt"/>
              </a:rPr>
              <a:t>69</a:t>
            </a:fld>
            <a:endParaRPr lang="en-GB" dirty="0">
              <a:latin typeface="+mn-lt"/>
            </a:endParaRPr>
          </a:p>
        </p:txBody>
      </p:sp>
      <p:sp>
        <p:nvSpPr>
          <p:cNvPr id="9" name="Rettangolo 8">
            <a:extLst>
              <a:ext uri="{FF2B5EF4-FFF2-40B4-BE49-F238E27FC236}">
                <a16:creationId xmlns:a16="http://schemas.microsoft.com/office/drawing/2014/main" id="{3B61A7D5-B32C-B07B-8FA2-3012E3BA7DFD}"/>
              </a:ext>
            </a:extLst>
          </p:cNvPr>
          <p:cNvSpPr/>
          <p:nvPr/>
        </p:nvSpPr>
        <p:spPr>
          <a:xfrm>
            <a:off x="6256097" y="4839902"/>
            <a:ext cx="2298208" cy="1743496"/>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6000" dirty="0">
                <a:solidFill>
                  <a:schemeClr val="bg1"/>
                </a:solidFill>
              </a:rPr>
              <a:t>3</a:t>
            </a:r>
          </a:p>
        </p:txBody>
      </p:sp>
      <p:sp>
        <p:nvSpPr>
          <p:cNvPr id="10" name="CasellaDiTesto 9">
            <a:extLst>
              <a:ext uri="{FF2B5EF4-FFF2-40B4-BE49-F238E27FC236}">
                <a16:creationId xmlns:a16="http://schemas.microsoft.com/office/drawing/2014/main" id="{34CD276E-A086-1F15-55DE-CB31666E3BC2}"/>
              </a:ext>
            </a:extLst>
          </p:cNvPr>
          <p:cNvSpPr txBox="1"/>
          <p:nvPr/>
        </p:nvSpPr>
        <p:spPr>
          <a:xfrm>
            <a:off x="8937810" y="5497530"/>
            <a:ext cx="2166619" cy="369332"/>
          </a:xfrm>
          <a:prstGeom prst="rect">
            <a:avLst/>
          </a:prstGeom>
          <a:noFill/>
        </p:spPr>
        <p:txBody>
          <a:bodyPr wrap="square" rtlCol="0">
            <a:spAutoFit/>
          </a:bodyPr>
          <a:lstStyle/>
          <a:p>
            <a:pPr algn="ctr"/>
            <a:r>
              <a:rPr lang="it-IT" dirty="0">
                <a:solidFill>
                  <a:schemeClr val="bg1"/>
                </a:solidFill>
              </a:rPr>
              <a:t>long studies in NHP</a:t>
            </a:r>
          </a:p>
        </p:txBody>
      </p:sp>
      <p:sp>
        <p:nvSpPr>
          <p:cNvPr id="11" name="CasellaDiTesto 10">
            <a:extLst>
              <a:ext uri="{FF2B5EF4-FFF2-40B4-BE49-F238E27FC236}">
                <a16:creationId xmlns:a16="http://schemas.microsoft.com/office/drawing/2014/main" id="{833D6036-8BD7-1763-A018-4824C9CBF887}"/>
              </a:ext>
            </a:extLst>
          </p:cNvPr>
          <p:cNvSpPr txBox="1"/>
          <p:nvPr/>
        </p:nvSpPr>
        <p:spPr>
          <a:xfrm>
            <a:off x="6191403" y="1650208"/>
            <a:ext cx="2457655" cy="369332"/>
          </a:xfrm>
          <a:prstGeom prst="rect">
            <a:avLst/>
          </a:prstGeom>
          <a:noFill/>
        </p:spPr>
        <p:txBody>
          <a:bodyPr wrap="square" rtlCol="0">
            <a:spAutoFit/>
          </a:bodyPr>
          <a:lstStyle/>
          <a:p>
            <a:pPr algn="ctr"/>
            <a:r>
              <a:rPr lang="it-IT" dirty="0">
                <a:solidFill>
                  <a:schemeClr val="bg1"/>
                </a:solidFill>
              </a:rPr>
              <a:t>mice </a:t>
            </a:r>
            <a:r>
              <a:rPr lang="it-IT" dirty="0" err="1">
                <a:solidFill>
                  <a:schemeClr val="bg1"/>
                </a:solidFill>
              </a:rPr>
              <a:t>genetic</a:t>
            </a:r>
            <a:r>
              <a:rPr lang="it-IT" dirty="0">
                <a:solidFill>
                  <a:schemeClr val="bg1"/>
                </a:solidFill>
              </a:rPr>
              <a:t> models</a:t>
            </a:r>
          </a:p>
        </p:txBody>
      </p:sp>
      <p:sp>
        <p:nvSpPr>
          <p:cNvPr id="12" name="CasellaDiTesto 11">
            <a:extLst>
              <a:ext uri="{FF2B5EF4-FFF2-40B4-BE49-F238E27FC236}">
                <a16:creationId xmlns:a16="http://schemas.microsoft.com/office/drawing/2014/main" id="{250CAD3E-0156-3B8E-5EF1-2F07B84D8BB4}"/>
              </a:ext>
            </a:extLst>
          </p:cNvPr>
          <p:cNvSpPr txBox="1"/>
          <p:nvPr/>
        </p:nvSpPr>
        <p:spPr>
          <a:xfrm>
            <a:off x="6446557" y="6105860"/>
            <a:ext cx="1998717" cy="369332"/>
          </a:xfrm>
          <a:prstGeom prst="rect">
            <a:avLst/>
          </a:prstGeom>
          <a:noFill/>
        </p:spPr>
        <p:txBody>
          <a:bodyPr wrap="square" rtlCol="0">
            <a:spAutoFit/>
          </a:bodyPr>
          <a:lstStyle/>
          <a:p>
            <a:pPr algn="ctr"/>
            <a:r>
              <a:rPr lang="it-IT" dirty="0">
                <a:solidFill>
                  <a:schemeClr val="bg1"/>
                </a:solidFill>
              </a:rPr>
              <a:t>human </a:t>
            </a:r>
            <a:r>
              <a:rPr lang="it-IT" dirty="0" err="1">
                <a:solidFill>
                  <a:schemeClr val="bg1"/>
                </a:solidFill>
              </a:rPr>
              <a:t>organoids</a:t>
            </a:r>
            <a:endParaRPr lang="it-IT" dirty="0">
              <a:solidFill>
                <a:schemeClr val="bg1"/>
              </a:solidFill>
            </a:endParaRPr>
          </a:p>
        </p:txBody>
      </p:sp>
      <p:sp>
        <p:nvSpPr>
          <p:cNvPr id="14" name="CasellaDiTesto 13">
            <a:extLst>
              <a:ext uri="{FF2B5EF4-FFF2-40B4-BE49-F238E27FC236}">
                <a16:creationId xmlns:a16="http://schemas.microsoft.com/office/drawing/2014/main" id="{61CDA8CB-FFD9-3782-EE4E-2AC0FE125585}"/>
              </a:ext>
            </a:extLst>
          </p:cNvPr>
          <p:cNvSpPr txBox="1"/>
          <p:nvPr/>
        </p:nvSpPr>
        <p:spPr>
          <a:xfrm>
            <a:off x="8892550" y="2897085"/>
            <a:ext cx="2166619" cy="369332"/>
          </a:xfrm>
          <a:prstGeom prst="rect">
            <a:avLst/>
          </a:prstGeom>
          <a:noFill/>
        </p:spPr>
        <p:txBody>
          <a:bodyPr wrap="square" rtlCol="0">
            <a:spAutoFit/>
          </a:bodyPr>
          <a:lstStyle/>
          <a:p>
            <a:pPr algn="ctr"/>
            <a:r>
              <a:rPr lang="it-IT" dirty="0">
                <a:solidFill>
                  <a:schemeClr val="bg1"/>
                </a:solidFill>
              </a:rPr>
              <a:t>in vivo studies</a:t>
            </a:r>
          </a:p>
        </p:txBody>
      </p:sp>
      <p:sp>
        <p:nvSpPr>
          <p:cNvPr id="16" name="CasellaDiTesto 15">
            <a:extLst>
              <a:ext uri="{FF2B5EF4-FFF2-40B4-BE49-F238E27FC236}">
                <a16:creationId xmlns:a16="http://schemas.microsoft.com/office/drawing/2014/main" id="{AF8BF01D-A965-B4EA-9A81-80BB96F28631}"/>
              </a:ext>
            </a:extLst>
          </p:cNvPr>
          <p:cNvSpPr txBox="1"/>
          <p:nvPr/>
        </p:nvSpPr>
        <p:spPr>
          <a:xfrm>
            <a:off x="6298191" y="3926683"/>
            <a:ext cx="2166619" cy="369332"/>
          </a:xfrm>
          <a:prstGeom prst="rect">
            <a:avLst/>
          </a:prstGeom>
          <a:noFill/>
        </p:spPr>
        <p:txBody>
          <a:bodyPr wrap="square" rtlCol="0">
            <a:spAutoFit/>
          </a:bodyPr>
          <a:lstStyle/>
          <a:p>
            <a:pPr algn="ctr"/>
            <a:r>
              <a:rPr lang="it-IT" dirty="0" err="1">
                <a:solidFill>
                  <a:schemeClr val="bg1"/>
                </a:solidFill>
              </a:rPr>
              <a:t>diets</a:t>
            </a:r>
            <a:r>
              <a:rPr lang="it-IT" dirty="0">
                <a:solidFill>
                  <a:schemeClr val="bg1"/>
                </a:solidFill>
              </a:rPr>
              <a:t> </a:t>
            </a:r>
            <a:r>
              <a:rPr lang="it-IT" dirty="0" err="1">
                <a:solidFill>
                  <a:schemeClr val="bg1"/>
                </a:solidFill>
              </a:rPr>
              <a:t>tested</a:t>
            </a:r>
            <a:endParaRPr lang="it-IT" dirty="0">
              <a:solidFill>
                <a:schemeClr val="bg1"/>
              </a:solidFill>
            </a:endParaRPr>
          </a:p>
        </p:txBody>
      </p:sp>
      <p:sp>
        <p:nvSpPr>
          <p:cNvPr id="3" name="CasellaDiTesto 2">
            <a:extLst>
              <a:ext uri="{FF2B5EF4-FFF2-40B4-BE49-F238E27FC236}">
                <a16:creationId xmlns:a16="http://schemas.microsoft.com/office/drawing/2014/main" id="{DD28A641-65C3-D774-D0F1-563B6C6C7C94}"/>
              </a:ext>
            </a:extLst>
          </p:cNvPr>
          <p:cNvSpPr txBox="1"/>
          <p:nvPr/>
        </p:nvSpPr>
        <p:spPr>
          <a:xfrm>
            <a:off x="648182" y="3006347"/>
            <a:ext cx="4461206" cy="1323439"/>
          </a:xfrm>
          <a:prstGeom prst="rect">
            <a:avLst/>
          </a:prstGeom>
          <a:noFill/>
        </p:spPr>
        <p:txBody>
          <a:bodyPr wrap="square" rtlCol="0">
            <a:spAutoFit/>
          </a:bodyPr>
          <a:lstStyle/>
          <a:p>
            <a:pPr marL="285750" indent="-285750" algn="l">
              <a:buFont typeface="Arial" panose="020B0604020202020204" pitchFamily="34" charset="0"/>
              <a:buChar char="•"/>
            </a:pPr>
            <a:r>
              <a:rPr lang="it-IT" sz="2000" dirty="0" err="1">
                <a:solidFill>
                  <a:schemeClr val="bg1"/>
                </a:solidFill>
              </a:rPr>
              <a:t>Efficacy</a:t>
            </a:r>
            <a:r>
              <a:rPr lang="it-IT" sz="2000" dirty="0">
                <a:solidFill>
                  <a:schemeClr val="bg1"/>
                </a:solidFill>
              </a:rPr>
              <a:t> and </a:t>
            </a:r>
            <a:r>
              <a:rPr lang="it-IT" sz="2000" dirty="0" err="1">
                <a:solidFill>
                  <a:schemeClr val="bg1"/>
                </a:solidFill>
              </a:rPr>
              <a:t>safety</a:t>
            </a:r>
            <a:r>
              <a:rPr lang="it-IT" sz="2000" dirty="0">
                <a:solidFill>
                  <a:schemeClr val="bg1"/>
                </a:solidFill>
              </a:rPr>
              <a:t> of RES-010 </a:t>
            </a:r>
            <a:r>
              <a:rPr lang="it-IT" sz="2000" dirty="0" err="1">
                <a:solidFill>
                  <a:schemeClr val="bg1"/>
                </a:solidFill>
              </a:rPr>
              <a:t>have</a:t>
            </a:r>
            <a:r>
              <a:rPr lang="it-IT" sz="2000" dirty="0">
                <a:solidFill>
                  <a:schemeClr val="bg1"/>
                </a:solidFill>
              </a:rPr>
              <a:t> </a:t>
            </a:r>
            <a:r>
              <a:rPr lang="it-IT" sz="2000" dirty="0" err="1">
                <a:solidFill>
                  <a:schemeClr val="bg1"/>
                </a:solidFill>
              </a:rPr>
              <a:t>been</a:t>
            </a:r>
            <a:r>
              <a:rPr lang="it-IT" sz="2000" dirty="0">
                <a:solidFill>
                  <a:schemeClr val="bg1"/>
                </a:solidFill>
              </a:rPr>
              <a:t> </a:t>
            </a:r>
            <a:r>
              <a:rPr lang="it-IT" sz="2000" dirty="0" err="1">
                <a:solidFill>
                  <a:schemeClr val="bg1"/>
                </a:solidFill>
              </a:rPr>
              <a:t>tested</a:t>
            </a:r>
            <a:r>
              <a:rPr lang="it-IT" sz="2000" dirty="0">
                <a:solidFill>
                  <a:schemeClr val="bg1"/>
                </a:solidFill>
              </a:rPr>
              <a:t> in multiple models, from mice to human </a:t>
            </a:r>
            <a:r>
              <a:rPr lang="it-IT" sz="2000" dirty="0" err="1">
                <a:solidFill>
                  <a:schemeClr val="bg1"/>
                </a:solidFill>
              </a:rPr>
              <a:t>organoids</a:t>
            </a:r>
            <a:r>
              <a:rPr lang="it-IT" sz="2000" dirty="0">
                <a:solidFill>
                  <a:schemeClr val="bg1"/>
                </a:solidFill>
              </a:rPr>
              <a:t>	</a:t>
            </a:r>
          </a:p>
          <a:p>
            <a:pPr marL="285750" indent="-285750" algn="l">
              <a:buFont typeface="Arial" panose="020B0604020202020204" pitchFamily="34" charset="0"/>
              <a:buChar char="•"/>
            </a:pPr>
            <a:endParaRPr lang="it-IT" sz="2000" dirty="0">
              <a:solidFill>
                <a:schemeClr val="bg1"/>
              </a:solidFill>
            </a:endParaRPr>
          </a:p>
        </p:txBody>
      </p:sp>
      <p:sp>
        <p:nvSpPr>
          <p:cNvPr id="5" name="CasellaDiTesto 4">
            <a:extLst>
              <a:ext uri="{FF2B5EF4-FFF2-40B4-BE49-F238E27FC236}">
                <a16:creationId xmlns:a16="http://schemas.microsoft.com/office/drawing/2014/main" id="{AE37B735-B58A-4953-E27F-6D8926CEFB11}"/>
              </a:ext>
            </a:extLst>
          </p:cNvPr>
          <p:cNvSpPr txBox="1"/>
          <p:nvPr/>
        </p:nvSpPr>
        <p:spPr>
          <a:xfrm>
            <a:off x="0" y="6581001"/>
            <a:ext cx="4662561" cy="276999"/>
          </a:xfrm>
          <a:prstGeom prst="rect">
            <a:avLst/>
          </a:prstGeom>
          <a:noFill/>
        </p:spPr>
        <p:txBody>
          <a:bodyPr wrap="square" rtlCol="0">
            <a:spAutoFit/>
          </a:bodyPr>
          <a:lstStyle/>
          <a:p>
            <a:pPr algn="l"/>
            <a:r>
              <a:rPr lang="it-IT" sz="1200" dirty="0">
                <a:solidFill>
                  <a:schemeClr val="bg1"/>
                </a:solidFill>
              </a:rPr>
              <a:t>Not to be </a:t>
            </a:r>
            <a:r>
              <a:rPr lang="it-IT" sz="1200" dirty="0" err="1">
                <a:solidFill>
                  <a:schemeClr val="bg1"/>
                </a:solidFill>
              </a:rPr>
              <a:t>distributed</a:t>
            </a:r>
            <a:r>
              <a:rPr lang="it-IT" sz="1200" dirty="0">
                <a:solidFill>
                  <a:schemeClr val="bg1"/>
                </a:solidFill>
              </a:rPr>
              <a:t> </a:t>
            </a:r>
            <a:r>
              <a:rPr lang="it-IT" sz="1200" dirty="0" err="1">
                <a:solidFill>
                  <a:schemeClr val="bg1"/>
                </a:solidFill>
              </a:rPr>
              <a:t>without</a:t>
            </a:r>
            <a:r>
              <a:rPr lang="it-IT" sz="1200" dirty="0">
                <a:solidFill>
                  <a:schemeClr val="bg1"/>
                </a:solidFill>
              </a:rPr>
              <a:t> </a:t>
            </a:r>
            <a:r>
              <a:rPr lang="it-IT" sz="1200" dirty="0" err="1">
                <a:solidFill>
                  <a:schemeClr val="bg1"/>
                </a:solidFill>
              </a:rPr>
              <a:t>written</a:t>
            </a:r>
            <a:r>
              <a:rPr lang="it-IT" sz="1200" dirty="0">
                <a:solidFill>
                  <a:schemeClr val="bg1"/>
                </a:solidFill>
              </a:rPr>
              <a:t> </a:t>
            </a:r>
            <a:r>
              <a:rPr lang="it-IT" sz="1200" dirty="0" err="1">
                <a:solidFill>
                  <a:schemeClr val="bg1"/>
                </a:solidFill>
              </a:rPr>
              <a:t>consent</a:t>
            </a:r>
            <a:r>
              <a:rPr lang="it-IT" sz="1200" dirty="0">
                <a:solidFill>
                  <a:schemeClr val="bg1"/>
                </a:solidFill>
              </a:rPr>
              <a:t> from Resalis</a:t>
            </a:r>
          </a:p>
        </p:txBody>
      </p:sp>
    </p:spTree>
    <p:extLst>
      <p:ext uri="{BB962C8B-B14F-4D97-AF65-F5344CB8AC3E}">
        <p14:creationId xmlns:p14="http://schemas.microsoft.com/office/powerpoint/2010/main" val="410492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928766" cy="439260"/>
          </a:xfrm>
        </p:spPr>
        <p:txBody>
          <a:bodyPr/>
          <a:lstStyle/>
          <a:p>
            <a:r>
              <a:rPr lang="en-US" sz="2500" b="1" cap="none" spc="0">
                <a:latin typeface="Avenir Book" panose="02000503020000020003" pitchFamily="2" charset="0"/>
                <a:cs typeface="Arial Narrow" panose="020B0604020202020204" pitchFamily="34" charset="0"/>
              </a:rPr>
              <a:t>Lilly’s Journey in Genetic Medicine</a:t>
            </a:r>
          </a:p>
        </p:txBody>
      </p:sp>
      <p:sp>
        <p:nvSpPr>
          <p:cNvPr id="5" name="Rectangle 4">
            <a:extLst>
              <a:ext uri="{FF2B5EF4-FFF2-40B4-BE49-F238E27FC236}">
                <a16:creationId xmlns:a16="http://schemas.microsoft.com/office/drawing/2014/main" id="{534491BF-0ECA-C51B-3A17-602FFE45F965}"/>
              </a:ext>
            </a:extLst>
          </p:cNvPr>
          <p:cNvSpPr/>
          <p:nvPr/>
        </p:nvSpPr>
        <p:spPr>
          <a:xfrm>
            <a:off x="-8366" y="4975839"/>
            <a:ext cx="12223096" cy="3693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6" name="Rectangle 5">
            <a:extLst>
              <a:ext uri="{FF2B5EF4-FFF2-40B4-BE49-F238E27FC236}">
                <a16:creationId xmlns:a16="http://schemas.microsoft.com/office/drawing/2014/main" id="{9F8EBCD8-D761-A014-EEF8-E8DACB19A432}"/>
              </a:ext>
            </a:extLst>
          </p:cNvPr>
          <p:cNvSpPr/>
          <p:nvPr/>
        </p:nvSpPr>
        <p:spPr>
          <a:xfrm>
            <a:off x="-31096" y="1617438"/>
            <a:ext cx="12223096" cy="3693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3" name="Oval 12">
            <a:extLst>
              <a:ext uri="{FF2B5EF4-FFF2-40B4-BE49-F238E27FC236}">
                <a16:creationId xmlns:a16="http://schemas.microsoft.com/office/drawing/2014/main" id="{93DB8194-D12A-537E-78FF-C5A9BC448B83}"/>
              </a:ext>
            </a:extLst>
          </p:cNvPr>
          <p:cNvSpPr>
            <a:spLocks noChangeAspect="1"/>
          </p:cNvSpPr>
          <p:nvPr/>
        </p:nvSpPr>
        <p:spPr>
          <a:xfrm>
            <a:off x="7106537" y="3089242"/>
            <a:ext cx="472929" cy="45720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6" name="Oval 15">
            <a:extLst>
              <a:ext uri="{FF2B5EF4-FFF2-40B4-BE49-F238E27FC236}">
                <a16:creationId xmlns:a16="http://schemas.microsoft.com/office/drawing/2014/main" id="{5FA2CD13-0A6C-DA29-CF1F-11979B4ABF87}"/>
              </a:ext>
            </a:extLst>
          </p:cNvPr>
          <p:cNvSpPr>
            <a:spLocks noChangeAspect="1"/>
          </p:cNvSpPr>
          <p:nvPr/>
        </p:nvSpPr>
        <p:spPr>
          <a:xfrm>
            <a:off x="7475838" y="2769202"/>
            <a:ext cx="1136704" cy="109728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1" name="Oval 20">
            <a:extLst>
              <a:ext uri="{FF2B5EF4-FFF2-40B4-BE49-F238E27FC236}">
                <a16:creationId xmlns:a16="http://schemas.microsoft.com/office/drawing/2014/main" id="{92B683C7-D7CD-FAA0-E5E8-A16F8715758A}"/>
              </a:ext>
            </a:extLst>
          </p:cNvPr>
          <p:cNvSpPr>
            <a:spLocks noChangeAspect="1"/>
          </p:cNvSpPr>
          <p:nvPr/>
        </p:nvSpPr>
        <p:spPr>
          <a:xfrm>
            <a:off x="8764058" y="2906362"/>
            <a:ext cx="852527" cy="822960"/>
          </a:xfrm>
          <a:prstGeom prst="ellipse">
            <a:avLst/>
          </a:prstGeom>
          <a:solidFill>
            <a:srgbClr val="C0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2" name="Oval 21">
            <a:extLst>
              <a:ext uri="{FF2B5EF4-FFF2-40B4-BE49-F238E27FC236}">
                <a16:creationId xmlns:a16="http://schemas.microsoft.com/office/drawing/2014/main" id="{C86F2A06-6515-B13A-50C8-1FFB5593E290}"/>
              </a:ext>
            </a:extLst>
          </p:cNvPr>
          <p:cNvSpPr>
            <a:spLocks noChangeAspect="1"/>
          </p:cNvSpPr>
          <p:nvPr/>
        </p:nvSpPr>
        <p:spPr>
          <a:xfrm>
            <a:off x="9218011" y="2997802"/>
            <a:ext cx="663077" cy="640080"/>
          </a:xfrm>
          <a:prstGeom prst="ellipse">
            <a:avLst/>
          </a:prstGeom>
          <a:solidFill>
            <a:srgbClr val="C0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4" name="Oval 23">
            <a:extLst>
              <a:ext uri="{FF2B5EF4-FFF2-40B4-BE49-F238E27FC236}">
                <a16:creationId xmlns:a16="http://schemas.microsoft.com/office/drawing/2014/main" id="{0B60D05A-7783-F0B9-70F0-540D0E84C94E}"/>
              </a:ext>
            </a:extLst>
          </p:cNvPr>
          <p:cNvSpPr>
            <a:spLocks noChangeAspect="1"/>
          </p:cNvSpPr>
          <p:nvPr/>
        </p:nvSpPr>
        <p:spPr>
          <a:xfrm>
            <a:off x="9465317" y="2723482"/>
            <a:ext cx="1231429" cy="1188720"/>
          </a:xfrm>
          <a:prstGeom prst="ellipse">
            <a:avLst/>
          </a:prstGeom>
          <a:solidFill>
            <a:srgbClr val="C0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5" name="Oval 24">
            <a:extLst>
              <a:ext uri="{FF2B5EF4-FFF2-40B4-BE49-F238E27FC236}">
                <a16:creationId xmlns:a16="http://schemas.microsoft.com/office/drawing/2014/main" id="{0D5BB2A1-AAD4-9128-7813-BD9B91993907}"/>
              </a:ext>
            </a:extLst>
          </p:cNvPr>
          <p:cNvSpPr>
            <a:spLocks noChangeAspect="1"/>
          </p:cNvSpPr>
          <p:nvPr/>
        </p:nvSpPr>
        <p:spPr>
          <a:xfrm>
            <a:off x="-815658" y="2540602"/>
            <a:ext cx="1610327" cy="1554480"/>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6" name="Oval 25">
            <a:extLst>
              <a:ext uri="{FF2B5EF4-FFF2-40B4-BE49-F238E27FC236}">
                <a16:creationId xmlns:a16="http://schemas.microsoft.com/office/drawing/2014/main" id="{806B8BC2-EC23-A30A-E751-7B69CF2E09D5}"/>
              </a:ext>
            </a:extLst>
          </p:cNvPr>
          <p:cNvSpPr>
            <a:spLocks noChangeAspect="1"/>
          </p:cNvSpPr>
          <p:nvPr/>
        </p:nvSpPr>
        <p:spPr>
          <a:xfrm>
            <a:off x="890246" y="3043522"/>
            <a:ext cx="568352" cy="548640"/>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7" name="Oval 26">
            <a:extLst>
              <a:ext uri="{FF2B5EF4-FFF2-40B4-BE49-F238E27FC236}">
                <a16:creationId xmlns:a16="http://schemas.microsoft.com/office/drawing/2014/main" id="{1BAC46EC-B75C-C0A4-E821-234839037458}"/>
              </a:ext>
            </a:extLst>
          </p:cNvPr>
          <p:cNvSpPr>
            <a:spLocks noChangeAspect="1"/>
          </p:cNvSpPr>
          <p:nvPr/>
        </p:nvSpPr>
        <p:spPr>
          <a:xfrm>
            <a:off x="2415500" y="3043522"/>
            <a:ext cx="569646" cy="54864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29" name="Oval 28">
            <a:extLst>
              <a:ext uri="{FF2B5EF4-FFF2-40B4-BE49-F238E27FC236}">
                <a16:creationId xmlns:a16="http://schemas.microsoft.com/office/drawing/2014/main" id="{C1E16E3C-4864-C83E-90DE-54A8B1C4D7EA}"/>
              </a:ext>
            </a:extLst>
          </p:cNvPr>
          <p:cNvSpPr>
            <a:spLocks noChangeAspect="1"/>
          </p:cNvSpPr>
          <p:nvPr/>
        </p:nvSpPr>
        <p:spPr>
          <a:xfrm>
            <a:off x="3439689" y="3043522"/>
            <a:ext cx="566598" cy="548640"/>
          </a:xfrm>
          <a:prstGeom prst="ellipse">
            <a:avLst/>
          </a:prstGeom>
          <a:solidFill>
            <a:srgbClr val="C0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32" name="Oval 31">
            <a:extLst>
              <a:ext uri="{FF2B5EF4-FFF2-40B4-BE49-F238E27FC236}">
                <a16:creationId xmlns:a16="http://schemas.microsoft.com/office/drawing/2014/main" id="{46BFECB6-4A18-75CD-14EF-6B6A80FC1326}"/>
              </a:ext>
            </a:extLst>
          </p:cNvPr>
          <p:cNvSpPr>
            <a:spLocks noChangeAspect="1"/>
          </p:cNvSpPr>
          <p:nvPr/>
        </p:nvSpPr>
        <p:spPr>
          <a:xfrm>
            <a:off x="4163043" y="2540602"/>
            <a:ext cx="1554480" cy="155448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35" name="Oval 34">
            <a:extLst>
              <a:ext uri="{FF2B5EF4-FFF2-40B4-BE49-F238E27FC236}">
                <a16:creationId xmlns:a16="http://schemas.microsoft.com/office/drawing/2014/main" id="{12911A81-5B89-6F4D-0225-CD465AB3DBF4}"/>
              </a:ext>
            </a:extLst>
          </p:cNvPr>
          <p:cNvSpPr>
            <a:spLocks noChangeAspect="1"/>
          </p:cNvSpPr>
          <p:nvPr/>
        </p:nvSpPr>
        <p:spPr>
          <a:xfrm>
            <a:off x="5346786" y="3043522"/>
            <a:ext cx="568352" cy="548640"/>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40" name="Oval 39">
            <a:extLst>
              <a:ext uri="{FF2B5EF4-FFF2-40B4-BE49-F238E27FC236}">
                <a16:creationId xmlns:a16="http://schemas.microsoft.com/office/drawing/2014/main" id="{650CFC03-F519-9D01-0527-E1BB1242EE5C}"/>
              </a:ext>
            </a:extLst>
          </p:cNvPr>
          <p:cNvSpPr>
            <a:spLocks noChangeAspect="1"/>
          </p:cNvSpPr>
          <p:nvPr/>
        </p:nvSpPr>
        <p:spPr>
          <a:xfrm>
            <a:off x="5483577" y="2814922"/>
            <a:ext cx="1041977" cy="1005840"/>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47" name="Oval 46">
            <a:extLst>
              <a:ext uri="{FF2B5EF4-FFF2-40B4-BE49-F238E27FC236}">
                <a16:creationId xmlns:a16="http://schemas.microsoft.com/office/drawing/2014/main" id="{0104E6F8-7142-21E8-14D0-AC75B9F5E33B}"/>
              </a:ext>
            </a:extLst>
          </p:cNvPr>
          <p:cNvSpPr>
            <a:spLocks noChangeAspect="1"/>
          </p:cNvSpPr>
          <p:nvPr/>
        </p:nvSpPr>
        <p:spPr>
          <a:xfrm>
            <a:off x="6512739" y="3098084"/>
            <a:ext cx="474114" cy="45720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pic>
        <p:nvPicPr>
          <p:cNvPr id="51" name="Picture 2" descr="Avidity Biosciences Announces Publication on Targeting Therapeutic  Oligonucleotides by Arthur A. Levin in the New England Journal of Medicine">
            <a:extLst>
              <a:ext uri="{FF2B5EF4-FFF2-40B4-BE49-F238E27FC236}">
                <a16:creationId xmlns:a16="http://schemas.microsoft.com/office/drawing/2014/main" id="{8F8A3DE0-CDD0-0880-6417-3738AAF6A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740" y="2634625"/>
            <a:ext cx="637356" cy="35011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Evox Therapeutics secures £35.5m Series B - Oxford University Innovation">
            <a:extLst>
              <a:ext uri="{FF2B5EF4-FFF2-40B4-BE49-F238E27FC236}">
                <a16:creationId xmlns:a16="http://schemas.microsoft.com/office/drawing/2014/main" id="{E176FAC9-7574-90F2-8533-DDF3610214B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86141" y="2749573"/>
            <a:ext cx="634709" cy="2972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Precision BioSciences">
            <a:extLst>
              <a:ext uri="{FF2B5EF4-FFF2-40B4-BE49-F238E27FC236}">
                <a16:creationId xmlns:a16="http://schemas.microsoft.com/office/drawing/2014/main" id="{1D62B0E2-4B82-21C7-F1CF-F594289262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544" b="29283"/>
          <a:stretch/>
        </p:blipFill>
        <p:spPr bwMode="auto">
          <a:xfrm>
            <a:off x="3275207" y="2783073"/>
            <a:ext cx="785233" cy="20549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Prevail Therapeutics">
            <a:extLst>
              <a:ext uri="{FF2B5EF4-FFF2-40B4-BE49-F238E27FC236}">
                <a16:creationId xmlns:a16="http://schemas.microsoft.com/office/drawing/2014/main" id="{9A021DE2-E775-099B-A979-A687680FD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8333" y="2352146"/>
            <a:ext cx="546202" cy="16386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F459D45B-64FD-08B2-7BBF-F149ACCA0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6479" y="2307404"/>
            <a:ext cx="875384" cy="19126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6DDBFFBD-3979-8E58-7872-CECE70FD218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960" b="7651"/>
          <a:stretch/>
        </p:blipFill>
        <p:spPr bwMode="auto">
          <a:xfrm>
            <a:off x="6063121" y="2467025"/>
            <a:ext cx="331118" cy="33222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Enabling Tomorrow's Nanomedicines | Entos Pharmaceuticals">
            <a:extLst>
              <a:ext uri="{FF2B5EF4-FFF2-40B4-BE49-F238E27FC236}">
                <a16:creationId xmlns:a16="http://schemas.microsoft.com/office/drawing/2014/main" id="{1A4C5E4A-0EC2-8B17-87BB-4C8AC9BC97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0991" y="2868795"/>
            <a:ext cx="511644" cy="16621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Lacerta Therapeutics – Development, Production, and Application of AAV  vectors">
            <a:extLst>
              <a:ext uri="{FF2B5EF4-FFF2-40B4-BE49-F238E27FC236}">
                <a16:creationId xmlns:a16="http://schemas.microsoft.com/office/drawing/2014/main" id="{AED65FEA-8BED-7D95-4EA2-2D6D868593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4942" y="2885819"/>
            <a:ext cx="545923" cy="1664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Akouos Inc (@AkouosInc) / Twitter">
            <a:extLst>
              <a:ext uri="{FF2B5EF4-FFF2-40B4-BE49-F238E27FC236}">
                <a16:creationId xmlns:a16="http://schemas.microsoft.com/office/drawing/2014/main" id="{96E02447-3BDE-8626-F834-84B28E3B2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08954" y="2533346"/>
            <a:ext cx="457631" cy="23949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Verve Therapeutics Secures $94 Million in Series B Financing to Advance  Pipeline of Gene Editing Medicines for Cardiovascular Disease | Business  Wire">
            <a:extLst>
              <a:ext uri="{FF2B5EF4-FFF2-40B4-BE49-F238E27FC236}">
                <a16:creationId xmlns:a16="http://schemas.microsoft.com/office/drawing/2014/main" id="{98108F15-54B3-E4DF-0F68-837F238169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9511" y="2241471"/>
            <a:ext cx="609348" cy="318400"/>
          </a:xfrm>
          <a:prstGeom prst="rect">
            <a:avLst/>
          </a:prstGeom>
          <a:noFill/>
          <a:extLst>
            <a:ext uri="{909E8E84-426E-40DD-AFC4-6F175D3DCCD1}">
              <a14:hiddenFill xmlns:a14="http://schemas.microsoft.com/office/drawing/2010/main">
                <a:solidFill>
                  <a:srgbClr val="FFFFFF"/>
                </a:solidFill>
              </a14:hiddenFill>
            </a:ext>
          </a:extLst>
        </p:spPr>
      </p:pic>
      <p:pic>
        <p:nvPicPr>
          <p:cNvPr id="19461" name="Picture 8" descr="Verve Therapeutics Secures $94 Million in Series B Financing to Advance  Pipeline of Gene Editing Medicines for Cardiovascular Disease | Business  Wire">
            <a:extLst>
              <a:ext uri="{FF2B5EF4-FFF2-40B4-BE49-F238E27FC236}">
                <a16:creationId xmlns:a16="http://schemas.microsoft.com/office/drawing/2014/main" id="{5AC68B64-C33D-DA64-6EEC-7CEBCEDB41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4954" y="2329632"/>
            <a:ext cx="609348" cy="318400"/>
          </a:xfrm>
          <a:prstGeom prst="rect">
            <a:avLst/>
          </a:prstGeom>
          <a:noFill/>
          <a:extLst>
            <a:ext uri="{909E8E84-426E-40DD-AFC4-6F175D3DCCD1}">
              <a14:hiddenFill xmlns:a14="http://schemas.microsoft.com/office/drawing/2010/main">
                <a:solidFill>
                  <a:srgbClr val="FFFFFF"/>
                </a:solidFill>
              </a14:hiddenFill>
            </a:ext>
          </a:extLst>
        </p:spPr>
      </p:pic>
      <p:sp>
        <p:nvSpPr>
          <p:cNvPr id="19463" name="Oval 19462">
            <a:extLst>
              <a:ext uri="{FF2B5EF4-FFF2-40B4-BE49-F238E27FC236}">
                <a16:creationId xmlns:a16="http://schemas.microsoft.com/office/drawing/2014/main" id="{339E2F6F-CDAE-24B8-F754-5911A03F8B90}"/>
              </a:ext>
            </a:extLst>
          </p:cNvPr>
          <p:cNvSpPr>
            <a:spLocks noChangeAspect="1"/>
          </p:cNvSpPr>
          <p:nvPr/>
        </p:nvSpPr>
        <p:spPr>
          <a:xfrm>
            <a:off x="8299245" y="2941572"/>
            <a:ext cx="781353" cy="75254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9464" name="Oval 19463">
            <a:extLst>
              <a:ext uri="{FF2B5EF4-FFF2-40B4-BE49-F238E27FC236}">
                <a16:creationId xmlns:a16="http://schemas.microsoft.com/office/drawing/2014/main" id="{DB91ECC9-68F4-30BA-799E-3EC910BD2152}"/>
              </a:ext>
            </a:extLst>
          </p:cNvPr>
          <p:cNvSpPr>
            <a:spLocks noChangeAspect="1"/>
          </p:cNvSpPr>
          <p:nvPr/>
        </p:nvSpPr>
        <p:spPr>
          <a:xfrm>
            <a:off x="10799468" y="3114671"/>
            <a:ext cx="474114" cy="457200"/>
          </a:xfrm>
          <a:prstGeom prst="ellipse">
            <a:avLst/>
          </a:prstGeom>
          <a:solidFill>
            <a:srgbClr val="7030A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9472" name="Oval 19471">
            <a:extLst>
              <a:ext uri="{FF2B5EF4-FFF2-40B4-BE49-F238E27FC236}">
                <a16:creationId xmlns:a16="http://schemas.microsoft.com/office/drawing/2014/main" id="{6CF964EE-8C39-C0BC-8EB1-E8F915F5028B}"/>
              </a:ext>
            </a:extLst>
          </p:cNvPr>
          <p:cNvSpPr>
            <a:spLocks noChangeAspect="1"/>
          </p:cNvSpPr>
          <p:nvPr/>
        </p:nvSpPr>
        <p:spPr>
          <a:xfrm>
            <a:off x="11153775" y="3133176"/>
            <a:ext cx="445058" cy="429622"/>
          </a:xfrm>
          <a:prstGeom prst="ellipse">
            <a:avLst/>
          </a:prstGeom>
          <a:solidFill>
            <a:schemeClr val="accent6">
              <a:lumMod val="60000"/>
              <a:lumOff val="4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pic>
        <p:nvPicPr>
          <p:cNvPr id="19476" name="Picture 4" descr="QurAlis Closes $88 Million Series B Financing to Advance Precision  Medicines for Neurodegenerative Diseases">
            <a:extLst>
              <a:ext uri="{FF2B5EF4-FFF2-40B4-BE49-F238E27FC236}">
                <a16:creationId xmlns:a16="http://schemas.microsoft.com/office/drawing/2014/main" id="{B017C8D4-ED61-3B50-ADCF-7808028D90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1884" y="2898129"/>
            <a:ext cx="449281" cy="235463"/>
          </a:xfrm>
          <a:prstGeom prst="rect">
            <a:avLst/>
          </a:prstGeom>
          <a:noFill/>
          <a:extLst>
            <a:ext uri="{909E8E84-426E-40DD-AFC4-6F175D3DCCD1}">
              <a14:hiddenFill xmlns:a14="http://schemas.microsoft.com/office/drawing/2010/main">
                <a:solidFill>
                  <a:srgbClr val="FFFFFF"/>
                </a:solidFill>
              </a14:hiddenFill>
            </a:ext>
          </a:extLst>
        </p:spPr>
      </p:pic>
      <p:pic>
        <p:nvPicPr>
          <p:cNvPr id="19478" name="Picture 10" descr="Capsida Biotherapeutics Announces Strategic Collaboration with Prevail, a  Wholly Owned Subsidiary of Lilly, to Develop Non-Invasive Gene Therapies  for CNS Diseases">
            <a:extLst>
              <a:ext uri="{FF2B5EF4-FFF2-40B4-BE49-F238E27FC236}">
                <a16:creationId xmlns:a16="http://schemas.microsoft.com/office/drawing/2014/main" id="{1811B7C8-1EBF-A472-6233-CB515F6639B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11653"/>
          <a:stretch/>
        </p:blipFill>
        <p:spPr bwMode="auto">
          <a:xfrm>
            <a:off x="8451814" y="2719215"/>
            <a:ext cx="457631" cy="211627"/>
          </a:xfrm>
          <a:prstGeom prst="rect">
            <a:avLst/>
          </a:prstGeom>
          <a:noFill/>
          <a:extLst>
            <a:ext uri="{909E8E84-426E-40DD-AFC4-6F175D3DCCD1}">
              <a14:hiddenFill xmlns:a14="http://schemas.microsoft.com/office/drawing/2010/main">
                <a:solidFill>
                  <a:srgbClr val="FFFFFF"/>
                </a:solidFill>
              </a14:hiddenFill>
            </a:ext>
          </a:extLst>
        </p:spPr>
      </p:pic>
      <p:cxnSp>
        <p:nvCxnSpPr>
          <p:cNvPr id="19481" name="Straight Connector 19480">
            <a:extLst>
              <a:ext uri="{FF2B5EF4-FFF2-40B4-BE49-F238E27FC236}">
                <a16:creationId xmlns:a16="http://schemas.microsoft.com/office/drawing/2014/main" id="{5763ED01-F751-73AB-66BF-AB229A34DEB6}"/>
              </a:ext>
            </a:extLst>
          </p:cNvPr>
          <p:cNvCxnSpPr>
            <a:stCxn id="35" idx="0"/>
          </p:cNvCxnSpPr>
          <p:nvPr/>
        </p:nvCxnSpPr>
        <p:spPr>
          <a:xfrm flipV="1">
            <a:off x="5630962" y="2610491"/>
            <a:ext cx="0" cy="433031"/>
          </a:xfrm>
          <a:prstGeom prst="line">
            <a:avLst/>
          </a:prstGeom>
          <a:ln w="1270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9482" name="Straight Connector 19481">
            <a:extLst>
              <a:ext uri="{FF2B5EF4-FFF2-40B4-BE49-F238E27FC236}">
                <a16:creationId xmlns:a16="http://schemas.microsoft.com/office/drawing/2014/main" id="{CF289EB0-F427-653B-9629-C5252749D024}"/>
              </a:ext>
            </a:extLst>
          </p:cNvPr>
          <p:cNvCxnSpPr>
            <a:cxnSpLocks/>
          </p:cNvCxnSpPr>
          <p:nvPr/>
        </p:nvCxnSpPr>
        <p:spPr>
          <a:xfrm flipV="1">
            <a:off x="9564185" y="2677365"/>
            <a:ext cx="0" cy="316233"/>
          </a:xfrm>
          <a:prstGeom prst="line">
            <a:avLst/>
          </a:prstGeom>
          <a:ln w="1270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9483" name="Straight Connector 19482">
            <a:extLst>
              <a:ext uri="{FF2B5EF4-FFF2-40B4-BE49-F238E27FC236}">
                <a16:creationId xmlns:a16="http://schemas.microsoft.com/office/drawing/2014/main" id="{97A633A6-2A66-E7B1-87BB-87A4DC65D2E8}"/>
              </a:ext>
            </a:extLst>
          </p:cNvPr>
          <p:cNvCxnSpPr>
            <a:cxnSpLocks/>
          </p:cNvCxnSpPr>
          <p:nvPr/>
        </p:nvCxnSpPr>
        <p:spPr>
          <a:xfrm flipV="1">
            <a:off x="9161987" y="2719215"/>
            <a:ext cx="0" cy="187288"/>
          </a:xfrm>
          <a:prstGeom prst="line">
            <a:avLst/>
          </a:prstGeom>
          <a:ln w="12700">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sp>
        <p:nvSpPr>
          <p:cNvPr id="19485" name="TextBox 19484">
            <a:extLst>
              <a:ext uri="{FF2B5EF4-FFF2-40B4-BE49-F238E27FC236}">
                <a16:creationId xmlns:a16="http://schemas.microsoft.com/office/drawing/2014/main" id="{6F75201C-62B6-8FC8-1BDC-28E1C488396E}"/>
              </a:ext>
            </a:extLst>
          </p:cNvPr>
          <p:cNvSpPr txBox="1"/>
          <p:nvPr/>
        </p:nvSpPr>
        <p:spPr>
          <a:xfrm>
            <a:off x="164333" y="1638220"/>
            <a:ext cx="6189258"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2018-2021: </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Establishing siRNA platform</a:t>
            </a:r>
          </a:p>
        </p:txBody>
      </p:sp>
      <p:sp>
        <p:nvSpPr>
          <p:cNvPr id="19486" name="TextBox 19485">
            <a:extLst>
              <a:ext uri="{FF2B5EF4-FFF2-40B4-BE49-F238E27FC236}">
                <a16:creationId xmlns:a16="http://schemas.microsoft.com/office/drawing/2014/main" id="{0AA6D399-3192-9E76-4359-3A6E442A0751}"/>
              </a:ext>
            </a:extLst>
          </p:cNvPr>
          <p:cNvSpPr txBox="1"/>
          <p:nvPr/>
        </p:nvSpPr>
        <p:spPr>
          <a:xfrm>
            <a:off x="6729139" y="1638220"/>
            <a:ext cx="5262676"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2021-2024: </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Expand </a:t>
            </a:r>
            <a:r>
              <a:rPr kumimoji="0" lang="en-US" sz="1800" b="1" i="0" u="sng" strike="noStrike" kern="1200" cap="none" spc="0" normalizeH="0" baseline="0" noProof="0">
                <a:ln>
                  <a:noFill/>
                </a:ln>
                <a:solidFill>
                  <a:prstClr val="black"/>
                </a:solidFill>
                <a:effectLst/>
                <a:uLnTx/>
                <a:uFillTx/>
                <a:latin typeface="Avenir Book" panose="02000503020000020003" pitchFamily="2" charset="0"/>
                <a:ea typeface="+mn-ea"/>
                <a:cs typeface="+mn-cs"/>
              </a:rPr>
              <a:t>modalities</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&amp; engage leaders</a:t>
            </a:r>
          </a:p>
        </p:txBody>
      </p:sp>
      <p:sp>
        <p:nvSpPr>
          <p:cNvPr id="19489" name="TextBox 19488">
            <a:extLst>
              <a:ext uri="{FF2B5EF4-FFF2-40B4-BE49-F238E27FC236}">
                <a16:creationId xmlns:a16="http://schemas.microsoft.com/office/drawing/2014/main" id="{A244F2C0-191A-268E-57C7-A542E6C44CFC}"/>
              </a:ext>
            </a:extLst>
          </p:cNvPr>
          <p:cNvSpPr txBox="1"/>
          <p:nvPr/>
        </p:nvSpPr>
        <p:spPr>
          <a:xfrm>
            <a:off x="1104714" y="4983339"/>
            <a:ext cx="9982573"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2024 and beyond: </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Focus on the </a:t>
            </a:r>
            <a:r>
              <a:rPr kumimoji="0" lang="en-US" sz="1800" b="1" i="0" u="sng" strike="noStrike" kern="1200" cap="none" spc="0" normalizeH="0" baseline="0" noProof="0">
                <a:ln>
                  <a:noFill/>
                </a:ln>
                <a:solidFill>
                  <a:prstClr val="black"/>
                </a:solidFill>
                <a:effectLst/>
                <a:uLnTx/>
                <a:uFillTx/>
                <a:latin typeface="Avenir Book" panose="02000503020000020003" pitchFamily="2" charset="0"/>
                <a:ea typeface="+mn-ea"/>
                <a:cs typeface="+mn-cs"/>
              </a:rPr>
              <a:t>delivery challenge</a:t>
            </a:r>
            <a:r>
              <a:rPr kumimoji="0" lang="en-US" sz="1800" b="1"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t>
            </a:r>
            <a:r>
              <a:rPr kumimoji="0" lang="en-US" sz="18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to enable novel modalities</a:t>
            </a:r>
          </a:p>
        </p:txBody>
      </p:sp>
      <p:pic>
        <p:nvPicPr>
          <p:cNvPr id="19490" name="Picture 2" descr="Scribe">
            <a:extLst>
              <a:ext uri="{FF2B5EF4-FFF2-40B4-BE49-F238E27FC236}">
                <a16:creationId xmlns:a16="http://schemas.microsoft.com/office/drawing/2014/main" id="{F3CE4A02-388B-E41D-60C0-20BDCF6899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9222" y="2473495"/>
            <a:ext cx="609347" cy="190342"/>
          </a:xfrm>
          <a:prstGeom prst="rect">
            <a:avLst/>
          </a:prstGeom>
          <a:noFill/>
          <a:extLst>
            <a:ext uri="{909E8E84-426E-40DD-AFC4-6F175D3DCCD1}">
              <a14:hiddenFill xmlns:a14="http://schemas.microsoft.com/office/drawing/2010/main">
                <a:solidFill>
                  <a:srgbClr val="FFFFFF"/>
                </a:solidFill>
              </a14:hiddenFill>
            </a:ext>
          </a:extLst>
        </p:spPr>
      </p:pic>
      <p:grpSp>
        <p:nvGrpSpPr>
          <p:cNvPr id="19492" name="Group 19491">
            <a:extLst>
              <a:ext uri="{FF2B5EF4-FFF2-40B4-BE49-F238E27FC236}">
                <a16:creationId xmlns:a16="http://schemas.microsoft.com/office/drawing/2014/main" id="{45527263-1086-7B6B-8E57-1D2EED902276}"/>
              </a:ext>
            </a:extLst>
          </p:cNvPr>
          <p:cNvGrpSpPr/>
          <p:nvPr/>
        </p:nvGrpSpPr>
        <p:grpSpPr>
          <a:xfrm>
            <a:off x="0" y="3199216"/>
            <a:ext cx="12192000" cy="307777"/>
            <a:chOff x="0" y="2789761"/>
            <a:chExt cx="12192000" cy="307777"/>
          </a:xfrm>
        </p:grpSpPr>
        <p:sp>
          <p:nvSpPr>
            <p:cNvPr id="19493" name="Rectangle 19492">
              <a:extLst>
                <a:ext uri="{FF2B5EF4-FFF2-40B4-BE49-F238E27FC236}">
                  <a16:creationId xmlns:a16="http://schemas.microsoft.com/office/drawing/2014/main" id="{BED9B11D-CC38-4867-4F11-493378D8155D}"/>
                </a:ext>
              </a:extLst>
            </p:cNvPr>
            <p:cNvSpPr/>
            <p:nvPr/>
          </p:nvSpPr>
          <p:spPr>
            <a:xfrm>
              <a:off x="0" y="2822533"/>
              <a:ext cx="12192000" cy="2218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00503020000020003" pitchFamily="2" charset="0"/>
                <a:ea typeface="+mn-ea"/>
                <a:cs typeface="+mn-cs"/>
              </a:endParaRPr>
            </a:p>
          </p:txBody>
        </p:sp>
        <p:sp>
          <p:nvSpPr>
            <p:cNvPr id="19494" name="TextBox 19493">
              <a:extLst>
                <a:ext uri="{FF2B5EF4-FFF2-40B4-BE49-F238E27FC236}">
                  <a16:creationId xmlns:a16="http://schemas.microsoft.com/office/drawing/2014/main" id="{07899DD4-18AA-AD68-17ED-D0F00BE8EE9D}"/>
                </a:ext>
              </a:extLst>
            </p:cNvPr>
            <p:cNvSpPr txBox="1"/>
            <p:nvPr/>
          </p:nvSpPr>
          <p:spPr>
            <a:xfrm>
              <a:off x="45720"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2019</a:t>
              </a:r>
            </a:p>
          </p:txBody>
        </p:sp>
        <p:sp>
          <p:nvSpPr>
            <p:cNvPr id="19495" name="TextBox 19494">
              <a:extLst>
                <a:ext uri="{FF2B5EF4-FFF2-40B4-BE49-F238E27FC236}">
                  <a16:creationId xmlns:a16="http://schemas.microsoft.com/office/drawing/2014/main" id="{F638561B-F669-68FF-96FE-772C3DD8B22C}"/>
                </a:ext>
              </a:extLst>
            </p:cNvPr>
            <p:cNvSpPr txBox="1"/>
            <p:nvPr/>
          </p:nvSpPr>
          <p:spPr>
            <a:xfrm>
              <a:off x="2112809"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2020</a:t>
              </a:r>
            </a:p>
          </p:txBody>
        </p:sp>
        <p:sp>
          <p:nvSpPr>
            <p:cNvPr id="19496" name="TextBox 19495">
              <a:extLst>
                <a:ext uri="{FF2B5EF4-FFF2-40B4-BE49-F238E27FC236}">
                  <a16:creationId xmlns:a16="http://schemas.microsoft.com/office/drawing/2014/main" id="{FCF99FBB-45EF-DB65-58AF-9CA13CF39C10}"/>
                </a:ext>
              </a:extLst>
            </p:cNvPr>
            <p:cNvSpPr txBox="1"/>
            <p:nvPr/>
          </p:nvSpPr>
          <p:spPr>
            <a:xfrm>
              <a:off x="4179898"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2021</a:t>
              </a:r>
            </a:p>
          </p:txBody>
        </p:sp>
        <p:sp>
          <p:nvSpPr>
            <p:cNvPr id="19497" name="TextBox 19496">
              <a:extLst>
                <a:ext uri="{FF2B5EF4-FFF2-40B4-BE49-F238E27FC236}">
                  <a16:creationId xmlns:a16="http://schemas.microsoft.com/office/drawing/2014/main" id="{C062A4DA-DEBE-391F-11AD-E397E508D5E4}"/>
                </a:ext>
              </a:extLst>
            </p:cNvPr>
            <p:cNvSpPr txBox="1"/>
            <p:nvPr/>
          </p:nvSpPr>
          <p:spPr>
            <a:xfrm>
              <a:off x="6246987"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2022</a:t>
              </a:r>
            </a:p>
          </p:txBody>
        </p:sp>
        <p:sp>
          <p:nvSpPr>
            <p:cNvPr id="19498" name="TextBox 19497">
              <a:extLst>
                <a:ext uri="{FF2B5EF4-FFF2-40B4-BE49-F238E27FC236}">
                  <a16:creationId xmlns:a16="http://schemas.microsoft.com/office/drawing/2014/main" id="{A706D792-C3F2-56A2-5904-907534CF1C77}"/>
                </a:ext>
              </a:extLst>
            </p:cNvPr>
            <p:cNvSpPr txBox="1"/>
            <p:nvPr/>
          </p:nvSpPr>
          <p:spPr>
            <a:xfrm>
              <a:off x="8314076"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2023</a:t>
              </a:r>
            </a:p>
          </p:txBody>
        </p:sp>
        <p:sp>
          <p:nvSpPr>
            <p:cNvPr id="19499" name="TextBox 19498">
              <a:extLst>
                <a:ext uri="{FF2B5EF4-FFF2-40B4-BE49-F238E27FC236}">
                  <a16:creationId xmlns:a16="http://schemas.microsoft.com/office/drawing/2014/main" id="{D8D71C6E-F7CE-F27C-89CB-27B03BFF7E2A}"/>
                </a:ext>
              </a:extLst>
            </p:cNvPr>
            <p:cNvSpPr txBox="1"/>
            <p:nvPr/>
          </p:nvSpPr>
          <p:spPr>
            <a:xfrm>
              <a:off x="10381166" y="2789761"/>
              <a:ext cx="82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Avenir Next" panose="020B0503020202020204" pitchFamily="34" charset="0"/>
                  <a:ea typeface="+mn-ea"/>
                  <a:cs typeface="Calibri" panose="020F0502020204030204" pitchFamily="34" charset="0"/>
                </a:rPr>
                <a:t>2024</a:t>
              </a:r>
            </a:p>
          </p:txBody>
        </p:sp>
      </p:grpSp>
      <p:pic>
        <p:nvPicPr>
          <p:cNvPr id="19500" name="Picture 2" descr="rAAVen Therapeutics - Crunchbase Company Profile &amp; Funding">
            <a:extLst>
              <a:ext uri="{FF2B5EF4-FFF2-40B4-BE49-F238E27FC236}">
                <a16:creationId xmlns:a16="http://schemas.microsoft.com/office/drawing/2014/main" id="{8BF53BB7-B0FB-15E4-D619-6BDEB469DB7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2714" t="18497" r="20005" b="15283"/>
          <a:stretch/>
        </p:blipFill>
        <p:spPr bwMode="auto">
          <a:xfrm>
            <a:off x="10799850" y="2650645"/>
            <a:ext cx="375927" cy="434592"/>
          </a:xfrm>
          <a:prstGeom prst="rect">
            <a:avLst/>
          </a:prstGeom>
          <a:noFill/>
          <a:extLst>
            <a:ext uri="{909E8E84-426E-40DD-AFC4-6F175D3DCCD1}">
              <a14:hiddenFill xmlns:a14="http://schemas.microsoft.com/office/drawing/2010/main">
                <a:solidFill>
                  <a:srgbClr val="FFFFFF"/>
                </a:solidFill>
              </a14:hiddenFill>
            </a:ext>
          </a:extLst>
        </p:spPr>
      </p:pic>
      <p:sp>
        <p:nvSpPr>
          <p:cNvPr id="19501" name="TextBox 19500">
            <a:extLst>
              <a:ext uri="{FF2B5EF4-FFF2-40B4-BE49-F238E27FC236}">
                <a16:creationId xmlns:a16="http://schemas.microsoft.com/office/drawing/2014/main" id="{E51A15A8-A111-AF91-00A7-C49A887B3FA6}"/>
              </a:ext>
            </a:extLst>
          </p:cNvPr>
          <p:cNvSpPr txBox="1"/>
          <p:nvPr/>
        </p:nvSpPr>
        <p:spPr>
          <a:xfrm>
            <a:off x="11544" y="4178899"/>
            <a:ext cx="23257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B4C7F0"/>
                </a:solidFill>
                <a:effectLst/>
                <a:uLnTx/>
                <a:uFillTx/>
                <a:latin typeface="Avenir Book" panose="02000503020000020003" pitchFamily="2" charset="0"/>
                <a:ea typeface="+mn-ea"/>
                <a:cs typeface="Calibri" panose="020F0502020204030204" pitchFamily="34" charset="0"/>
              </a:rPr>
              <a:t>Nucleic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9464B9"/>
                </a:solidFill>
                <a:effectLst/>
                <a:uLnTx/>
                <a:uFillTx/>
                <a:latin typeface="Avenir Book" panose="02000503020000020003" pitchFamily="2" charset="0"/>
                <a:ea typeface="+mn-ea"/>
                <a:cs typeface="Calibri" panose="020F0502020204030204" pitchFamily="34" charset="0"/>
              </a:rPr>
              <a:t>Gene therapy/delivery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D1524C"/>
                </a:solidFill>
                <a:effectLst/>
                <a:uLnTx/>
                <a:uFillTx/>
                <a:latin typeface="Avenir Book" panose="02000503020000020003" pitchFamily="2" charset="0"/>
                <a:ea typeface="+mn-ea"/>
                <a:cs typeface="Calibri" panose="020F0502020204030204" pitchFamily="34" charset="0"/>
              </a:rPr>
              <a:t>Gene editing</a:t>
            </a:r>
          </a:p>
        </p:txBody>
      </p:sp>
      <p:pic>
        <p:nvPicPr>
          <p:cNvPr id="1026" name="Picture 2" descr="dicerna Vector Logo - Download Free SVG ...">
            <a:extLst>
              <a:ext uri="{FF2B5EF4-FFF2-40B4-BE49-F238E27FC236}">
                <a16:creationId xmlns:a16="http://schemas.microsoft.com/office/drawing/2014/main" id="{4C9395F1-D618-F0A6-8C9C-75E421E2521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5148" y="2318739"/>
            <a:ext cx="654820" cy="140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2F5B6D-8350-C774-0C8A-1536B6B78A9D}"/>
              </a:ext>
            </a:extLst>
          </p:cNvPr>
          <p:cNvSpPr txBox="1"/>
          <p:nvPr/>
        </p:nvSpPr>
        <p:spPr>
          <a:xfrm>
            <a:off x="3576016" y="5524988"/>
            <a:ext cx="50399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Vision: To </a:t>
            </a:r>
            <a:r>
              <a:rPr lang="en-US" i="1" dirty="0">
                <a:solidFill>
                  <a:prstClr val="black"/>
                </a:solidFill>
                <a:latin typeface="Avenir Book" panose="02000503020000020003" pitchFamily="2" charset="0"/>
              </a:rPr>
              <a:t>make lives better with </a:t>
            </a:r>
            <a:r>
              <a:rPr kumimoji="0" lang="en-US" sz="1800" b="0"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RNA medicine</a:t>
            </a:r>
          </a:p>
        </p:txBody>
      </p:sp>
    </p:spTree>
    <p:extLst>
      <p:ext uri="{BB962C8B-B14F-4D97-AF65-F5344CB8AC3E}">
        <p14:creationId xmlns:p14="http://schemas.microsoft.com/office/powerpoint/2010/main" val="193955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6FC3A-8A6B-68AF-3C65-54D872C10353}"/>
              </a:ext>
            </a:extLst>
          </p:cNvPr>
          <p:cNvSpPr>
            <a:spLocks noGrp="1"/>
          </p:cNvSpPr>
          <p:nvPr>
            <p:ph type="title"/>
          </p:nvPr>
        </p:nvSpPr>
        <p:spPr>
          <a:xfrm>
            <a:off x="457200" y="91440"/>
            <a:ext cx="10867663" cy="965964"/>
          </a:xfrm>
        </p:spPr>
        <p:txBody>
          <a:bodyPr>
            <a:normAutofit/>
          </a:bodyPr>
          <a:lstStyle/>
          <a:p>
            <a:r>
              <a:rPr lang="en-US" sz="2800" dirty="0">
                <a:latin typeface="+mn-lt"/>
              </a:rPr>
              <a:t>RES-010 inhibition of miR-22 </a:t>
            </a:r>
            <a:r>
              <a:rPr lang="it-IT" sz="2800" dirty="0" err="1">
                <a:latin typeface="+mn-lt"/>
              </a:rPr>
              <a:t>causes</a:t>
            </a:r>
            <a:r>
              <a:rPr lang="it-IT" sz="2800" dirty="0">
                <a:latin typeface="+mn-lt"/>
              </a:rPr>
              <a:t> </a:t>
            </a:r>
            <a:r>
              <a:rPr lang="it-IT" sz="2800" dirty="0" err="1">
                <a:latin typeface="+mn-lt"/>
              </a:rPr>
              <a:t>cellular</a:t>
            </a:r>
            <a:r>
              <a:rPr lang="it-IT" sz="2800" dirty="0">
                <a:latin typeface="+mn-lt"/>
              </a:rPr>
              <a:t> </a:t>
            </a:r>
            <a:r>
              <a:rPr lang="it-IT" sz="2800" dirty="0" err="1">
                <a:latin typeface="+mn-lt"/>
              </a:rPr>
              <a:t>rewiring</a:t>
            </a:r>
            <a:endParaRPr lang="it-IT" sz="2800" dirty="0">
              <a:latin typeface="+mn-lt"/>
            </a:endParaRPr>
          </a:p>
        </p:txBody>
      </p:sp>
      <p:sp>
        <p:nvSpPr>
          <p:cNvPr id="3" name="Segnaposto numero diapositiva 2">
            <a:extLst>
              <a:ext uri="{FF2B5EF4-FFF2-40B4-BE49-F238E27FC236}">
                <a16:creationId xmlns:a16="http://schemas.microsoft.com/office/drawing/2014/main" id="{863A6C1F-A4C7-1A60-4906-4CCB64DCD1E3}"/>
              </a:ext>
            </a:extLst>
          </p:cNvPr>
          <p:cNvSpPr>
            <a:spLocks noGrp="1"/>
          </p:cNvSpPr>
          <p:nvPr>
            <p:ph type="sldNum" sz="quarter" idx="12"/>
          </p:nvPr>
        </p:nvSpPr>
        <p:spPr>
          <a:xfrm>
            <a:off x="9244448" y="6356350"/>
            <a:ext cx="2743200" cy="365125"/>
          </a:xfrm>
        </p:spPr>
        <p:txBody>
          <a:bodyPr/>
          <a:lstStyle/>
          <a:p>
            <a:fld id="{227D6147-8CA9-4AD8-AEEB-E653C18C822D}" type="slidenum">
              <a:rPr lang="en-GB" smtClean="0">
                <a:latin typeface="+mn-lt"/>
              </a:rPr>
              <a:t>70</a:t>
            </a:fld>
            <a:endParaRPr lang="en-GB" dirty="0">
              <a:latin typeface="+mn-lt"/>
            </a:endParaRPr>
          </a:p>
        </p:txBody>
      </p:sp>
      <p:pic>
        <p:nvPicPr>
          <p:cNvPr id="14" name="Picture 3" descr="A close-up of a surface">
            <a:extLst>
              <a:ext uri="{FF2B5EF4-FFF2-40B4-BE49-F238E27FC236}">
                <a16:creationId xmlns:a16="http://schemas.microsoft.com/office/drawing/2014/main" id="{B2E3C7DF-FD2D-E5F4-214F-B3B5BE15CB04}"/>
              </a:ext>
            </a:extLst>
          </p:cNvPr>
          <p:cNvPicPr>
            <a:picLocks noChangeAspect="1"/>
          </p:cNvPicPr>
          <p:nvPr/>
        </p:nvPicPr>
        <p:blipFill rotWithShape="1">
          <a:blip r:embed="rId3">
            <a:extLst>
              <a:ext uri="{28A0092B-C50C-407E-A947-70E740481C1C}">
                <a14:useLocalDpi xmlns:a14="http://schemas.microsoft.com/office/drawing/2010/main" val="0"/>
              </a:ext>
            </a:extLst>
          </a:blip>
          <a:srcRect l="24418" r="20750" b="48444"/>
          <a:stretch/>
        </p:blipFill>
        <p:spPr>
          <a:xfrm rot="10800000">
            <a:off x="4472027" y="3983865"/>
            <a:ext cx="2527976" cy="1973171"/>
          </a:xfrm>
          <a:prstGeom prst="rect">
            <a:avLst/>
          </a:prstGeom>
        </p:spPr>
      </p:pic>
      <p:pic>
        <p:nvPicPr>
          <p:cNvPr id="16" name="Picture 4" descr="A close-up of a grey surface">
            <a:extLst>
              <a:ext uri="{FF2B5EF4-FFF2-40B4-BE49-F238E27FC236}">
                <a16:creationId xmlns:a16="http://schemas.microsoft.com/office/drawing/2014/main" id="{FD124DEF-D471-40C4-31E0-48A5A641E3B2}"/>
              </a:ext>
            </a:extLst>
          </p:cNvPr>
          <p:cNvPicPr>
            <a:picLocks noChangeAspect="1"/>
          </p:cNvPicPr>
          <p:nvPr/>
        </p:nvPicPr>
        <p:blipFill rotWithShape="1">
          <a:blip r:embed="rId4">
            <a:extLst>
              <a:ext uri="{28A0092B-C50C-407E-A947-70E740481C1C}">
                <a14:useLocalDpi xmlns:a14="http://schemas.microsoft.com/office/drawing/2010/main" val="0"/>
              </a:ext>
            </a:extLst>
          </a:blip>
          <a:srcRect l="23187" t="3762" r="34612" b="56573"/>
          <a:stretch/>
        </p:blipFill>
        <p:spPr>
          <a:xfrm rot="10800000">
            <a:off x="1210382" y="4009740"/>
            <a:ext cx="2722656" cy="1919329"/>
          </a:xfrm>
          <a:prstGeom prst="rect">
            <a:avLst/>
          </a:prstGeom>
          <a:ln w="22225">
            <a:solidFill>
              <a:srgbClr val="FF0000"/>
            </a:solidFill>
          </a:ln>
        </p:spPr>
      </p:pic>
      <p:sp>
        <p:nvSpPr>
          <p:cNvPr id="20" name="CasellaDiTesto 19">
            <a:extLst>
              <a:ext uri="{FF2B5EF4-FFF2-40B4-BE49-F238E27FC236}">
                <a16:creationId xmlns:a16="http://schemas.microsoft.com/office/drawing/2014/main" id="{1DD5522B-F7BE-C64E-E03C-C4515AC21367}"/>
              </a:ext>
            </a:extLst>
          </p:cNvPr>
          <p:cNvSpPr txBox="1"/>
          <p:nvPr/>
        </p:nvSpPr>
        <p:spPr>
          <a:xfrm>
            <a:off x="4415649" y="3201368"/>
            <a:ext cx="2571751" cy="584775"/>
          </a:xfrm>
          <a:prstGeom prst="rect">
            <a:avLst/>
          </a:prstGeom>
          <a:noFill/>
        </p:spPr>
        <p:txBody>
          <a:bodyPr wrap="square">
            <a:spAutoFit/>
          </a:bodyPr>
          <a:lstStyle>
            <a:defPPr>
              <a:defRPr lang="en-US"/>
            </a:defPPr>
            <a:lvl1pPr algn="ctr">
              <a:defRPr sz="1600">
                <a:latin typeface="Barlow Semi Condensed" panose="00000506000000000000" pitchFamily="2" charset="0"/>
              </a:defRPr>
            </a:lvl1pPr>
          </a:lstStyle>
          <a:p>
            <a:r>
              <a:rPr lang="en-US" dirty="0">
                <a:latin typeface="+mn-lt"/>
              </a:rPr>
              <a:t>3T3L1 cells with VHL mature into </a:t>
            </a:r>
            <a:r>
              <a:rPr lang="en-US" b="1" dirty="0">
                <a:latin typeface="+mn-lt"/>
              </a:rPr>
              <a:t>white</a:t>
            </a:r>
            <a:r>
              <a:rPr lang="en-US" dirty="0">
                <a:latin typeface="+mn-lt"/>
              </a:rPr>
              <a:t> adipocytes</a:t>
            </a:r>
            <a:endParaRPr lang="it-IT" dirty="0">
              <a:latin typeface="+mn-lt"/>
            </a:endParaRPr>
          </a:p>
        </p:txBody>
      </p:sp>
      <p:sp>
        <p:nvSpPr>
          <p:cNvPr id="21" name="CasellaDiTesto 20">
            <a:extLst>
              <a:ext uri="{FF2B5EF4-FFF2-40B4-BE49-F238E27FC236}">
                <a16:creationId xmlns:a16="http://schemas.microsoft.com/office/drawing/2014/main" id="{37E93E87-2A78-E027-BE80-F6C9B49CC887}"/>
              </a:ext>
            </a:extLst>
          </p:cNvPr>
          <p:cNvSpPr txBox="1"/>
          <p:nvPr/>
        </p:nvSpPr>
        <p:spPr>
          <a:xfrm>
            <a:off x="1042324" y="3085425"/>
            <a:ext cx="3010915" cy="830997"/>
          </a:xfrm>
          <a:prstGeom prst="rect">
            <a:avLst/>
          </a:prstGeom>
          <a:noFill/>
        </p:spPr>
        <p:txBody>
          <a:bodyPr wrap="square">
            <a:spAutoFit/>
          </a:bodyPr>
          <a:lstStyle/>
          <a:p>
            <a:pPr algn="ctr"/>
            <a:r>
              <a:rPr lang="en-US" sz="1600" dirty="0"/>
              <a:t>3T3L1 cells with RES-010 differentiate into </a:t>
            </a:r>
            <a:r>
              <a:rPr lang="en-US" sz="1600" b="1" dirty="0"/>
              <a:t>brown</a:t>
            </a:r>
            <a:r>
              <a:rPr lang="en-US" sz="1600" dirty="0"/>
              <a:t> adipocytes</a:t>
            </a:r>
            <a:endParaRPr lang="it-IT" sz="1600" dirty="0"/>
          </a:p>
        </p:txBody>
      </p:sp>
      <p:sp>
        <p:nvSpPr>
          <p:cNvPr id="13" name="Rettangolo 12">
            <a:extLst>
              <a:ext uri="{FF2B5EF4-FFF2-40B4-BE49-F238E27FC236}">
                <a16:creationId xmlns:a16="http://schemas.microsoft.com/office/drawing/2014/main" id="{CD2F3A55-F0BA-70A4-0D7F-268FB04835BB}"/>
              </a:ext>
            </a:extLst>
          </p:cNvPr>
          <p:cNvSpPr/>
          <p:nvPr/>
        </p:nvSpPr>
        <p:spPr>
          <a:xfrm>
            <a:off x="3050999" y="5191370"/>
            <a:ext cx="2174790" cy="1124629"/>
          </a:xfrm>
          <a:prstGeom prst="rect">
            <a:avLst/>
          </a:prstGeom>
          <a:solidFill>
            <a:schemeClr val="bg1">
              <a:alpha val="71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nvGrpSpPr>
          <p:cNvPr id="19" name="Gruppo 18">
            <a:extLst>
              <a:ext uri="{FF2B5EF4-FFF2-40B4-BE49-F238E27FC236}">
                <a16:creationId xmlns:a16="http://schemas.microsoft.com/office/drawing/2014/main" id="{32646647-A5EF-D208-6349-DB1B88B5BBA0}"/>
              </a:ext>
            </a:extLst>
          </p:cNvPr>
          <p:cNvGrpSpPr/>
          <p:nvPr/>
        </p:nvGrpSpPr>
        <p:grpSpPr>
          <a:xfrm>
            <a:off x="2571710" y="5160567"/>
            <a:ext cx="2616759" cy="1492594"/>
            <a:chOff x="2145422" y="1991340"/>
            <a:chExt cx="3507242" cy="1993043"/>
          </a:xfrm>
        </p:grpSpPr>
        <p:pic>
          <p:nvPicPr>
            <p:cNvPr id="4" name="Immagine 3">
              <a:extLst>
                <a:ext uri="{FF2B5EF4-FFF2-40B4-BE49-F238E27FC236}">
                  <a16:creationId xmlns:a16="http://schemas.microsoft.com/office/drawing/2014/main" id="{B4B221F4-FA0A-29D5-AA4B-013DD99C5A61}"/>
                </a:ext>
              </a:extLst>
            </p:cNvPr>
            <p:cNvPicPr>
              <a:picLocks noChangeAspect="1"/>
            </p:cNvPicPr>
            <p:nvPr/>
          </p:nvPicPr>
          <p:blipFill rotWithShape="1">
            <a:blip r:embed="rId5">
              <a:clrChange>
                <a:clrFrom>
                  <a:srgbClr val="FFFFFF"/>
                </a:clrFrom>
                <a:clrTo>
                  <a:srgbClr val="FFFFFF">
                    <a:alpha val="0"/>
                  </a:srgbClr>
                </a:clrTo>
              </a:clrChange>
            </a:blip>
            <a:srcRect r="35837" b="60922"/>
            <a:stretch/>
          </p:blipFill>
          <p:spPr>
            <a:xfrm>
              <a:off x="2702452" y="1991340"/>
              <a:ext cx="2950212" cy="1603471"/>
            </a:xfrm>
            <a:prstGeom prst="rect">
              <a:avLst/>
            </a:prstGeom>
          </p:spPr>
        </p:pic>
        <p:pic>
          <p:nvPicPr>
            <p:cNvPr id="5" name="Immagine 4">
              <a:extLst>
                <a:ext uri="{FF2B5EF4-FFF2-40B4-BE49-F238E27FC236}">
                  <a16:creationId xmlns:a16="http://schemas.microsoft.com/office/drawing/2014/main" id="{6CB03BAF-0B9F-8C7A-35DE-033CB2C4C10E}"/>
                </a:ext>
              </a:extLst>
            </p:cNvPr>
            <p:cNvPicPr>
              <a:picLocks noChangeAspect="1"/>
            </p:cNvPicPr>
            <p:nvPr/>
          </p:nvPicPr>
          <p:blipFill rotWithShape="1">
            <a:blip r:embed="rId5">
              <a:clrChange>
                <a:clrFrom>
                  <a:srgbClr val="FFFFFF"/>
                </a:clrFrom>
                <a:clrTo>
                  <a:srgbClr val="FFFFFF">
                    <a:alpha val="0"/>
                  </a:srgbClr>
                </a:clrTo>
              </a:clrChange>
            </a:blip>
            <a:srcRect l="17224" t="39938" r="16068" b="52002"/>
            <a:stretch/>
          </p:blipFill>
          <p:spPr>
            <a:xfrm>
              <a:off x="2145422" y="3615051"/>
              <a:ext cx="3425241" cy="369332"/>
            </a:xfrm>
            <a:prstGeom prst="rect">
              <a:avLst/>
            </a:prstGeom>
          </p:spPr>
        </p:pic>
      </p:grpSp>
      <p:sp>
        <p:nvSpPr>
          <p:cNvPr id="29" name="CasellaDiTesto 28">
            <a:extLst>
              <a:ext uri="{FF2B5EF4-FFF2-40B4-BE49-F238E27FC236}">
                <a16:creationId xmlns:a16="http://schemas.microsoft.com/office/drawing/2014/main" id="{FFB1248C-B339-DF42-4201-144388879020}"/>
              </a:ext>
            </a:extLst>
          </p:cNvPr>
          <p:cNvSpPr txBox="1"/>
          <p:nvPr/>
        </p:nvSpPr>
        <p:spPr>
          <a:xfrm>
            <a:off x="1334703" y="1313336"/>
            <a:ext cx="10019097" cy="1015663"/>
          </a:xfrm>
          <a:prstGeom prst="rect">
            <a:avLst/>
          </a:prstGeom>
          <a:noFill/>
        </p:spPr>
        <p:txBody>
          <a:bodyPr wrap="square">
            <a:spAutoFit/>
          </a:bodyPr>
          <a:lstStyle/>
          <a:p>
            <a:r>
              <a:rPr lang="it-IT" sz="2000" dirty="0"/>
              <a:t>In </a:t>
            </a:r>
            <a:r>
              <a:rPr lang="en-US" sz="2000" dirty="0"/>
              <a:t>mouse 3T3L1 cells (pre-adipocytes) treatment with RES-010 </a:t>
            </a:r>
            <a:r>
              <a:rPr lang="it-IT" sz="2000" dirty="0" err="1"/>
              <a:t>produces</a:t>
            </a:r>
            <a:r>
              <a:rPr lang="it-IT" sz="2000" dirty="0"/>
              <a:t> a </a:t>
            </a:r>
            <a:r>
              <a:rPr lang="it-IT" sz="2000" dirty="0" err="1"/>
              <a:t>metabolic</a:t>
            </a:r>
            <a:r>
              <a:rPr lang="it-IT" sz="2000" dirty="0"/>
              <a:t> </a:t>
            </a:r>
            <a:r>
              <a:rPr lang="it-IT" sz="2000" dirty="0" err="1"/>
              <a:t>rewiring</a:t>
            </a:r>
            <a:r>
              <a:rPr lang="it-IT" sz="2000" dirty="0"/>
              <a:t> </a:t>
            </a:r>
            <a:r>
              <a:rPr lang="it-IT" sz="2000" dirty="0" err="1"/>
              <a:t>resulting</a:t>
            </a:r>
            <a:r>
              <a:rPr lang="it-IT" sz="2000" dirty="0"/>
              <a:t> in a </a:t>
            </a:r>
            <a:r>
              <a:rPr lang="it-IT" sz="2000" dirty="0" err="1"/>
              <a:t>preferential</a:t>
            </a:r>
            <a:r>
              <a:rPr lang="it-IT" sz="2000" dirty="0"/>
              <a:t> </a:t>
            </a:r>
            <a:r>
              <a:rPr lang="it-IT" sz="2000" dirty="0" err="1"/>
              <a:t>differentiation</a:t>
            </a:r>
            <a:r>
              <a:rPr lang="it-IT" sz="2000" dirty="0"/>
              <a:t> in </a:t>
            </a:r>
            <a:r>
              <a:rPr lang="it-IT" sz="2000" dirty="0" err="1"/>
              <a:t>brown</a:t>
            </a:r>
            <a:r>
              <a:rPr lang="it-IT" sz="2000" dirty="0"/>
              <a:t> vs white </a:t>
            </a:r>
            <a:r>
              <a:rPr lang="it-IT" sz="2000" dirty="0" err="1"/>
              <a:t>adipocytes</a:t>
            </a:r>
            <a:r>
              <a:rPr lang="it-IT" sz="2000" dirty="0"/>
              <a:t> </a:t>
            </a:r>
            <a:r>
              <a:rPr lang="it-IT" sz="2000" dirty="0" err="1"/>
              <a:t>as</a:t>
            </a:r>
            <a:r>
              <a:rPr lang="it-IT" sz="2000" dirty="0"/>
              <a:t> </a:t>
            </a:r>
            <a:r>
              <a:rPr lang="it-IT" sz="2000" dirty="0" err="1"/>
              <a:t>confirmed</a:t>
            </a:r>
            <a:r>
              <a:rPr lang="it-IT" sz="2000" dirty="0"/>
              <a:t> by </a:t>
            </a:r>
            <a:r>
              <a:rPr lang="it-IT" sz="2000" dirty="0" err="1"/>
              <a:t>morphology</a:t>
            </a:r>
            <a:r>
              <a:rPr lang="it-IT" sz="2000" dirty="0"/>
              <a:t> and gene </a:t>
            </a:r>
            <a:r>
              <a:rPr lang="it-IT" sz="2000" dirty="0" err="1"/>
              <a:t>activation</a:t>
            </a:r>
            <a:endParaRPr lang="it-IT" sz="2000" dirty="0"/>
          </a:p>
        </p:txBody>
      </p:sp>
      <p:sp>
        <p:nvSpPr>
          <p:cNvPr id="7" name="CasellaDiTesto 6">
            <a:extLst>
              <a:ext uri="{FF2B5EF4-FFF2-40B4-BE49-F238E27FC236}">
                <a16:creationId xmlns:a16="http://schemas.microsoft.com/office/drawing/2014/main" id="{76B6456E-77E8-331D-AC64-7417AC43633E}"/>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6" name="Immagine 5">
            <a:extLst>
              <a:ext uri="{FF2B5EF4-FFF2-40B4-BE49-F238E27FC236}">
                <a16:creationId xmlns:a16="http://schemas.microsoft.com/office/drawing/2014/main" id="{4B6322BE-1306-D2F3-B784-447C0EF9C1F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40403" y="1463860"/>
            <a:ext cx="706778" cy="445367"/>
          </a:xfrm>
          <a:prstGeom prst="rect">
            <a:avLst/>
          </a:prstGeom>
        </p:spPr>
      </p:pic>
      <p:graphicFrame>
        <p:nvGraphicFramePr>
          <p:cNvPr id="8" name="Object 1">
            <a:extLst>
              <a:ext uri="{FF2B5EF4-FFF2-40B4-BE49-F238E27FC236}">
                <a16:creationId xmlns:a16="http://schemas.microsoft.com/office/drawing/2014/main" id="{6510AE89-338A-B913-C49F-8CEDED84578F}"/>
              </a:ext>
            </a:extLst>
          </p:cNvPr>
          <p:cNvGraphicFramePr>
            <a:graphicFrameLocks noChangeAspect="1"/>
          </p:cNvGraphicFramePr>
          <p:nvPr/>
        </p:nvGraphicFramePr>
        <p:xfrm>
          <a:off x="7712220" y="3493755"/>
          <a:ext cx="1836737" cy="2565400"/>
        </p:xfrm>
        <a:graphic>
          <a:graphicData uri="http://schemas.openxmlformats.org/presentationml/2006/ole">
            <mc:AlternateContent xmlns:mc="http://schemas.openxmlformats.org/markup-compatibility/2006">
              <mc:Choice xmlns:v="urn:schemas-microsoft-com:vml" Requires="v">
                <p:oleObj spid="_x0000_s9217" name="Prism 10" r:id="rId7" imgW="1836127" imgH="2564727" progId="Prism10.Document">
                  <p:embed/>
                </p:oleObj>
              </mc:Choice>
              <mc:Fallback>
                <p:oleObj name="Prism 10" r:id="rId7" imgW="1836127" imgH="2564727" progId="Prism10.Document">
                  <p:embed/>
                  <p:pic>
                    <p:nvPicPr>
                      <p:cNvPr id="8" name="Object 1">
                        <a:extLst>
                          <a:ext uri="{FF2B5EF4-FFF2-40B4-BE49-F238E27FC236}">
                            <a16:creationId xmlns:a16="http://schemas.microsoft.com/office/drawing/2014/main" id="{6510AE89-338A-B913-C49F-8CEDED84578F}"/>
                          </a:ext>
                        </a:extLst>
                      </p:cNvPr>
                      <p:cNvPicPr/>
                      <p:nvPr/>
                    </p:nvPicPr>
                    <p:blipFill>
                      <a:blip r:embed="rId8"/>
                      <a:stretch>
                        <a:fillRect/>
                      </a:stretch>
                    </p:blipFill>
                    <p:spPr>
                      <a:xfrm>
                        <a:off x="7712220" y="3493755"/>
                        <a:ext cx="1836737" cy="2565400"/>
                      </a:xfrm>
                      <a:prstGeom prst="rect">
                        <a:avLst/>
                      </a:prstGeom>
                    </p:spPr>
                  </p:pic>
                </p:oleObj>
              </mc:Fallback>
            </mc:AlternateContent>
          </a:graphicData>
        </a:graphic>
      </p:graphicFrame>
      <p:graphicFrame>
        <p:nvGraphicFramePr>
          <p:cNvPr id="9" name="Object 2">
            <a:extLst>
              <a:ext uri="{FF2B5EF4-FFF2-40B4-BE49-F238E27FC236}">
                <a16:creationId xmlns:a16="http://schemas.microsoft.com/office/drawing/2014/main" id="{D6144A9E-5072-E705-1F03-D39FA6532017}"/>
              </a:ext>
            </a:extLst>
          </p:cNvPr>
          <p:cNvGraphicFramePr>
            <a:graphicFrameLocks noChangeAspect="1"/>
          </p:cNvGraphicFramePr>
          <p:nvPr/>
        </p:nvGraphicFramePr>
        <p:xfrm>
          <a:off x="9692266" y="3493755"/>
          <a:ext cx="2119312" cy="2565400"/>
        </p:xfrm>
        <a:graphic>
          <a:graphicData uri="http://schemas.openxmlformats.org/presentationml/2006/ole">
            <mc:AlternateContent xmlns:mc="http://schemas.openxmlformats.org/markup-compatibility/2006">
              <mc:Choice xmlns:v="urn:schemas-microsoft-com:vml" Requires="v">
                <p:oleObj spid="_x0000_s9218" name="Prism 10" r:id="rId9" imgW="2119771" imgH="2564727" progId="Prism10.Document">
                  <p:embed/>
                </p:oleObj>
              </mc:Choice>
              <mc:Fallback>
                <p:oleObj name="Prism 10" r:id="rId9" imgW="2119771" imgH="2564727" progId="Prism10.Document">
                  <p:embed/>
                  <p:pic>
                    <p:nvPicPr>
                      <p:cNvPr id="9" name="Object 2">
                        <a:extLst>
                          <a:ext uri="{FF2B5EF4-FFF2-40B4-BE49-F238E27FC236}">
                            <a16:creationId xmlns:a16="http://schemas.microsoft.com/office/drawing/2014/main" id="{D6144A9E-5072-E705-1F03-D39FA6532017}"/>
                          </a:ext>
                        </a:extLst>
                      </p:cNvPr>
                      <p:cNvPicPr/>
                      <p:nvPr/>
                    </p:nvPicPr>
                    <p:blipFill>
                      <a:blip r:embed="rId10"/>
                      <a:stretch>
                        <a:fillRect/>
                      </a:stretch>
                    </p:blipFill>
                    <p:spPr>
                      <a:xfrm>
                        <a:off x="9692266" y="3493755"/>
                        <a:ext cx="2119312" cy="2565400"/>
                      </a:xfrm>
                      <a:prstGeom prst="rect">
                        <a:avLst/>
                      </a:prstGeom>
                    </p:spPr>
                  </p:pic>
                </p:oleObj>
              </mc:Fallback>
            </mc:AlternateContent>
          </a:graphicData>
        </a:graphic>
      </p:graphicFrame>
      <p:sp>
        <p:nvSpPr>
          <p:cNvPr id="10" name="Rectangle 18">
            <a:extLst>
              <a:ext uri="{FF2B5EF4-FFF2-40B4-BE49-F238E27FC236}">
                <a16:creationId xmlns:a16="http://schemas.microsoft.com/office/drawing/2014/main" id="{044D81A7-0878-104E-8435-E73CFFE697DB}"/>
              </a:ext>
            </a:extLst>
          </p:cNvPr>
          <p:cNvSpPr/>
          <p:nvPr/>
        </p:nvSpPr>
        <p:spPr>
          <a:xfrm>
            <a:off x="9540396" y="2861140"/>
            <a:ext cx="151870" cy="15176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1" name="Rectangle 20">
            <a:extLst>
              <a:ext uri="{FF2B5EF4-FFF2-40B4-BE49-F238E27FC236}">
                <a16:creationId xmlns:a16="http://schemas.microsoft.com/office/drawing/2014/main" id="{59751A02-6E5C-1302-D8F4-66D8EC785932}"/>
              </a:ext>
            </a:extLst>
          </p:cNvPr>
          <p:cNvSpPr/>
          <p:nvPr/>
        </p:nvSpPr>
        <p:spPr>
          <a:xfrm>
            <a:off x="9540396" y="3151412"/>
            <a:ext cx="151870" cy="151763"/>
          </a:xfrm>
          <a:prstGeom prst="rect">
            <a:avLst/>
          </a:prstGeom>
          <a:solidFill>
            <a:srgbClr val="FB010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2" name="TextBox 21">
            <a:extLst>
              <a:ext uri="{FF2B5EF4-FFF2-40B4-BE49-F238E27FC236}">
                <a16:creationId xmlns:a16="http://schemas.microsoft.com/office/drawing/2014/main" id="{7746271E-F6CA-B8BA-15B8-99A96B92465A}"/>
              </a:ext>
            </a:extLst>
          </p:cNvPr>
          <p:cNvSpPr txBox="1"/>
          <p:nvPr/>
        </p:nvSpPr>
        <p:spPr>
          <a:xfrm>
            <a:off x="9692266" y="2796567"/>
            <a:ext cx="751477" cy="307777"/>
          </a:xfrm>
          <a:prstGeom prst="rect">
            <a:avLst/>
          </a:prstGeom>
          <a:noFill/>
        </p:spPr>
        <p:txBody>
          <a:bodyPr wrap="square" rtlCol="0">
            <a:spAutoFit/>
          </a:bodyPr>
          <a:lstStyle/>
          <a:p>
            <a:pPr algn="l"/>
            <a:r>
              <a:rPr lang="en-US" sz="1400" dirty="0"/>
              <a:t>Vehicle</a:t>
            </a:r>
          </a:p>
        </p:txBody>
      </p:sp>
      <p:sp>
        <p:nvSpPr>
          <p:cNvPr id="15" name="TextBox 21">
            <a:extLst>
              <a:ext uri="{FF2B5EF4-FFF2-40B4-BE49-F238E27FC236}">
                <a16:creationId xmlns:a16="http://schemas.microsoft.com/office/drawing/2014/main" id="{589FFE9C-59BD-5610-632D-B53E3EF1854F}"/>
              </a:ext>
            </a:extLst>
          </p:cNvPr>
          <p:cNvSpPr txBox="1"/>
          <p:nvPr/>
        </p:nvSpPr>
        <p:spPr>
          <a:xfrm>
            <a:off x="9692266" y="3085425"/>
            <a:ext cx="968161" cy="307777"/>
          </a:xfrm>
          <a:prstGeom prst="rect">
            <a:avLst/>
          </a:prstGeom>
          <a:noFill/>
        </p:spPr>
        <p:txBody>
          <a:bodyPr wrap="square" rtlCol="0">
            <a:spAutoFit/>
          </a:bodyPr>
          <a:lstStyle/>
          <a:p>
            <a:pPr algn="l"/>
            <a:r>
              <a:rPr lang="en-US" sz="1400" dirty="0"/>
              <a:t>RES-010</a:t>
            </a:r>
          </a:p>
        </p:txBody>
      </p:sp>
    </p:spTree>
    <p:extLst>
      <p:ext uri="{BB962C8B-B14F-4D97-AF65-F5344CB8AC3E}">
        <p14:creationId xmlns:p14="http://schemas.microsoft.com/office/powerpoint/2010/main" val="3087480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magine 25">
            <a:extLst>
              <a:ext uri="{FF2B5EF4-FFF2-40B4-BE49-F238E27FC236}">
                <a16:creationId xmlns:a16="http://schemas.microsoft.com/office/drawing/2014/main" id="{EC22BECB-A695-D10D-45F6-D5EC747A4E64}"/>
              </a:ext>
            </a:extLst>
          </p:cNvPr>
          <p:cNvPicPr>
            <a:picLocks noChangeAspect="1"/>
          </p:cNvPicPr>
          <p:nvPr/>
        </p:nvPicPr>
        <p:blipFill>
          <a:blip r:embed="rId2"/>
          <a:stretch>
            <a:fillRect/>
          </a:stretch>
        </p:blipFill>
        <p:spPr>
          <a:xfrm>
            <a:off x="8636917" y="3682339"/>
            <a:ext cx="2508967" cy="3076690"/>
          </a:xfrm>
          <a:prstGeom prst="rect">
            <a:avLst/>
          </a:prstGeom>
        </p:spPr>
      </p:pic>
      <p:pic>
        <p:nvPicPr>
          <p:cNvPr id="13" name="Immagine 12">
            <a:extLst>
              <a:ext uri="{FF2B5EF4-FFF2-40B4-BE49-F238E27FC236}">
                <a16:creationId xmlns:a16="http://schemas.microsoft.com/office/drawing/2014/main" id="{294B8AAF-FA66-F28B-D584-E392CA031613}"/>
              </a:ext>
            </a:extLst>
          </p:cNvPr>
          <p:cNvPicPr>
            <a:picLocks noChangeAspect="1"/>
          </p:cNvPicPr>
          <p:nvPr/>
        </p:nvPicPr>
        <p:blipFill rotWithShape="1">
          <a:blip r:embed="rId3"/>
          <a:srcRect r="68627"/>
          <a:stretch/>
        </p:blipFill>
        <p:spPr>
          <a:xfrm>
            <a:off x="4724400" y="3646212"/>
            <a:ext cx="2743200" cy="3099739"/>
          </a:xfrm>
          <a:prstGeom prst="rect">
            <a:avLst/>
          </a:prstGeom>
        </p:spPr>
      </p:pic>
      <p:sp>
        <p:nvSpPr>
          <p:cNvPr id="2" name="Titolo 1">
            <a:extLst>
              <a:ext uri="{FF2B5EF4-FFF2-40B4-BE49-F238E27FC236}">
                <a16:creationId xmlns:a16="http://schemas.microsoft.com/office/drawing/2014/main" id="{D7994B5D-887E-E54B-AA1C-70E55A2F0352}"/>
              </a:ext>
            </a:extLst>
          </p:cNvPr>
          <p:cNvSpPr>
            <a:spLocks noGrp="1"/>
          </p:cNvSpPr>
          <p:nvPr>
            <p:ph type="title"/>
          </p:nvPr>
        </p:nvSpPr>
        <p:spPr>
          <a:xfrm>
            <a:off x="457200" y="274320"/>
            <a:ext cx="10616256" cy="965964"/>
          </a:xfrm>
        </p:spPr>
        <p:txBody>
          <a:bodyPr>
            <a:normAutofit/>
          </a:bodyPr>
          <a:lstStyle/>
          <a:p>
            <a:r>
              <a:rPr lang="en-US" sz="2800" b="0" i="0" u="none" strike="noStrike" baseline="0" dirty="0">
                <a:latin typeface="+mn-lt"/>
              </a:rPr>
              <a:t>RES-010 shows significant, time-dependent thermogenic effect in human white adipose spheroid model (</a:t>
            </a:r>
            <a:r>
              <a:rPr lang="en-US" sz="2800" b="0" i="0" u="none" strike="noStrike" baseline="0" dirty="0" err="1">
                <a:latin typeface="+mn-lt"/>
              </a:rPr>
              <a:t>inSphero</a:t>
            </a:r>
            <a:r>
              <a:rPr lang="en-US" sz="2800" b="0" i="0" u="none" strike="noStrike" baseline="0" dirty="0">
                <a:latin typeface="+mn-lt"/>
              </a:rPr>
              <a:t>)</a:t>
            </a:r>
          </a:p>
        </p:txBody>
      </p:sp>
      <p:sp>
        <p:nvSpPr>
          <p:cNvPr id="3" name="Segnaposto numero diapositiva 2">
            <a:extLst>
              <a:ext uri="{FF2B5EF4-FFF2-40B4-BE49-F238E27FC236}">
                <a16:creationId xmlns:a16="http://schemas.microsoft.com/office/drawing/2014/main" id="{013F183C-BA6C-A88E-4DEE-2B35EDF7325E}"/>
              </a:ext>
            </a:extLst>
          </p:cNvPr>
          <p:cNvSpPr>
            <a:spLocks noGrp="1"/>
          </p:cNvSpPr>
          <p:nvPr>
            <p:ph type="sldNum" sz="quarter" idx="12"/>
          </p:nvPr>
        </p:nvSpPr>
        <p:spPr>
          <a:xfrm>
            <a:off x="9239250" y="6384925"/>
            <a:ext cx="2743200" cy="365125"/>
          </a:xfrm>
        </p:spPr>
        <p:txBody>
          <a:bodyPr/>
          <a:lstStyle/>
          <a:p>
            <a:fld id="{227D6147-8CA9-4AD8-AEEB-E653C18C822D}" type="slidenum">
              <a:rPr lang="en-GB" smtClean="0">
                <a:latin typeface="+mn-lt"/>
              </a:rPr>
              <a:t>71</a:t>
            </a:fld>
            <a:endParaRPr lang="en-GB">
              <a:latin typeface="+mn-lt"/>
            </a:endParaRPr>
          </a:p>
        </p:txBody>
      </p:sp>
      <p:pic>
        <p:nvPicPr>
          <p:cNvPr id="5" name="Immagine 4">
            <a:extLst>
              <a:ext uri="{FF2B5EF4-FFF2-40B4-BE49-F238E27FC236}">
                <a16:creationId xmlns:a16="http://schemas.microsoft.com/office/drawing/2014/main" id="{B386F7F7-58BC-717A-92A1-D63098AF996E}"/>
              </a:ext>
            </a:extLst>
          </p:cNvPr>
          <p:cNvPicPr>
            <a:picLocks noChangeAspect="1"/>
          </p:cNvPicPr>
          <p:nvPr/>
        </p:nvPicPr>
        <p:blipFill>
          <a:blip r:embed="rId4"/>
          <a:stretch>
            <a:fillRect/>
          </a:stretch>
        </p:blipFill>
        <p:spPr>
          <a:xfrm>
            <a:off x="1405118" y="1499188"/>
            <a:ext cx="3061228" cy="1929812"/>
          </a:xfrm>
          <a:prstGeom prst="rect">
            <a:avLst/>
          </a:prstGeom>
        </p:spPr>
      </p:pic>
      <p:sp>
        <p:nvSpPr>
          <p:cNvPr id="11" name="CasellaDiTesto 10">
            <a:extLst>
              <a:ext uri="{FF2B5EF4-FFF2-40B4-BE49-F238E27FC236}">
                <a16:creationId xmlns:a16="http://schemas.microsoft.com/office/drawing/2014/main" id="{8B87B5AB-9451-97B2-04EB-F4DEBCB025F9}"/>
              </a:ext>
            </a:extLst>
          </p:cNvPr>
          <p:cNvSpPr txBox="1"/>
          <p:nvPr/>
        </p:nvSpPr>
        <p:spPr>
          <a:xfrm>
            <a:off x="4724400" y="1284050"/>
            <a:ext cx="7124700" cy="2800767"/>
          </a:xfrm>
          <a:prstGeom prst="rect">
            <a:avLst/>
          </a:prstGeom>
          <a:noFill/>
        </p:spPr>
        <p:txBody>
          <a:bodyPr wrap="square">
            <a:spAutoFit/>
          </a:bodyPr>
          <a:lstStyle/>
          <a:p>
            <a:r>
              <a:rPr lang="en-US" sz="1600" b="1" dirty="0"/>
              <a:t>3D </a:t>
            </a:r>
            <a:r>
              <a:rPr lang="en-US" sz="1600" b="1" dirty="0" err="1"/>
              <a:t>InSphero</a:t>
            </a:r>
            <a:r>
              <a:rPr lang="en-US" sz="1600" b="1" dirty="0"/>
              <a:t> h</a:t>
            </a:r>
            <a:r>
              <a:rPr lang="it-IT" sz="1600" b="1" dirty="0" err="1"/>
              <a:t>uman</a:t>
            </a:r>
            <a:r>
              <a:rPr lang="it-IT" sz="1600" b="1" dirty="0"/>
              <a:t> </a:t>
            </a:r>
            <a:r>
              <a:rPr lang="en-US" sz="1600" b="1" dirty="0"/>
              <a:t>WAT model </a:t>
            </a:r>
            <a:r>
              <a:rPr lang="en-US" sz="1600" dirty="0"/>
              <a:t>(</a:t>
            </a:r>
            <a:r>
              <a:rPr lang="en-US" sz="1600" i="0" u="none" strike="noStrike" baseline="0" dirty="0"/>
              <a:t>3D adipose model derived from human primary pre-adipocytes):</a:t>
            </a:r>
          </a:p>
          <a:p>
            <a:pPr marL="285750" indent="-285750">
              <a:buFont typeface="Arial" panose="020B0604020202020204" pitchFamily="34" charset="0"/>
              <a:buChar char="•"/>
            </a:pPr>
            <a:r>
              <a:rPr lang="en-US" sz="1600" i="0" u="none" strike="noStrike" baseline="0" dirty="0"/>
              <a:t>RES-010 confirms in a human setting its browning capacity outperforming the standard cocktail</a:t>
            </a:r>
          </a:p>
          <a:p>
            <a:pPr marL="285750" indent="-285750">
              <a:buFont typeface="Arial" panose="020B0604020202020204" pitchFamily="34" charset="0"/>
              <a:buChar char="•"/>
            </a:pPr>
            <a:r>
              <a:rPr lang="en-US" sz="1600" i="0" u="none" strike="noStrike" baseline="0" dirty="0"/>
              <a:t>This is demonstrated by inducing a time-dependent reduction of the ability of the organoids to produce ATP, which is a clear thermogenic outcome</a:t>
            </a:r>
          </a:p>
          <a:p>
            <a:pPr marL="285750" indent="-285750">
              <a:buFont typeface="Arial" panose="020B0604020202020204" pitchFamily="34" charset="0"/>
              <a:buChar char="•"/>
            </a:pPr>
            <a:r>
              <a:rPr lang="en-US" sz="1600" dirty="0"/>
              <a:t>Also in this model, while RES-010 induces </a:t>
            </a:r>
            <a:r>
              <a:rPr lang="en-US" sz="1600" dirty="0" err="1"/>
              <a:t>brownization</a:t>
            </a:r>
            <a:r>
              <a:rPr lang="en-US" sz="1600" dirty="0"/>
              <a:t> by reducing the level of miR-22, </a:t>
            </a:r>
            <a:r>
              <a:rPr lang="en-US" sz="1600" dirty="0" err="1"/>
              <a:t>brownization</a:t>
            </a:r>
            <a:r>
              <a:rPr lang="en-US" sz="1600" dirty="0"/>
              <a:t> induced by standard approach results in lower levels of miR-22 as well  </a:t>
            </a:r>
            <a:endParaRPr lang="en-US" sz="1600" i="0" u="none" strike="noStrike" baseline="0" dirty="0"/>
          </a:p>
          <a:p>
            <a:pPr marL="285750" indent="-285750">
              <a:buFont typeface="Arial" panose="020B0604020202020204" pitchFamily="34" charset="0"/>
              <a:buChar char="•"/>
            </a:pPr>
            <a:endParaRPr lang="en-US" sz="1600" i="0" u="none" strike="noStrike" baseline="0" dirty="0"/>
          </a:p>
          <a:p>
            <a:endParaRPr lang="en-US" sz="1600" i="0" u="none" strike="noStrike" baseline="0" dirty="0"/>
          </a:p>
        </p:txBody>
      </p:sp>
      <p:pic>
        <p:nvPicPr>
          <p:cNvPr id="14" name="Immagine 13">
            <a:extLst>
              <a:ext uri="{FF2B5EF4-FFF2-40B4-BE49-F238E27FC236}">
                <a16:creationId xmlns:a16="http://schemas.microsoft.com/office/drawing/2014/main" id="{D6816136-3601-42FB-50A4-CF47807CD0A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03273" y="1698005"/>
            <a:ext cx="542027" cy="548510"/>
          </a:xfrm>
          <a:prstGeom prst="rect">
            <a:avLst/>
          </a:prstGeom>
        </p:spPr>
      </p:pic>
      <p:pic>
        <p:nvPicPr>
          <p:cNvPr id="15" name="Immagine 14">
            <a:extLst>
              <a:ext uri="{FF2B5EF4-FFF2-40B4-BE49-F238E27FC236}">
                <a16:creationId xmlns:a16="http://schemas.microsoft.com/office/drawing/2014/main" id="{4E4AA925-6039-6DB7-FCD8-9DB345BEFF88}"/>
              </a:ext>
            </a:extLst>
          </p:cNvPr>
          <p:cNvPicPr>
            <a:picLocks noChangeAspect="1"/>
          </p:cNvPicPr>
          <p:nvPr/>
        </p:nvPicPr>
        <p:blipFill>
          <a:blip r:embed="rId6"/>
          <a:stretch>
            <a:fillRect/>
          </a:stretch>
        </p:blipFill>
        <p:spPr>
          <a:xfrm>
            <a:off x="428625" y="2376453"/>
            <a:ext cx="769687" cy="251482"/>
          </a:xfrm>
          <a:prstGeom prst="rect">
            <a:avLst/>
          </a:prstGeom>
        </p:spPr>
      </p:pic>
      <p:pic>
        <p:nvPicPr>
          <p:cNvPr id="17" name="Immagine 16">
            <a:extLst>
              <a:ext uri="{FF2B5EF4-FFF2-40B4-BE49-F238E27FC236}">
                <a16:creationId xmlns:a16="http://schemas.microsoft.com/office/drawing/2014/main" id="{5B5EB086-218C-2015-D213-BEC96BD7331A}"/>
              </a:ext>
            </a:extLst>
          </p:cNvPr>
          <p:cNvPicPr>
            <a:picLocks noChangeAspect="1"/>
          </p:cNvPicPr>
          <p:nvPr/>
        </p:nvPicPr>
        <p:blipFill>
          <a:blip r:embed="rId7"/>
          <a:stretch>
            <a:fillRect/>
          </a:stretch>
        </p:blipFill>
        <p:spPr>
          <a:xfrm>
            <a:off x="857894" y="2661518"/>
            <a:ext cx="500529" cy="446296"/>
          </a:xfrm>
          <a:prstGeom prst="rect">
            <a:avLst/>
          </a:prstGeom>
        </p:spPr>
      </p:pic>
      <p:sp>
        <p:nvSpPr>
          <p:cNvPr id="4" name="Rettangolo 3">
            <a:extLst>
              <a:ext uri="{FF2B5EF4-FFF2-40B4-BE49-F238E27FC236}">
                <a16:creationId xmlns:a16="http://schemas.microsoft.com/office/drawing/2014/main" id="{FF099EC9-EEBB-5888-40F0-B3CF39A11AC7}"/>
              </a:ext>
            </a:extLst>
          </p:cNvPr>
          <p:cNvSpPr/>
          <p:nvPr/>
        </p:nvSpPr>
        <p:spPr>
          <a:xfrm>
            <a:off x="1578405" y="2535810"/>
            <a:ext cx="2541107" cy="131660"/>
          </a:xfrm>
          <a:prstGeom prst="rect">
            <a:avLst/>
          </a:prstGeom>
          <a:solidFill>
            <a:srgbClr val="CCFF6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solidFill>
                  <a:srgbClr val="FF0000"/>
                </a:solidFill>
              </a:rPr>
              <a:t>RES-010</a:t>
            </a:r>
            <a:endParaRPr lang="it-IT" dirty="0">
              <a:solidFill>
                <a:srgbClr val="FF0000"/>
              </a:solidFill>
            </a:endParaRPr>
          </a:p>
        </p:txBody>
      </p:sp>
      <p:sp>
        <p:nvSpPr>
          <p:cNvPr id="6" name="Rettangolo 5">
            <a:extLst>
              <a:ext uri="{FF2B5EF4-FFF2-40B4-BE49-F238E27FC236}">
                <a16:creationId xmlns:a16="http://schemas.microsoft.com/office/drawing/2014/main" id="{8F29ADAE-2AE7-04BC-A1DC-B393D92599D0}"/>
              </a:ext>
            </a:extLst>
          </p:cNvPr>
          <p:cNvSpPr/>
          <p:nvPr/>
        </p:nvSpPr>
        <p:spPr>
          <a:xfrm>
            <a:off x="1578405" y="2347589"/>
            <a:ext cx="2541107" cy="131660"/>
          </a:xfrm>
          <a:prstGeom prst="rect">
            <a:avLst/>
          </a:prstGeom>
          <a:solidFill>
            <a:srgbClr val="99CC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err="1">
                <a:solidFill>
                  <a:schemeClr val="tx1"/>
                </a:solidFill>
              </a:rPr>
              <a:t>Vehicle</a:t>
            </a:r>
            <a:r>
              <a:rPr lang="it-IT" sz="1200" dirty="0">
                <a:solidFill>
                  <a:schemeClr val="tx1"/>
                </a:solidFill>
              </a:rPr>
              <a:t> control for RES-010</a:t>
            </a:r>
            <a:endParaRPr lang="it-IT" dirty="0">
              <a:solidFill>
                <a:schemeClr val="tx1"/>
              </a:solidFill>
            </a:endParaRPr>
          </a:p>
        </p:txBody>
      </p:sp>
      <p:pic>
        <p:nvPicPr>
          <p:cNvPr id="7" name="Picture 13">
            <a:extLst>
              <a:ext uri="{FF2B5EF4-FFF2-40B4-BE49-F238E27FC236}">
                <a16:creationId xmlns:a16="http://schemas.microsoft.com/office/drawing/2014/main" id="{0523A791-3398-B409-BA37-C9CCB6C83900}"/>
              </a:ext>
            </a:extLst>
          </p:cNvPr>
          <p:cNvPicPr>
            <a:picLocks noChangeAspect="1"/>
          </p:cNvPicPr>
          <p:nvPr/>
        </p:nvPicPr>
        <p:blipFill rotWithShape="1">
          <a:blip r:embed="rId8"/>
          <a:srcRect l="11672" t="7315"/>
          <a:stretch/>
        </p:blipFill>
        <p:spPr>
          <a:xfrm>
            <a:off x="695609" y="3558938"/>
            <a:ext cx="2926091" cy="3365532"/>
          </a:xfrm>
          <a:prstGeom prst="rect">
            <a:avLst/>
          </a:prstGeom>
        </p:spPr>
      </p:pic>
      <p:sp>
        <p:nvSpPr>
          <p:cNvPr id="10" name="Rettangolo 9">
            <a:extLst>
              <a:ext uri="{FF2B5EF4-FFF2-40B4-BE49-F238E27FC236}">
                <a16:creationId xmlns:a16="http://schemas.microsoft.com/office/drawing/2014/main" id="{E7E8F9EC-8DFB-D2D6-FF3B-F6E81C0BEAA3}"/>
              </a:ext>
            </a:extLst>
          </p:cNvPr>
          <p:cNvSpPr/>
          <p:nvPr/>
        </p:nvSpPr>
        <p:spPr>
          <a:xfrm flipV="1">
            <a:off x="1328739" y="4781549"/>
            <a:ext cx="166688" cy="666749"/>
          </a:xfrm>
          <a:prstGeom prst="rect">
            <a:avLst/>
          </a:prstGeom>
          <a:solidFill>
            <a:srgbClr val="88B8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2" name="Rettangolo 11">
            <a:extLst>
              <a:ext uri="{FF2B5EF4-FFF2-40B4-BE49-F238E27FC236}">
                <a16:creationId xmlns:a16="http://schemas.microsoft.com/office/drawing/2014/main" id="{B70A42CF-F754-E556-FE43-943134DAD3AA}"/>
              </a:ext>
            </a:extLst>
          </p:cNvPr>
          <p:cNvSpPr/>
          <p:nvPr/>
        </p:nvSpPr>
        <p:spPr>
          <a:xfrm flipV="1">
            <a:off x="2505257" y="4781548"/>
            <a:ext cx="166688" cy="666749"/>
          </a:xfrm>
          <a:prstGeom prst="rect">
            <a:avLst/>
          </a:prstGeom>
          <a:solidFill>
            <a:srgbClr val="88B8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6" name="Rettangolo 15">
            <a:extLst>
              <a:ext uri="{FF2B5EF4-FFF2-40B4-BE49-F238E27FC236}">
                <a16:creationId xmlns:a16="http://schemas.microsoft.com/office/drawing/2014/main" id="{6D12FE43-CF52-0E96-ACC1-92D0E8E19B70}"/>
              </a:ext>
            </a:extLst>
          </p:cNvPr>
          <p:cNvSpPr/>
          <p:nvPr/>
        </p:nvSpPr>
        <p:spPr>
          <a:xfrm flipV="1">
            <a:off x="2510020" y="5505449"/>
            <a:ext cx="166688" cy="403494"/>
          </a:xfrm>
          <a:prstGeom prst="rect">
            <a:avLst/>
          </a:prstGeom>
          <a:solidFill>
            <a:srgbClr val="88B8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8" name="Rettangolo 17">
            <a:extLst>
              <a:ext uri="{FF2B5EF4-FFF2-40B4-BE49-F238E27FC236}">
                <a16:creationId xmlns:a16="http://schemas.microsoft.com/office/drawing/2014/main" id="{4A496586-4B9F-77EC-6D1E-39C3DCB5533F}"/>
              </a:ext>
            </a:extLst>
          </p:cNvPr>
          <p:cNvSpPr/>
          <p:nvPr/>
        </p:nvSpPr>
        <p:spPr>
          <a:xfrm flipV="1">
            <a:off x="1321774" y="5510217"/>
            <a:ext cx="166688" cy="403494"/>
          </a:xfrm>
          <a:prstGeom prst="rect">
            <a:avLst/>
          </a:prstGeom>
          <a:solidFill>
            <a:srgbClr val="88B8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19" name="Rettangolo 18">
            <a:extLst>
              <a:ext uri="{FF2B5EF4-FFF2-40B4-BE49-F238E27FC236}">
                <a16:creationId xmlns:a16="http://schemas.microsoft.com/office/drawing/2014/main" id="{4C231925-FF09-1145-B589-ABE23AD549E1}"/>
              </a:ext>
            </a:extLst>
          </p:cNvPr>
          <p:cNvSpPr/>
          <p:nvPr/>
        </p:nvSpPr>
        <p:spPr>
          <a:xfrm>
            <a:off x="1583167" y="5862639"/>
            <a:ext cx="157243" cy="55829"/>
          </a:xfrm>
          <a:prstGeom prst="rect">
            <a:avLst/>
          </a:prstGeom>
          <a:solidFill>
            <a:srgbClr val="CCFF6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20" name="Rettangolo 19">
            <a:extLst>
              <a:ext uri="{FF2B5EF4-FFF2-40B4-BE49-F238E27FC236}">
                <a16:creationId xmlns:a16="http://schemas.microsoft.com/office/drawing/2014/main" id="{138005FA-8201-70AE-E141-22019625DD93}"/>
              </a:ext>
            </a:extLst>
          </p:cNvPr>
          <p:cNvSpPr/>
          <p:nvPr/>
        </p:nvSpPr>
        <p:spPr>
          <a:xfrm>
            <a:off x="2768963" y="5843589"/>
            <a:ext cx="157243" cy="74882"/>
          </a:xfrm>
          <a:prstGeom prst="rect">
            <a:avLst/>
          </a:prstGeom>
          <a:solidFill>
            <a:srgbClr val="CCFF6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sp>
        <p:nvSpPr>
          <p:cNvPr id="22" name="CasellaDiTesto 21">
            <a:extLst>
              <a:ext uri="{FF2B5EF4-FFF2-40B4-BE49-F238E27FC236}">
                <a16:creationId xmlns:a16="http://schemas.microsoft.com/office/drawing/2014/main" id="{C2931789-4500-FD5B-749C-775767186D5A}"/>
              </a:ext>
            </a:extLst>
          </p:cNvPr>
          <p:cNvSpPr txBox="1"/>
          <p:nvPr/>
        </p:nvSpPr>
        <p:spPr>
          <a:xfrm rot="18982582">
            <a:off x="1222357" y="6098849"/>
            <a:ext cx="592930" cy="230832"/>
          </a:xfrm>
          <a:prstGeom prst="rect">
            <a:avLst/>
          </a:prstGeom>
          <a:solidFill>
            <a:schemeClr val="bg1"/>
          </a:solidFill>
        </p:spPr>
        <p:txBody>
          <a:bodyPr wrap="square" rtlCol="0">
            <a:spAutoFit/>
          </a:bodyPr>
          <a:lstStyle/>
          <a:p>
            <a:pPr algn="r"/>
            <a:r>
              <a:rPr lang="it-IT" sz="900" dirty="0">
                <a:solidFill>
                  <a:srgbClr val="FF0000"/>
                </a:solidFill>
              </a:rPr>
              <a:t>RES-010</a:t>
            </a:r>
          </a:p>
        </p:txBody>
      </p:sp>
      <p:sp>
        <p:nvSpPr>
          <p:cNvPr id="23" name="CasellaDiTesto 22">
            <a:extLst>
              <a:ext uri="{FF2B5EF4-FFF2-40B4-BE49-F238E27FC236}">
                <a16:creationId xmlns:a16="http://schemas.microsoft.com/office/drawing/2014/main" id="{326F30FB-1F0E-8997-F237-E85605A370C5}"/>
              </a:ext>
            </a:extLst>
          </p:cNvPr>
          <p:cNvSpPr txBox="1"/>
          <p:nvPr/>
        </p:nvSpPr>
        <p:spPr>
          <a:xfrm rot="18864139">
            <a:off x="2420377" y="6101728"/>
            <a:ext cx="565435" cy="230832"/>
          </a:xfrm>
          <a:prstGeom prst="rect">
            <a:avLst/>
          </a:prstGeom>
          <a:solidFill>
            <a:schemeClr val="bg1"/>
          </a:solidFill>
        </p:spPr>
        <p:txBody>
          <a:bodyPr wrap="square" rtlCol="0">
            <a:spAutoFit/>
          </a:bodyPr>
          <a:lstStyle/>
          <a:p>
            <a:pPr algn="r"/>
            <a:r>
              <a:rPr lang="it-IT" sz="900" dirty="0">
                <a:solidFill>
                  <a:srgbClr val="FF0000"/>
                </a:solidFill>
              </a:rPr>
              <a:t>RES-010</a:t>
            </a:r>
          </a:p>
        </p:txBody>
      </p:sp>
      <p:sp>
        <p:nvSpPr>
          <p:cNvPr id="24" name="CasellaDiTesto 23">
            <a:extLst>
              <a:ext uri="{FF2B5EF4-FFF2-40B4-BE49-F238E27FC236}">
                <a16:creationId xmlns:a16="http://schemas.microsoft.com/office/drawing/2014/main" id="{E190C3D0-7920-CCFB-BA96-566667FDF8DD}"/>
              </a:ext>
            </a:extLst>
          </p:cNvPr>
          <p:cNvSpPr txBox="1"/>
          <p:nvPr/>
        </p:nvSpPr>
        <p:spPr>
          <a:xfrm rot="18864139">
            <a:off x="5191308" y="6310667"/>
            <a:ext cx="876194" cy="230832"/>
          </a:xfrm>
          <a:prstGeom prst="rect">
            <a:avLst/>
          </a:prstGeom>
          <a:solidFill>
            <a:schemeClr val="bg1"/>
          </a:solidFill>
        </p:spPr>
        <p:txBody>
          <a:bodyPr wrap="square" rtlCol="0">
            <a:spAutoFit/>
          </a:bodyPr>
          <a:lstStyle/>
          <a:p>
            <a:pPr algn="r"/>
            <a:r>
              <a:rPr lang="it-IT" sz="900" dirty="0">
                <a:solidFill>
                  <a:srgbClr val="FF0000"/>
                </a:solidFill>
              </a:rPr>
              <a:t>RES-010</a:t>
            </a:r>
          </a:p>
        </p:txBody>
      </p:sp>
      <p:sp>
        <p:nvSpPr>
          <p:cNvPr id="25" name="CasellaDiTesto 24">
            <a:extLst>
              <a:ext uri="{FF2B5EF4-FFF2-40B4-BE49-F238E27FC236}">
                <a16:creationId xmlns:a16="http://schemas.microsoft.com/office/drawing/2014/main" id="{301CAD7B-707C-445D-FD8A-97A0ABFA3178}"/>
              </a:ext>
            </a:extLst>
          </p:cNvPr>
          <p:cNvSpPr txBox="1"/>
          <p:nvPr/>
        </p:nvSpPr>
        <p:spPr>
          <a:xfrm rot="18864139">
            <a:off x="9088006" y="6284541"/>
            <a:ext cx="876194" cy="230832"/>
          </a:xfrm>
          <a:prstGeom prst="rect">
            <a:avLst/>
          </a:prstGeom>
          <a:solidFill>
            <a:schemeClr val="bg1"/>
          </a:solidFill>
        </p:spPr>
        <p:txBody>
          <a:bodyPr wrap="square" rtlCol="0">
            <a:spAutoFit/>
          </a:bodyPr>
          <a:lstStyle/>
          <a:p>
            <a:pPr algn="r"/>
            <a:r>
              <a:rPr lang="it-IT" sz="900" dirty="0">
                <a:solidFill>
                  <a:srgbClr val="FF0000"/>
                </a:solidFill>
              </a:rPr>
              <a:t>RES-010</a:t>
            </a:r>
          </a:p>
        </p:txBody>
      </p:sp>
      <p:cxnSp>
        <p:nvCxnSpPr>
          <p:cNvPr id="27" name="Connettore diritto 26">
            <a:extLst>
              <a:ext uri="{FF2B5EF4-FFF2-40B4-BE49-F238E27FC236}">
                <a16:creationId xmlns:a16="http://schemas.microsoft.com/office/drawing/2014/main" id="{189CF15E-628D-0C6C-9CD6-70F34B1A7C06}"/>
              </a:ext>
            </a:extLst>
          </p:cNvPr>
          <p:cNvCxnSpPr/>
          <p:nvPr/>
        </p:nvCxnSpPr>
        <p:spPr>
          <a:xfrm>
            <a:off x="1216233" y="6487186"/>
            <a:ext cx="10877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52A3C4BD-C402-123F-6A6F-672406BC94A1}"/>
              </a:ext>
            </a:extLst>
          </p:cNvPr>
          <p:cNvCxnSpPr/>
          <p:nvPr/>
        </p:nvCxnSpPr>
        <p:spPr>
          <a:xfrm>
            <a:off x="2403683" y="6487186"/>
            <a:ext cx="10877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337851D3-C1B5-081B-41FD-DD673C7D05B5}"/>
              </a:ext>
            </a:extLst>
          </p:cNvPr>
          <p:cNvCxnSpPr>
            <a:cxnSpLocks/>
          </p:cNvCxnSpPr>
          <p:nvPr/>
        </p:nvCxnSpPr>
        <p:spPr>
          <a:xfrm flipV="1">
            <a:off x="1655712" y="5930900"/>
            <a:ext cx="0" cy="61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DE6E3E46-1C0A-2366-FBC8-2475E10DD14F}"/>
              </a:ext>
            </a:extLst>
          </p:cNvPr>
          <p:cNvCxnSpPr>
            <a:cxnSpLocks/>
          </p:cNvCxnSpPr>
          <p:nvPr/>
        </p:nvCxnSpPr>
        <p:spPr>
          <a:xfrm flipV="1">
            <a:off x="2843162" y="5937250"/>
            <a:ext cx="0" cy="61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113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4E0E8-17B2-D854-2E03-FE98802B2598}"/>
              </a:ext>
            </a:extLst>
          </p:cNvPr>
          <p:cNvSpPr>
            <a:spLocks noGrp="1"/>
          </p:cNvSpPr>
          <p:nvPr>
            <p:ph type="title"/>
          </p:nvPr>
        </p:nvSpPr>
        <p:spPr>
          <a:xfrm>
            <a:off x="457200" y="91440"/>
            <a:ext cx="10214273" cy="965964"/>
          </a:xfrm>
        </p:spPr>
        <p:txBody>
          <a:bodyPr>
            <a:normAutofit/>
          </a:bodyPr>
          <a:lstStyle/>
          <a:p>
            <a:r>
              <a:rPr lang="it-IT" sz="2800" dirty="0">
                <a:latin typeface="+mn-lt"/>
              </a:rPr>
              <a:t>RES-010 acts </a:t>
            </a:r>
            <a:r>
              <a:rPr lang="it-IT" sz="2800" dirty="0" err="1">
                <a:latin typeface="+mn-lt"/>
              </a:rPr>
              <a:t>also</a:t>
            </a:r>
            <a:r>
              <a:rPr lang="it-IT" sz="2800" dirty="0">
                <a:latin typeface="+mn-lt"/>
              </a:rPr>
              <a:t> under </a:t>
            </a:r>
            <a:r>
              <a:rPr lang="it-IT" sz="2800" dirty="0" err="1">
                <a:latin typeface="+mn-lt"/>
              </a:rPr>
              <a:t>thermoneutral</a:t>
            </a:r>
            <a:r>
              <a:rPr lang="it-IT" sz="2800" dirty="0">
                <a:latin typeface="+mn-lt"/>
              </a:rPr>
              <a:t> </a:t>
            </a:r>
            <a:r>
              <a:rPr lang="it-IT" sz="2800" dirty="0" err="1">
                <a:latin typeface="+mn-lt"/>
              </a:rPr>
              <a:t>conditions</a:t>
            </a:r>
            <a:r>
              <a:rPr lang="it-IT" sz="2800" dirty="0">
                <a:latin typeface="+mn-lt"/>
              </a:rPr>
              <a:t> with no </a:t>
            </a:r>
            <a:r>
              <a:rPr lang="it-IT" sz="2800" dirty="0" err="1">
                <a:latin typeface="+mn-lt"/>
              </a:rPr>
              <a:t>difference</a:t>
            </a:r>
            <a:r>
              <a:rPr lang="it-IT" sz="2800" dirty="0">
                <a:latin typeface="+mn-lt"/>
              </a:rPr>
              <a:t> in food </a:t>
            </a:r>
            <a:r>
              <a:rPr lang="it-IT" sz="2800" dirty="0" err="1">
                <a:latin typeface="+mn-lt"/>
              </a:rPr>
              <a:t>intake</a:t>
            </a:r>
            <a:endParaRPr lang="it-IT" sz="2800" dirty="0">
              <a:latin typeface="+mn-lt"/>
            </a:endParaRPr>
          </a:p>
        </p:txBody>
      </p:sp>
      <p:sp>
        <p:nvSpPr>
          <p:cNvPr id="3" name="Segnaposto numero diapositiva 2">
            <a:extLst>
              <a:ext uri="{FF2B5EF4-FFF2-40B4-BE49-F238E27FC236}">
                <a16:creationId xmlns:a16="http://schemas.microsoft.com/office/drawing/2014/main" id="{DFF719EF-A36A-652A-227F-0A43F876E447}"/>
              </a:ext>
            </a:extLst>
          </p:cNvPr>
          <p:cNvSpPr>
            <a:spLocks noGrp="1"/>
          </p:cNvSpPr>
          <p:nvPr>
            <p:ph type="sldNum" sz="quarter" idx="12"/>
          </p:nvPr>
        </p:nvSpPr>
        <p:spPr>
          <a:xfrm>
            <a:off x="9064204" y="6473551"/>
            <a:ext cx="2743200" cy="365125"/>
          </a:xfrm>
        </p:spPr>
        <p:txBody>
          <a:bodyPr/>
          <a:lstStyle/>
          <a:p>
            <a:fld id="{227D6147-8CA9-4AD8-AEEB-E653C18C822D}" type="slidenum">
              <a:rPr lang="en-GB" smtClean="0">
                <a:latin typeface="+mn-lt"/>
              </a:rPr>
              <a:t>72</a:t>
            </a:fld>
            <a:endParaRPr lang="en-GB" dirty="0">
              <a:latin typeface="+mn-lt"/>
            </a:endParaRPr>
          </a:p>
        </p:txBody>
      </p:sp>
      <p:sp>
        <p:nvSpPr>
          <p:cNvPr id="26" name="CasellaDiTesto 25">
            <a:extLst>
              <a:ext uri="{FF2B5EF4-FFF2-40B4-BE49-F238E27FC236}">
                <a16:creationId xmlns:a16="http://schemas.microsoft.com/office/drawing/2014/main" id="{C83AA4D6-0101-3137-0335-8A0BC5B656F4}"/>
              </a:ext>
            </a:extLst>
          </p:cNvPr>
          <p:cNvSpPr txBox="1"/>
          <p:nvPr/>
        </p:nvSpPr>
        <p:spPr>
          <a:xfrm>
            <a:off x="5278132" y="5906761"/>
            <a:ext cx="1635735" cy="276999"/>
          </a:xfrm>
          <a:prstGeom prst="rect">
            <a:avLst/>
          </a:prstGeom>
          <a:solidFill>
            <a:schemeClr val="bg1"/>
          </a:solidFill>
        </p:spPr>
        <p:txBody>
          <a:bodyPr wrap="square" rtlCol="0">
            <a:spAutoFit/>
          </a:bodyPr>
          <a:lstStyle/>
          <a:p>
            <a:pPr algn="l"/>
            <a:r>
              <a:rPr lang="it-IT" sz="1200" dirty="0"/>
              <a:t>Days on treatment</a:t>
            </a:r>
          </a:p>
        </p:txBody>
      </p:sp>
      <p:sp>
        <p:nvSpPr>
          <p:cNvPr id="27" name="Rettangolo 18">
            <a:extLst>
              <a:ext uri="{FF2B5EF4-FFF2-40B4-BE49-F238E27FC236}">
                <a16:creationId xmlns:a16="http://schemas.microsoft.com/office/drawing/2014/main" id="{4434103C-FFBB-FBAD-218F-0553CECC2438}"/>
              </a:ext>
            </a:extLst>
          </p:cNvPr>
          <p:cNvSpPr/>
          <p:nvPr/>
        </p:nvSpPr>
        <p:spPr>
          <a:xfrm>
            <a:off x="590229" y="1329509"/>
            <a:ext cx="11500696"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12-weeks DIO male mice on HFD diet in thermoneutrality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body mass change, body composition, food and energy consumption)</a:t>
            </a:r>
          </a:p>
          <a:p>
            <a:pPr marL="285750" indent="-285750" defTabSz="457200">
              <a:buFont typeface="Arial" panose="020B0604020202020204" pitchFamily="34" charset="0"/>
              <a:buChar char="•"/>
              <a:defRPr/>
            </a:pPr>
            <a:r>
              <a:rPr lang="en-US" sz="1600" dirty="0">
                <a:solidFill>
                  <a:prstClr val="black"/>
                </a:solidFill>
              </a:rPr>
              <a:t>To ensure that RES-010 </a:t>
            </a:r>
            <a:r>
              <a:rPr lang="en-US" sz="1600" dirty="0" err="1">
                <a:solidFill>
                  <a:prstClr val="black"/>
                </a:solidFill>
              </a:rPr>
              <a:t>MoA</a:t>
            </a:r>
            <a:r>
              <a:rPr lang="en-US" sz="1600" dirty="0">
                <a:solidFill>
                  <a:prstClr val="black"/>
                </a:solidFill>
              </a:rPr>
              <a:t> is not affected by the temperature of the environment, a body weight loss study was done at 28°C on mice fed with HFD</a:t>
            </a:r>
          </a:p>
          <a:p>
            <a:pPr marL="285750" indent="-285750" defTabSz="457200">
              <a:buFont typeface="Arial" panose="020B0604020202020204" pitchFamily="34" charset="0"/>
              <a:buChar char="•"/>
              <a:defRPr/>
            </a:pPr>
            <a:r>
              <a:rPr lang="en-US" sz="1600" dirty="0">
                <a:solidFill>
                  <a:prstClr val="black"/>
                </a:solidFill>
              </a:rPr>
              <a:t>The effect of RES-010 on body weight becomes evident after 3 weeks, when the curves split apart. At 12 weeks, RES-010 treated mice weigh 15% less than the non treated siblings, with no difference in food consumption.</a:t>
            </a:r>
          </a:p>
          <a:p>
            <a:pPr defTabSz="457200">
              <a:defRPr/>
            </a:pPr>
            <a:endParaRPr lang="en-US" sz="1600" dirty="0">
              <a:solidFill>
                <a:prstClr val="black"/>
              </a:solidFil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sp>
        <p:nvSpPr>
          <p:cNvPr id="28" name="CasellaDiTesto 27">
            <a:extLst>
              <a:ext uri="{FF2B5EF4-FFF2-40B4-BE49-F238E27FC236}">
                <a16:creationId xmlns:a16="http://schemas.microsoft.com/office/drawing/2014/main" id="{C839FE6D-0F03-6394-B37E-1DBAA6CF1786}"/>
              </a:ext>
            </a:extLst>
          </p:cNvPr>
          <p:cNvSpPr txBox="1"/>
          <p:nvPr/>
        </p:nvSpPr>
        <p:spPr>
          <a:xfrm rot="16200000">
            <a:off x="3041020" y="4170166"/>
            <a:ext cx="1954902" cy="307777"/>
          </a:xfrm>
          <a:prstGeom prst="rect">
            <a:avLst/>
          </a:prstGeom>
          <a:solidFill>
            <a:schemeClr val="bg1"/>
          </a:solidFill>
        </p:spPr>
        <p:txBody>
          <a:bodyPr wrap="square" rtlCol="0">
            <a:spAutoFit/>
          </a:bodyPr>
          <a:lstStyle/>
          <a:p>
            <a:pPr algn="l"/>
            <a:r>
              <a:rPr lang="it-IT" sz="1400" dirty="0"/>
              <a:t>Relative Body Weight, %</a:t>
            </a:r>
          </a:p>
        </p:txBody>
      </p:sp>
      <p:sp>
        <p:nvSpPr>
          <p:cNvPr id="29" name="CasellaDiTesto 28">
            <a:extLst>
              <a:ext uri="{FF2B5EF4-FFF2-40B4-BE49-F238E27FC236}">
                <a16:creationId xmlns:a16="http://schemas.microsoft.com/office/drawing/2014/main" id="{D9E38DC7-8C59-8CF2-AA53-6FE82DE752EE}"/>
              </a:ext>
            </a:extLst>
          </p:cNvPr>
          <p:cNvSpPr txBox="1"/>
          <p:nvPr/>
        </p:nvSpPr>
        <p:spPr>
          <a:xfrm>
            <a:off x="4794561" y="3038826"/>
            <a:ext cx="2412553" cy="307777"/>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lang="it-IT" b="1" dirty="0"/>
              <a:t>Body Weight</a:t>
            </a:r>
          </a:p>
        </p:txBody>
      </p:sp>
      <p:graphicFrame>
        <p:nvGraphicFramePr>
          <p:cNvPr id="31" name="Grafico 30">
            <a:extLst>
              <a:ext uri="{FF2B5EF4-FFF2-40B4-BE49-F238E27FC236}">
                <a16:creationId xmlns:a16="http://schemas.microsoft.com/office/drawing/2014/main" id="{DE9D25F4-4A5C-F7AE-7201-07FFA91EFDC8}"/>
              </a:ext>
            </a:extLst>
          </p:cNvPr>
          <p:cNvGraphicFramePr>
            <a:graphicFrameLocks/>
          </p:cNvGraphicFramePr>
          <p:nvPr/>
        </p:nvGraphicFramePr>
        <p:xfrm>
          <a:off x="4157822" y="3240038"/>
          <a:ext cx="3626232" cy="2748244"/>
        </p:xfrm>
        <a:graphic>
          <a:graphicData uri="http://schemas.openxmlformats.org/drawingml/2006/chart">
            <c:chart xmlns:c="http://schemas.openxmlformats.org/drawingml/2006/chart" xmlns:r="http://schemas.openxmlformats.org/officeDocument/2006/relationships" r:id="rId3"/>
          </a:graphicData>
        </a:graphic>
      </p:graphicFrame>
      <p:sp>
        <p:nvSpPr>
          <p:cNvPr id="36" name="CasellaDiTesto 35">
            <a:extLst>
              <a:ext uri="{FF2B5EF4-FFF2-40B4-BE49-F238E27FC236}">
                <a16:creationId xmlns:a16="http://schemas.microsoft.com/office/drawing/2014/main" id="{DAEDADF4-B7E7-3ECF-9607-07FAA038E669}"/>
              </a:ext>
            </a:extLst>
          </p:cNvPr>
          <p:cNvSpPr txBox="1"/>
          <p:nvPr/>
        </p:nvSpPr>
        <p:spPr>
          <a:xfrm>
            <a:off x="8409363" y="3077677"/>
            <a:ext cx="3425870" cy="307777"/>
          </a:xfrm>
          <a:prstGeom prst="rect">
            <a:avLst/>
          </a:prstGeom>
          <a:solidFill>
            <a:schemeClr val="bg1"/>
          </a:solidFill>
        </p:spPr>
        <p:txBody>
          <a:bodyPr wrap="square">
            <a:spAutoFit/>
          </a:bodyPr>
          <a:lstStyle/>
          <a:p>
            <a:pPr algn="ctr" rtl="0">
              <a:defRPr sz="1400" b="0" i="0" u="none" strike="noStrike" kern="1200" spc="0" baseline="0">
                <a:solidFill>
                  <a:prstClr val="black">
                    <a:lumMod val="65000"/>
                    <a:lumOff val="35000"/>
                  </a:prstClr>
                </a:solidFill>
                <a:latin typeface="Barlow Semi Condensed" panose="00000506000000000000" pitchFamily="2" charset="0"/>
                <a:ea typeface="+mn-ea"/>
                <a:cs typeface="+mn-cs"/>
              </a:defRPr>
            </a:pPr>
            <a:r>
              <a:rPr lang="it-IT" b="1" dirty="0"/>
              <a:t>Food </a:t>
            </a:r>
            <a:r>
              <a:rPr lang="it-IT" b="1" dirty="0" err="1"/>
              <a:t>Consumption</a:t>
            </a:r>
            <a:endParaRPr lang="it-IT" dirty="0"/>
          </a:p>
        </p:txBody>
      </p:sp>
      <p:sp>
        <p:nvSpPr>
          <p:cNvPr id="37" name="CasellaDiTesto 36">
            <a:extLst>
              <a:ext uri="{FF2B5EF4-FFF2-40B4-BE49-F238E27FC236}">
                <a16:creationId xmlns:a16="http://schemas.microsoft.com/office/drawing/2014/main" id="{1DC18C3F-533F-094F-28E8-855A5E8FBBF5}"/>
              </a:ext>
            </a:extLst>
          </p:cNvPr>
          <p:cNvSpPr txBox="1"/>
          <p:nvPr/>
        </p:nvSpPr>
        <p:spPr>
          <a:xfrm rot="16200000">
            <a:off x="6976197" y="3748729"/>
            <a:ext cx="1954902" cy="307777"/>
          </a:xfrm>
          <a:prstGeom prst="rect">
            <a:avLst/>
          </a:prstGeom>
          <a:solidFill>
            <a:schemeClr val="bg1"/>
          </a:solidFill>
        </p:spPr>
        <p:txBody>
          <a:bodyPr wrap="square" rtlCol="0">
            <a:spAutoFit/>
          </a:bodyPr>
          <a:lstStyle/>
          <a:p>
            <a:pPr algn="ctr"/>
            <a:r>
              <a:rPr lang="it-IT" sz="1400" dirty="0" err="1"/>
              <a:t>Grams</a:t>
            </a:r>
            <a:endParaRPr lang="it-IT" sz="1400" dirty="0"/>
          </a:p>
        </p:txBody>
      </p:sp>
      <p:graphicFrame>
        <p:nvGraphicFramePr>
          <p:cNvPr id="38" name="Object 1">
            <a:extLst>
              <a:ext uri="{FF2B5EF4-FFF2-40B4-BE49-F238E27FC236}">
                <a16:creationId xmlns:a16="http://schemas.microsoft.com/office/drawing/2014/main" id="{B506D1F9-1361-3726-E424-1A2EEE165BAA}"/>
              </a:ext>
            </a:extLst>
          </p:cNvPr>
          <p:cNvGraphicFramePr>
            <a:graphicFrameLocks noChangeAspect="1"/>
          </p:cNvGraphicFramePr>
          <p:nvPr/>
        </p:nvGraphicFramePr>
        <p:xfrm>
          <a:off x="8038761" y="3231566"/>
          <a:ext cx="4167074" cy="2748244"/>
        </p:xfrm>
        <a:graphic>
          <a:graphicData uri="http://schemas.openxmlformats.org/presentationml/2006/ole">
            <mc:AlternateContent xmlns:mc="http://schemas.openxmlformats.org/markup-compatibility/2006">
              <mc:Choice xmlns:v="urn:schemas-microsoft-com:vml" Requires="v">
                <p:oleObj spid="_x0000_s10241" name="Prism 10" r:id="rId4" imgW="3483593" imgH="2437883" progId="Prism10.Document">
                  <p:embed/>
                </p:oleObj>
              </mc:Choice>
              <mc:Fallback>
                <p:oleObj name="Prism 10" r:id="rId4" imgW="3483593" imgH="2437883" progId="Prism10.Document">
                  <p:embed/>
                  <p:pic>
                    <p:nvPicPr>
                      <p:cNvPr id="38" name="Object 1">
                        <a:extLst>
                          <a:ext uri="{FF2B5EF4-FFF2-40B4-BE49-F238E27FC236}">
                            <a16:creationId xmlns:a16="http://schemas.microsoft.com/office/drawing/2014/main" id="{B506D1F9-1361-3726-E424-1A2EEE165BAA}"/>
                          </a:ext>
                        </a:extLst>
                      </p:cNvPr>
                      <p:cNvPicPr/>
                      <p:nvPr/>
                    </p:nvPicPr>
                    <p:blipFill>
                      <a:blip r:embed="rId5"/>
                      <a:stretch>
                        <a:fillRect/>
                      </a:stretch>
                    </p:blipFill>
                    <p:spPr>
                      <a:xfrm>
                        <a:off x="8038761" y="3231566"/>
                        <a:ext cx="4167074" cy="2748244"/>
                      </a:xfrm>
                      <a:prstGeom prst="rect">
                        <a:avLst/>
                      </a:prstGeom>
                    </p:spPr>
                  </p:pic>
                </p:oleObj>
              </mc:Fallback>
            </mc:AlternateContent>
          </a:graphicData>
        </a:graphic>
      </p:graphicFrame>
      <p:sp>
        <p:nvSpPr>
          <p:cNvPr id="39" name="CasellaDiTesto 38">
            <a:extLst>
              <a:ext uri="{FF2B5EF4-FFF2-40B4-BE49-F238E27FC236}">
                <a16:creationId xmlns:a16="http://schemas.microsoft.com/office/drawing/2014/main" id="{869030BA-730C-3EFD-D951-7EF0B751A473}"/>
              </a:ext>
            </a:extLst>
          </p:cNvPr>
          <p:cNvSpPr txBox="1"/>
          <p:nvPr/>
        </p:nvSpPr>
        <p:spPr>
          <a:xfrm>
            <a:off x="9617934" y="5904013"/>
            <a:ext cx="1635740" cy="261610"/>
          </a:xfrm>
          <a:prstGeom prst="rect">
            <a:avLst/>
          </a:prstGeom>
          <a:solidFill>
            <a:schemeClr val="bg1"/>
          </a:solidFill>
        </p:spPr>
        <p:txBody>
          <a:bodyPr wrap="square" rtlCol="0">
            <a:spAutoFit/>
          </a:bodyPr>
          <a:lstStyle/>
          <a:p>
            <a:pPr algn="l"/>
            <a:r>
              <a:rPr lang="it-IT" sz="1100" dirty="0"/>
              <a:t>Days on treatment</a:t>
            </a:r>
          </a:p>
        </p:txBody>
      </p:sp>
      <p:cxnSp>
        <p:nvCxnSpPr>
          <p:cNvPr id="21" name="Connettore 2 20">
            <a:extLst>
              <a:ext uri="{FF2B5EF4-FFF2-40B4-BE49-F238E27FC236}">
                <a16:creationId xmlns:a16="http://schemas.microsoft.com/office/drawing/2014/main" id="{ECE94334-86FC-6231-5CC8-1765210C605A}"/>
              </a:ext>
            </a:extLst>
          </p:cNvPr>
          <p:cNvCxnSpPr/>
          <p:nvPr/>
        </p:nvCxnSpPr>
        <p:spPr>
          <a:xfrm>
            <a:off x="7574978" y="3890912"/>
            <a:ext cx="0" cy="1288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C94545AA-D251-7C12-E4F9-80E29A0BA690}"/>
              </a:ext>
            </a:extLst>
          </p:cNvPr>
          <p:cNvSpPr txBox="1"/>
          <p:nvPr/>
        </p:nvSpPr>
        <p:spPr>
          <a:xfrm>
            <a:off x="6966672" y="4350482"/>
            <a:ext cx="701537" cy="369332"/>
          </a:xfrm>
          <a:prstGeom prst="rect">
            <a:avLst/>
          </a:prstGeom>
          <a:noFill/>
        </p:spPr>
        <p:txBody>
          <a:bodyPr wrap="square" rtlCol="0">
            <a:spAutoFit/>
          </a:bodyPr>
          <a:lstStyle/>
          <a:p>
            <a:pPr algn="l"/>
            <a:r>
              <a:rPr lang="it-IT" dirty="0"/>
              <a:t>-15%</a:t>
            </a:r>
          </a:p>
        </p:txBody>
      </p:sp>
      <p:sp>
        <p:nvSpPr>
          <p:cNvPr id="10" name="CasellaDiTesto 9">
            <a:extLst>
              <a:ext uri="{FF2B5EF4-FFF2-40B4-BE49-F238E27FC236}">
                <a16:creationId xmlns:a16="http://schemas.microsoft.com/office/drawing/2014/main" id="{7928530F-D8DF-D403-2C37-A7500DEADAF7}"/>
              </a:ext>
            </a:extLst>
          </p:cNvPr>
          <p:cNvSpPr txBox="1"/>
          <p:nvPr/>
        </p:nvSpPr>
        <p:spPr>
          <a:xfrm>
            <a:off x="121054" y="6656238"/>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4" name="Picture 2" descr="Risultati immagini per gubra logo">
            <a:extLst>
              <a:ext uri="{FF2B5EF4-FFF2-40B4-BE49-F238E27FC236}">
                <a16:creationId xmlns:a16="http://schemas.microsoft.com/office/drawing/2014/main" id="{85B7CF14-7F28-8BFF-F176-7BF2FD76E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062" y="3775777"/>
            <a:ext cx="612003" cy="291722"/>
          </a:xfrm>
          <a:prstGeom prst="rect">
            <a:avLst/>
          </a:prstGeom>
          <a:noFill/>
          <a:extLst>
            <a:ext uri="{909E8E84-426E-40DD-AFC4-6F175D3DCCD1}">
              <a14:hiddenFill xmlns:a14="http://schemas.microsoft.com/office/drawing/2010/main">
                <a:solidFill>
                  <a:srgbClr val="FFFFFF"/>
                </a:solidFill>
              </a14:hiddenFill>
            </a:ext>
          </a:extLst>
        </p:spPr>
      </p:pic>
      <p:sp>
        <p:nvSpPr>
          <p:cNvPr id="5" name="Freccia a destra 4">
            <a:extLst>
              <a:ext uri="{FF2B5EF4-FFF2-40B4-BE49-F238E27FC236}">
                <a16:creationId xmlns:a16="http://schemas.microsoft.com/office/drawing/2014/main" id="{749B87A5-4800-97E4-3B92-05E46C2D2804}"/>
              </a:ext>
            </a:extLst>
          </p:cNvPr>
          <p:cNvSpPr/>
          <p:nvPr/>
        </p:nvSpPr>
        <p:spPr>
          <a:xfrm>
            <a:off x="290949" y="5158145"/>
            <a:ext cx="2815628" cy="285925"/>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ea typeface="+mn-ea"/>
              <a:cs typeface="+mn-cs"/>
            </a:endParaRPr>
          </a:p>
        </p:txBody>
      </p:sp>
      <p:sp>
        <p:nvSpPr>
          <p:cNvPr id="6" name="CasellaDiTesto 5">
            <a:extLst>
              <a:ext uri="{FF2B5EF4-FFF2-40B4-BE49-F238E27FC236}">
                <a16:creationId xmlns:a16="http://schemas.microsoft.com/office/drawing/2014/main" id="{E89933B3-F861-4C66-FA59-3EEA7E114AA3}"/>
              </a:ext>
            </a:extLst>
          </p:cNvPr>
          <p:cNvSpPr txBox="1"/>
          <p:nvPr/>
        </p:nvSpPr>
        <p:spPr>
          <a:xfrm>
            <a:off x="1868748" y="3735159"/>
            <a:ext cx="28143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Study design</a:t>
            </a:r>
          </a:p>
        </p:txBody>
      </p:sp>
      <p:sp>
        <p:nvSpPr>
          <p:cNvPr id="7" name="Rettangolo 6">
            <a:extLst>
              <a:ext uri="{FF2B5EF4-FFF2-40B4-BE49-F238E27FC236}">
                <a16:creationId xmlns:a16="http://schemas.microsoft.com/office/drawing/2014/main" id="{CC08C963-16F4-7DDE-8138-4B5C4D70D809}"/>
              </a:ext>
            </a:extLst>
          </p:cNvPr>
          <p:cNvSpPr/>
          <p:nvPr/>
        </p:nvSpPr>
        <p:spPr>
          <a:xfrm>
            <a:off x="290949" y="4387814"/>
            <a:ext cx="906414" cy="21787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prstClr val="white"/>
                </a:solidFill>
              </a:rPr>
              <a:t>HFD </a:t>
            </a:r>
            <a:r>
              <a:rPr lang="it-IT" sz="1100" dirty="0" err="1">
                <a:solidFill>
                  <a:prstClr val="white"/>
                </a:solidFill>
              </a:rPr>
              <a:t>Diet</a:t>
            </a:r>
            <a:endParaRPr lang="it-IT" sz="1100" dirty="0">
              <a:solidFill>
                <a:prstClr val="white"/>
              </a:solidFill>
            </a:endParaRPr>
          </a:p>
        </p:txBody>
      </p:sp>
      <p:sp>
        <p:nvSpPr>
          <p:cNvPr id="8" name="Rettangolo 7">
            <a:extLst>
              <a:ext uri="{FF2B5EF4-FFF2-40B4-BE49-F238E27FC236}">
                <a16:creationId xmlns:a16="http://schemas.microsoft.com/office/drawing/2014/main" id="{EA2BAC53-0473-810E-C1BD-84A85A8B60F5}"/>
              </a:ext>
            </a:extLst>
          </p:cNvPr>
          <p:cNvSpPr/>
          <p:nvPr/>
        </p:nvSpPr>
        <p:spPr>
          <a:xfrm>
            <a:off x="1647512" y="4261346"/>
            <a:ext cx="1459064" cy="212549"/>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prstClr val="white"/>
                </a:solidFill>
              </a:rPr>
              <a:t>HFD </a:t>
            </a:r>
            <a:r>
              <a:rPr lang="it-IT" sz="1100" dirty="0" err="1">
                <a:solidFill>
                  <a:prstClr val="white"/>
                </a:solidFill>
              </a:rPr>
              <a:t>Diet</a:t>
            </a:r>
            <a:endParaRPr lang="it-IT" sz="1100" dirty="0">
              <a:solidFill>
                <a:prstClr val="white"/>
              </a:solidFill>
            </a:endParaRPr>
          </a:p>
        </p:txBody>
      </p:sp>
      <p:sp>
        <p:nvSpPr>
          <p:cNvPr id="9" name="Rombo 8">
            <a:extLst>
              <a:ext uri="{FF2B5EF4-FFF2-40B4-BE49-F238E27FC236}">
                <a16:creationId xmlns:a16="http://schemas.microsoft.com/office/drawing/2014/main" id="{54865A59-D1B7-D438-1DFD-F4FE63571083}"/>
              </a:ext>
            </a:extLst>
          </p:cNvPr>
          <p:cNvSpPr/>
          <p:nvPr/>
        </p:nvSpPr>
        <p:spPr>
          <a:xfrm>
            <a:off x="1289406" y="4318540"/>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ea typeface="+mn-ea"/>
                <a:cs typeface="+mn-cs"/>
              </a:rPr>
              <a:t>R</a:t>
            </a:r>
          </a:p>
        </p:txBody>
      </p:sp>
      <p:sp>
        <p:nvSpPr>
          <p:cNvPr id="11" name="CasellaDiTesto 10">
            <a:extLst>
              <a:ext uri="{FF2B5EF4-FFF2-40B4-BE49-F238E27FC236}">
                <a16:creationId xmlns:a16="http://schemas.microsoft.com/office/drawing/2014/main" id="{30F28B45-8D2A-6B83-FB75-1115445191F1}"/>
              </a:ext>
            </a:extLst>
          </p:cNvPr>
          <p:cNvSpPr txBox="1"/>
          <p:nvPr/>
        </p:nvSpPr>
        <p:spPr>
          <a:xfrm>
            <a:off x="2018246" y="5409298"/>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12 weeks</a:t>
            </a:r>
          </a:p>
        </p:txBody>
      </p:sp>
      <p:sp>
        <p:nvSpPr>
          <p:cNvPr id="12" name="CasellaDiTesto 11">
            <a:extLst>
              <a:ext uri="{FF2B5EF4-FFF2-40B4-BE49-F238E27FC236}">
                <a16:creationId xmlns:a16="http://schemas.microsoft.com/office/drawing/2014/main" id="{D09B9CF7-2386-7003-8F38-DAF42435CC19}"/>
              </a:ext>
            </a:extLst>
          </p:cNvPr>
          <p:cNvSpPr txBox="1"/>
          <p:nvPr/>
        </p:nvSpPr>
        <p:spPr>
          <a:xfrm>
            <a:off x="594887" y="5414082"/>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38 weeks</a:t>
            </a:r>
          </a:p>
        </p:txBody>
      </p:sp>
      <p:cxnSp>
        <p:nvCxnSpPr>
          <p:cNvPr id="13" name="Connettore diritto 12">
            <a:extLst>
              <a:ext uri="{FF2B5EF4-FFF2-40B4-BE49-F238E27FC236}">
                <a16:creationId xmlns:a16="http://schemas.microsoft.com/office/drawing/2014/main" id="{B7C00018-2562-4C00-8416-F5780846E5B5}"/>
              </a:ext>
            </a:extLst>
          </p:cNvPr>
          <p:cNvCxnSpPr>
            <a:cxnSpLocks/>
          </p:cNvCxnSpPr>
          <p:nvPr/>
        </p:nvCxnSpPr>
        <p:spPr>
          <a:xfrm>
            <a:off x="1668708" y="5105920"/>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9A77F9FB-F6DF-BE44-24FF-FC2B21E9C303}"/>
              </a:ext>
            </a:extLst>
          </p:cNvPr>
          <p:cNvCxnSpPr>
            <a:cxnSpLocks/>
          </p:cNvCxnSpPr>
          <p:nvPr/>
        </p:nvCxnSpPr>
        <p:spPr>
          <a:xfrm>
            <a:off x="3111995" y="5105920"/>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3B7A1AE5-DB50-873B-EB0B-4EF3CF18FCE2}"/>
              </a:ext>
            </a:extLst>
          </p:cNvPr>
          <p:cNvSpPr txBox="1"/>
          <p:nvPr/>
        </p:nvSpPr>
        <p:spPr>
          <a:xfrm>
            <a:off x="1218885" y="5525073"/>
            <a:ext cx="8945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prstClr val="black"/>
                </a:solidFill>
                <a:effectLst/>
                <a:uLnTx/>
                <a:uFillTx/>
                <a:ea typeface="+mn-ea"/>
                <a:cs typeface="+mn-cs"/>
              </a:rPr>
              <a:t>Body </a:t>
            </a:r>
            <a:r>
              <a:rPr kumimoji="0" lang="it-IT" sz="800" b="0" i="0" u="none" strike="noStrike" kern="1200" cap="none" spc="0" normalizeH="0" baseline="0" noProof="0" dirty="0" err="1">
                <a:ln>
                  <a:noFill/>
                </a:ln>
                <a:solidFill>
                  <a:prstClr val="black"/>
                </a:solidFill>
                <a:effectLst/>
                <a:uLnTx/>
                <a:uFillTx/>
                <a:ea typeface="+mn-ea"/>
                <a:cs typeface="+mn-cs"/>
              </a:rPr>
              <a:t>composition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6" name="CasellaDiTesto 15">
            <a:extLst>
              <a:ext uri="{FF2B5EF4-FFF2-40B4-BE49-F238E27FC236}">
                <a16:creationId xmlns:a16="http://schemas.microsoft.com/office/drawing/2014/main" id="{02D7BCBE-4053-9D32-50D7-89A8D3058F6F}"/>
              </a:ext>
            </a:extLst>
          </p:cNvPr>
          <p:cNvSpPr txBox="1"/>
          <p:nvPr/>
        </p:nvSpPr>
        <p:spPr>
          <a:xfrm>
            <a:off x="2658313" y="5494972"/>
            <a:ext cx="894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prstClr val="black"/>
                </a:solidFill>
                <a:effectLst/>
                <a:uLnTx/>
                <a:uFillTx/>
                <a:ea typeface="+mn-ea"/>
                <a:cs typeface="+mn-cs"/>
              </a:rPr>
              <a:t>Body </a:t>
            </a:r>
            <a:r>
              <a:rPr kumimoji="0" lang="it-IT" sz="800" b="0" i="0" u="none" strike="noStrike" kern="1200" cap="none" spc="0" normalizeH="0" baseline="0" noProof="0" dirty="0" err="1">
                <a:ln>
                  <a:noFill/>
                </a:ln>
                <a:solidFill>
                  <a:prstClr val="black"/>
                </a:solidFill>
                <a:effectLst/>
                <a:uLnTx/>
                <a:uFillTx/>
                <a:ea typeface="+mn-ea"/>
                <a:cs typeface="+mn-cs"/>
              </a:rPr>
              <a:t>composition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7" name="CasellaDiTesto 16">
            <a:extLst>
              <a:ext uri="{FF2B5EF4-FFF2-40B4-BE49-F238E27FC236}">
                <a16:creationId xmlns:a16="http://schemas.microsoft.com/office/drawing/2014/main" id="{BEC71CD5-65C4-36D4-0DDF-32090216E40D}"/>
              </a:ext>
            </a:extLst>
          </p:cNvPr>
          <p:cNvSpPr txBox="1"/>
          <p:nvPr/>
        </p:nvSpPr>
        <p:spPr>
          <a:xfrm>
            <a:off x="3110189" y="4442696"/>
            <a:ext cx="9067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(N=14)</a:t>
            </a:r>
          </a:p>
        </p:txBody>
      </p:sp>
      <p:pic>
        <p:nvPicPr>
          <p:cNvPr id="18" name="Immagine 17">
            <a:extLst>
              <a:ext uri="{FF2B5EF4-FFF2-40B4-BE49-F238E27FC236}">
                <a16:creationId xmlns:a16="http://schemas.microsoft.com/office/drawing/2014/main" id="{BF6005B6-8602-36B3-1809-DD21E8AE6BB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60675" y="3757522"/>
            <a:ext cx="598998" cy="377451"/>
          </a:xfrm>
          <a:prstGeom prst="rect">
            <a:avLst/>
          </a:prstGeom>
        </p:spPr>
      </p:pic>
      <p:sp>
        <p:nvSpPr>
          <p:cNvPr id="19" name="Rettangolo 18">
            <a:extLst>
              <a:ext uri="{FF2B5EF4-FFF2-40B4-BE49-F238E27FC236}">
                <a16:creationId xmlns:a16="http://schemas.microsoft.com/office/drawing/2014/main" id="{4C0F6586-5639-F5CA-E410-CDF9D43EFFBB}"/>
              </a:ext>
            </a:extLst>
          </p:cNvPr>
          <p:cNvSpPr/>
          <p:nvPr/>
        </p:nvSpPr>
        <p:spPr>
          <a:xfrm>
            <a:off x="1644047" y="4507265"/>
            <a:ext cx="1459064" cy="212549"/>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100" dirty="0">
                <a:solidFill>
                  <a:prstClr val="white"/>
                </a:solidFill>
              </a:rPr>
              <a:t>HFD </a:t>
            </a:r>
            <a:r>
              <a:rPr lang="it-IT" sz="1100" dirty="0" err="1">
                <a:solidFill>
                  <a:prstClr val="white"/>
                </a:solidFill>
              </a:rPr>
              <a:t>Diet</a:t>
            </a:r>
            <a:r>
              <a:rPr lang="it-IT" sz="1100" dirty="0">
                <a:solidFill>
                  <a:prstClr val="white"/>
                </a:solidFill>
              </a:rPr>
              <a:t> + RES-010</a:t>
            </a:r>
          </a:p>
        </p:txBody>
      </p:sp>
      <p:sp>
        <p:nvSpPr>
          <p:cNvPr id="20" name="CasellaDiTesto 19">
            <a:extLst>
              <a:ext uri="{FF2B5EF4-FFF2-40B4-BE49-F238E27FC236}">
                <a16:creationId xmlns:a16="http://schemas.microsoft.com/office/drawing/2014/main" id="{0F84F185-13C5-1619-818E-8FB94C4BD01D}"/>
              </a:ext>
            </a:extLst>
          </p:cNvPr>
          <p:cNvSpPr txBox="1"/>
          <p:nvPr/>
        </p:nvSpPr>
        <p:spPr>
          <a:xfrm>
            <a:off x="3106723" y="4179456"/>
            <a:ext cx="8945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(N=13)</a:t>
            </a:r>
          </a:p>
        </p:txBody>
      </p:sp>
      <p:sp>
        <p:nvSpPr>
          <p:cNvPr id="22" name="CasellaDiTesto 21">
            <a:extLst>
              <a:ext uri="{FF2B5EF4-FFF2-40B4-BE49-F238E27FC236}">
                <a16:creationId xmlns:a16="http://schemas.microsoft.com/office/drawing/2014/main" id="{056CFAFE-02DC-56E9-83E7-E2B75AB69C95}"/>
              </a:ext>
            </a:extLst>
          </p:cNvPr>
          <p:cNvSpPr txBox="1"/>
          <p:nvPr/>
        </p:nvSpPr>
        <p:spPr>
          <a:xfrm>
            <a:off x="271112" y="4750264"/>
            <a:ext cx="20830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Male mice </a:t>
            </a:r>
            <a:r>
              <a:rPr kumimoji="0" lang="it-IT" sz="1600" b="0" i="0" u="none" strike="noStrike" kern="1200" cap="none" spc="0" normalizeH="0" baseline="0" noProof="0" dirty="0" err="1">
                <a:ln>
                  <a:noFill/>
                </a:ln>
                <a:solidFill>
                  <a:prstClr val="black"/>
                </a:solidFill>
                <a:effectLst/>
                <a:uLnTx/>
                <a:uFillTx/>
                <a:ea typeface="+mn-ea"/>
                <a:cs typeface="+mn-cs"/>
              </a:rPr>
              <a:t>at</a:t>
            </a:r>
            <a:r>
              <a:rPr kumimoji="0" lang="it-IT" sz="1600" b="0" i="0" u="none" strike="noStrike" kern="1200" cap="none" spc="0" normalizeH="0" baseline="0" noProof="0" dirty="0">
                <a:ln>
                  <a:noFill/>
                </a:ln>
                <a:solidFill>
                  <a:prstClr val="black"/>
                </a:solidFill>
                <a:effectLst/>
                <a:uLnTx/>
                <a:uFillTx/>
                <a:ea typeface="+mn-ea"/>
                <a:cs typeface="+mn-cs"/>
              </a:rPr>
              <a:t> 28°C</a:t>
            </a:r>
          </a:p>
        </p:txBody>
      </p:sp>
    </p:spTree>
    <p:extLst>
      <p:ext uri="{BB962C8B-B14F-4D97-AF65-F5344CB8AC3E}">
        <p14:creationId xmlns:p14="http://schemas.microsoft.com/office/powerpoint/2010/main" val="324888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BF6B2D-5295-37B3-7920-ACE61C81664C}"/>
              </a:ext>
            </a:extLst>
          </p:cNvPr>
          <p:cNvSpPr>
            <a:spLocks noGrp="1"/>
          </p:cNvSpPr>
          <p:nvPr>
            <p:ph type="title"/>
          </p:nvPr>
        </p:nvSpPr>
        <p:spPr>
          <a:xfrm>
            <a:off x="457200" y="274320"/>
            <a:ext cx="10025744" cy="965964"/>
          </a:xfrm>
        </p:spPr>
        <p:txBody>
          <a:bodyPr>
            <a:normAutofit/>
          </a:bodyPr>
          <a:lstStyle/>
          <a:p>
            <a:r>
              <a:rPr lang="en-US" sz="2800" dirty="0">
                <a:latin typeface="+mn-lt"/>
              </a:rPr>
              <a:t>Once RES-010 has activated its metabolic pathways, benefits are directly observed in the liver</a:t>
            </a:r>
            <a:endParaRPr lang="it-IT" sz="2800" dirty="0">
              <a:latin typeface="+mn-lt"/>
            </a:endParaRPr>
          </a:p>
        </p:txBody>
      </p:sp>
      <p:sp>
        <p:nvSpPr>
          <p:cNvPr id="4" name="Rettangolo 18">
            <a:extLst>
              <a:ext uri="{FF2B5EF4-FFF2-40B4-BE49-F238E27FC236}">
                <a16:creationId xmlns:a16="http://schemas.microsoft.com/office/drawing/2014/main" id="{B6C55F06-2A31-F25C-CB71-3D66AB996C4C}"/>
              </a:ext>
            </a:extLst>
          </p:cNvPr>
          <p:cNvSpPr/>
          <p:nvPr/>
        </p:nvSpPr>
        <p:spPr>
          <a:xfrm>
            <a:off x="5809395" y="1463398"/>
            <a:ext cx="6202496"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cs typeface="Calibri" panose="020F0502020204030204" pitchFamily="34" charset="0"/>
              </a:rPr>
              <a:t>24-weeks DIO-MASH male Mice on GAN diet  </a:t>
            </a:r>
            <a:r>
              <a:rPr kumimoji="0" lang="en-US" sz="1600" b="0" i="0" u="none" strike="noStrike" kern="1200" cap="none" spc="0" normalizeH="0" baseline="0" noProof="0" dirty="0">
                <a:ln>
                  <a:noFill/>
                </a:ln>
                <a:solidFill>
                  <a:prstClr val="black"/>
                </a:solidFill>
                <a:effectLst/>
                <a:uLnTx/>
                <a:uFillTx/>
                <a:cs typeface="Calibri" panose="020F0502020204030204" pitchFamily="34" charset="0"/>
              </a:rPr>
              <a:t>(Effect on liver parameters)</a:t>
            </a:r>
          </a:p>
          <a:p>
            <a:pPr marL="285750" indent="-285750" defTabSz="457200">
              <a:buFont typeface="Arial" panose="020B0604020202020204" pitchFamily="34" charset="0"/>
              <a:buChar char="•"/>
              <a:defRPr/>
            </a:pPr>
            <a:r>
              <a:rPr lang="en-US" sz="1600" dirty="0">
                <a:solidFill>
                  <a:prstClr val="black"/>
                </a:solidFill>
              </a:rPr>
              <a:t>As seen for the weight loss induction, no major effect is observed in the first 12 weeks in this model fed with GAN diet</a:t>
            </a:r>
          </a:p>
          <a:p>
            <a:pPr marL="285750" indent="-285750" defTabSz="457200">
              <a:buFont typeface="Arial" panose="020B0604020202020204" pitchFamily="34" charset="0"/>
              <a:buChar char="•"/>
              <a:defRPr/>
            </a:pPr>
            <a:r>
              <a:rPr lang="en-US" sz="1600" dirty="0">
                <a:solidFill>
                  <a:prstClr val="black"/>
                </a:solidFill>
              </a:rPr>
              <a:t>In the following 12 weeks, however, when RES-010 has impacted on the transcriptome, we see remarkable effect on liver injury as described by the Galectin-3 and </a:t>
            </a:r>
            <a:r>
              <a:rPr lang="el-GR" sz="1600" dirty="0">
                <a:solidFill>
                  <a:prstClr val="black"/>
                </a:solidFill>
              </a:rPr>
              <a:t>α-</a:t>
            </a:r>
            <a:r>
              <a:rPr lang="en-US" sz="1600" dirty="0">
                <a:solidFill>
                  <a:prstClr val="black"/>
                </a:solidFill>
              </a:rPr>
              <a:t>SMA parameters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endParaRPr>
          </a:p>
        </p:txBody>
      </p:sp>
      <p:sp>
        <p:nvSpPr>
          <p:cNvPr id="11" name="Segnaposto numero diapositiva 2">
            <a:extLst>
              <a:ext uri="{FF2B5EF4-FFF2-40B4-BE49-F238E27FC236}">
                <a16:creationId xmlns:a16="http://schemas.microsoft.com/office/drawing/2014/main" id="{DF0929E4-F2DA-F21F-B8ED-E1593E9B43F4}"/>
              </a:ext>
            </a:extLst>
          </p:cNvPr>
          <p:cNvSpPr>
            <a:spLocks noGrp="1"/>
          </p:cNvSpPr>
          <p:nvPr>
            <p:ph type="sldNum" sz="quarter" idx="12"/>
          </p:nvPr>
        </p:nvSpPr>
        <p:spPr>
          <a:xfrm>
            <a:off x="9178504" y="6467704"/>
            <a:ext cx="2743200" cy="365125"/>
          </a:xfrm>
        </p:spPr>
        <p:txBody>
          <a:bodyPr/>
          <a:lstStyle/>
          <a:p>
            <a:fld id="{227D6147-8CA9-4AD8-AEEB-E653C18C822D}" type="slidenum">
              <a:rPr lang="en-GB" smtClean="0">
                <a:latin typeface="+mn-lt"/>
              </a:rPr>
              <a:t>73</a:t>
            </a:fld>
            <a:endParaRPr lang="en-GB" dirty="0">
              <a:latin typeface="+mn-lt"/>
            </a:endParaRPr>
          </a:p>
        </p:txBody>
      </p:sp>
      <p:pic>
        <p:nvPicPr>
          <p:cNvPr id="27" name="Immagine 26">
            <a:extLst>
              <a:ext uri="{FF2B5EF4-FFF2-40B4-BE49-F238E27FC236}">
                <a16:creationId xmlns:a16="http://schemas.microsoft.com/office/drawing/2014/main" id="{8F78C5DF-CDCC-2598-1756-8FA98891176B}"/>
              </a:ext>
            </a:extLst>
          </p:cNvPr>
          <p:cNvPicPr>
            <a:picLocks noChangeAspect="1"/>
          </p:cNvPicPr>
          <p:nvPr/>
        </p:nvPicPr>
        <p:blipFill rotWithShape="1">
          <a:blip r:embed="rId2"/>
          <a:srcRect t="13084" b="12834"/>
          <a:stretch/>
        </p:blipFill>
        <p:spPr>
          <a:xfrm>
            <a:off x="853404" y="4062336"/>
            <a:ext cx="4832549" cy="2156371"/>
          </a:xfrm>
          <a:prstGeom prst="rect">
            <a:avLst/>
          </a:prstGeom>
        </p:spPr>
      </p:pic>
      <p:sp>
        <p:nvSpPr>
          <p:cNvPr id="28" name="CasellaDiTesto 27">
            <a:extLst>
              <a:ext uri="{FF2B5EF4-FFF2-40B4-BE49-F238E27FC236}">
                <a16:creationId xmlns:a16="http://schemas.microsoft.com/office/drawing/2014/main" id="{053DB605-DC23-B9CF-FDCF-84408FB42823}"/>
              </a:ext>
            </a:extLst>
          </p:cNvPr>
          <p:cNvSpPr txBox="1"/>
          <p:nvPr/>
        </p:nvSpPr>
        <p:spPr>
          <a:xfrm>
            <a:off x="2027930" y="6218707"/>
            <a:ext cx="1520190" cy="369332"/>
          </a:xfrm>
          <a:prstGeom prst="rect">
            <a:avLst/>
          </a:prstGeom>
          <a:noFill/>
        </p:spPr>
        <p:txBody>
          <a:bodyPr wrap="square" rtlCol="0">
            <a:spAutoFit/>
          </a:bodyPr>
          <a:lstStyle/>
          <a:p>
            <a:pPr algn="l"/>
            <a:r>
              <a:rPr lang="it-IT" dirty="0"/>
              <a:t>12 weeks</a:t>
            </a:r>
          </a:p>
        </p:txBody>
      </p:sp>
      <p:sp>
        <p:nvSpPr>
          <p:cNvPr id="29" name="CasellaDiTesto 28">
            <a:extLst>
              <a:ext uri="{FF2B5EF4-FFF2-40B4-BE49-F238E27FC236}">
                <a16:creationId xmlns:a16="http://schemas.microsoft.com/office/drawing/2014/main" id="{13F88ABE-67D9-55B6-9463-D3CC2EB568C0}"/>
              </a:ext>
            </a:extLst>
          </p:cNvPr>
          <p:cNvSpPr txBox="1"/>
          <p:nvPr/>
        </p:nvSpPr>
        <p:spPr>
          <a:xfrm>
            <a:off x="3963012" y="6218707"/>
            <a:ext cx="1520190" cy="369332"/>
          </a:xfrm>
          <a:prstGeom prst="rect">
            <a:avLst/>
          </a:prstGeom>
          <a:noFill/>
        </p:spPr>
        <p:txBody>
          <a:bodyPr wrap="square" rtlCol="0">
            <a:spAutoFit/>
          </a:bodyPr>
          <a:lstStyle/>
          <a:p>
            <a:pPr algn="l"/>
            <a:r>
              <a:rPr lang="it-IT" dirty="0"/>
              <a:t>24 weeks</a:t>
            </a:r>
          </a:p>
        </p:txBody>
      </p:sp>
      <p:sp>
        <p:nvSpPr>
          <p:cNvPr id="31" name="CasellaDiTesto 30">
            <a:extLst>
              <a:ext uri="{FF2B5EF4-FFF2-40B4-BE49-F238E27FC236}">
                <a16:creationId xmlns:a16="http://schemas.microsoft.com/office/drawing/2014/main" id="{15EFE31F-60ED-EFDA-86B0-752B56E148F6}"/>
              </a:ext>
            </a:extLst>
          </p:cNvPr>
          <p:cNvSpPr txBox="1"/>
          <p:nvPr/>
        </p:nvSpPr>
        <p:spPr>
          <a:xfrm>
            <a:off x="2788025" y="3695590"/>
            <a:ext cx="1659905" cy="369332"/>
          </a:xfrm>
          <a:prstGeom prst="rect">
            <a:avLst/>
          </a:prstGeom>
          <a:noFill/>
        </p:spPr>
        <p:txBody>
          <a:bodyPr wrap="square" rtlCol="0">
            <a:spAutoFit/>
          </a:bodyPr>
          <a:lstStyle/>
          <a:p>
            <a:pPr algn="l"/>
            <a:r>
              <a:rPr lang="it-IT" b="1" dirty="0" err="1"/>
              <a:t>Liver</a:t>
            </a:r>
            <a:r>
              <a:rPr lang="it-IT" b="1" dirty="0"/>
              <a:t> Galectin-3</a:t>
            </a:r>
          </a:p>
        </p:txBody>
      </p:sp>
      <p:sp>
        <p:nvSpPr>
          <p:cNvPr id="32" name="TextBox 21">
            <a:extLst>
              <a:ext uri="{FF2B5EF4-FFF2-40B4-BE49-F238E27FC236}">
                <a16:creationId xmlns:a16="http://schemas.microsoft.com/office/drawing/2014/main" id="{542C8D12-E7EB-CE7B-6FF7-12EBC7E9C877}"/>
              </a:ext>
            </a:extLst>
          </p:cNvPr>
          <p:cNvSpPr txBox="1"/>
          <p:nvPr/>
        </p:nvSpPr>
        <p:spPr>
          <a:xfrm>
            <a:off x="5811440" y="4747982"/>
            <a:ext cx="12144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VHL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RES-010</a:t>
            </a:r>
          </a:p>
        </p:txBody>
      </p:sp>
      <p:sp>
        <p:nvSpPr>
          <p:cNvPr id="33" name="Rectangle 18">
            <a:extLst>
              <a:ext uri="{FF2B5EF4-FFF2-40B4-BE49-F238E27FC236}">
                <a16:creationId xmlns:a16="http://schemas.microsoft.com/office/drawing/2014/main" id="{D9B5EBA0-E468-EC81-A8A3-17ED468382A6}"/>
              </a:ext>
            </a:extLst>
          </p:cNvPr>
          <p:cNvSpPr/>
          <p:nvPr/>
        </p:nvSpPr>
        <p:spPr>
          <a:xfrm>
            <a:off x="5737077" y="4838557"/>
            <a:ext cx="74363" cy="90001"/>
          </a:xfrm>
          <a:prstGeom prst="rect">
            <a:avLst/>
          </a:prstGeom>
          <a:solidFill>
            <a:schemeClr val="tx1">
              <a:lumMod val="75000"/>
              <a:lumOff val="2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sp>
        <p:nvSpPr>
          <p:cNvPr id="34" name="Rectangle 18">
            <a:extLst>
              <a:ext uri="{FF2B5EF4-FFF2-40B4-BE49-F238E27FC236}">
                <a16:creationId xmlns:a16="http://schemas.microsoft.com/office/drawing/2014/main" id="{6E4F89A1-391A-83B5-5F85-77AE8DA99CF1}"/>
              </a:ext>
            </a:extLst>
          </p:cNvPr>
          <p:cNvSpPr/>
          <p:nvPr/>
        </p:nvSpPr>
        <p:spPr>
          <a:xfrm>
            <a:off x="5737077" y="5031934"/>
            <a:ext cx="74363" cy="90001"/>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65000"/>
                </a:prstClr>
              </a:solidFill>
              <a:effectLst/>
              <a:uLnTx/>
              <a:uFillTx/>
              <a:ea typeface="+mn-ea"/>
              <a:cs typeface="+mn-cs"/>
            </a:endParaRPr>
          </a:p>
        </p:txBody>
      </p:sp>
      <p:sp>
        <p:nvSpPr>
          <p:cNvPr id="35" name="CasellaDiTesto 34">
            <a:extLst>
              <a:ext uri="{FF2B5EF4-FFF2-40B4-BE49-F238E27FC236}">
                <a16:creationId xmlns:a16="http://schemas.microsoft.com/office/drawing/2014/main" id="{66A24058-3BFC-E155-F5DF-38BB75759A5A}"/>
              </a:ext>
            </a:extLst>
          </p:cNvPr>
          <p:cNvSpPr txBox="1"/>
          <p:nvPr/>
        </p:nvSpPr>
        <p:spPr>
          <a:xfrm>
            <a:off x="4447930" y="4040734"/>
            <a:ext cx="1970753" cy="369332"/>
          </a:xfrm>
          <a:prstGeom prst="rect">
            <a:avLst/>
          </a:prstGeom>
          <a:noFill/>
        </p:spPr>
        <p:txBody>
          <a:bodyPr wrap="square" rtlCol="0">
            <a:spAutoFit/>
          </a:bodyPr>
          <a:lstStyle/>
          <a:p>
            <a:r>
              <a:rPr lang="it-IT" dirty="0"/>
              <a:t>P=</a:t>
            </a:r>
            <a:r>
              <a:rPr lang="it-IT" b="0" i="0" dirty="0">
                <a:solidFill>
                  <a:srgbClr val="000000"/>
                </a:solidFill>
                <a:effectLst/>
                <a:highlight>
                  <a:srgbClr val="FFFFFF"/>
                </a:highlight>
              </a:rPr>
              <a:t>0.0204</a:t>
            </a:r>
            <a:endParaRPr lang="it-IT" dirty="0"/>
          </a:p>
        </p:txBody>
      </p:sp>
      <p:pic>
        <p:nvPicPr>
          <p:cNvPr id="3" name="Immagine 2">
            <a:extLst>
              <a:ext uri="{FF2B5EF4-FFF2-40B4-BE49-F238E27FC236}">
                <a16:creationId xmlns:a16="http://schemas.microsoft.com/office/drawing/2014/main" id="{42663D7A-2C9C-EE35-8A2B-72EF02CB0F27}"/>
              </a:ext>
            </a:extLst>
          </p:cNvPr>
          <p:cNvPicPr>
            <a:picLocks noChangeAspect="1"/>
          </p:cNvPicPr>
          <p:nvPr/>
        </p:nvPicPr>
        <p:blipFill rotWithShape="1">
          <a:blip r:embed="rId3"/>
          <a:srcRect t="16832" b="14536"/>
          <a:stretch/>
        </p:blipFill>
        <p:spPr>
          <a:xfrm>
            <a:off x="6649893" y="4021063"/>
            <a:ext cx="5261172" cy="2174905"/>
          </a:xfrm>
          <a:prstGeom prst="rect">
            <a:avLst/>
          </a:prstGeom>
        </p:spPr>
      </p:pic>
      <p:sp>
        <p:nvSpPr>
          <p:cNvPr id="18" name="CasellaDiTesto 17">
            <a:extLst>
              <a:ext uri="{FF2B5EF4-FFF2-40B4-BE49-F238E27FC236}">
                <a16:creationId xmlns:a16="http://schemas.microsoft.com/office/drawing/2014/main" id="{E67DAD00-2F4C-DCC0-AAD4-1F881111251F}"/>
              </a:ext>
            </a:extLst>
          </p:cNvPr>
          <p:cNvSpPr txBox="1"/>
          <p:nvPr/>
        </p:nvSpPr>
        <p:spPr>
          <a:xfrm>
            <a:off x="8228988" y="6202607"/>
            <a:ext cx="1520190" cy="369332"/>
          </a:xfrm>
          <a:prstGeom prst="rect">
            <a:avLst/>
          </a:prstGeom>
          <a:noFill/>
        </p:spPr>
        <p:txBody>
          <a:bodyPr wrap="square" rtlCol="0">
            <a:spAutoFit/>
          </a:bodyPr>
          <a:lstStyle/>
          <a:p>
            <a:pPr algn="l"/>
            <a:r>
              <a:rPr lang="it-IT" dirty="0"/>
              <a:t>12 weeks</a:t>
            </a:r>
          </a:p>
        </p:txBody>
      </p:sp>
      <p:sp>
        <p:nvSpPr>
          <p:cNvPr id="25" name="CasellaDiTesto 24">
            <a:extLst>
              <a:ext uri="{FF2B5EF4-FFF2-40B4-BE49-F238E27FC236}">
                <a16:creationId xmlns:a16="http://schemas.microsoft.com/office/drawing/2014/main" id="{50CBD15E-1DBC-52E5-7B3A-EF7BF1AEA25B}"/>
              </a:ext>
            </a:extLst>
          </p:cNvPr>
          <p:cNvSpPr txBox="1"/>
          <p:nvPr/>
        </p:nvSpPr>
        <p:spPr>
          <a:xfrm>
            <a:off x="10164070" y="6202607"/>
            <a:ext cx="1520190" cy="369332"/>
          </a:xfrm>
          <a:prstGeom prst="rect">
            <a:avLst/>
          </a:prstGeom>
          <a:noFill/>
        </p:spPr>
        <p:txBody>
          <a:bodyPr wrap="square" rtlCol="0">
            <a:spAutoFit/>
          </a:bodyPr>
          <a:lstStyle/>
          <a:p>
            <a:pPr algn="l"/>
            <a:r>
              <a:rPr lang="it-IT" dirty="0"/>
              <a:t>24 weeks</a:t>
            </a:r>
          </a:p>
        </p:txBody>
      </p:sp>
      <p:sp>
        <p:nvSpPr>
          <p:cNvPr id="26" name="CasellaDiTesto 25">
            <a:extLst>
              <a:ext uri="{FF2B5EF4-FFF2-40B4-BE49-F238E27FC236}">
                <a16:creationId xmlns:a16="http://schemas.microsoft.com/office/drawing/2014/main" id="{9E99F755-74BB-D195-8E6B-BFCFA0242640}"/>
              </a:ext>
            </a:extLst>
          </p:cNvPr>
          <p:cNvSpPr txBox="1"/>
          <p:nvPr/>
        </p:nvSpPr>
        <p:spPr>
          <a:xfrm>
            <a:off x="8733508" y="3601158"/>
            <a:ext cx="1659905" cy="369332"/>
          </a:xfrm>
          <a:prstGeom prst="rect">
            <a:avLst/>
          </a:prstGeom>
          <a:noFill/>
        </p:spPr>
        <p:txBody>
          <a:bodyPr wrap="square" rtlCol="0">
            <a:spAutoFit/>
          </a:bodyPr>
          <a:lstStyle/>
          <a:p>
            <a:pPr algn="l"/>
            <a:r>
              <a:rPr lang="it-IT" b="1" dirty="0" err="1"/>
              <a:t>Liver</a:t>
            </a:r>
            <a:r>
              <a:rPr lang="it-IT" b="1" dirty="0"/>
              <a:t> </a:t>
            </a:r>
            <a:r>
              <a:rPr lang="el-GR" b="1" dirty="0">
                <a:cs typeface="Times New Roman" panose="02020603050405020304" pitchFamily="18" charset="0"/>
              </a:rPr>
              <a:t>α</a:t>
            </a:r>
            <a:r>
              <a:rPr lang="it-IT" b="1" dirty="0">
                <a:cs typeface="Times New Roman" panose="02020603050405020304" pitchFamily="18" charset="0"/>
              </a:rPr>
              <a:t>-SMA</a:t>
            </a:r>
            <a:endParaRPr lang="it-IT" b="1" dirty="0"/>
          </a:p>
        </p:txBody>
      </p:sp>
      <p:sp>
        <p:nvSpPr>
          <p:cNvPr id="36" name="CasellaDiTesto 35">
            <a:extLst>
              <a:ext uri="{FF2B5EF4-FFF2-40B4-BE49-F238E27FC236}">
                <a16:creationId xmlns:a16="http://schemas.microsoft.com/office/drawing/2014/main" id="{41E09DAD-ADA6-737A-86D8-61F91256720C}"/>
              </a:ext>
            </a:extLst>
          </p:cNvPr>
          <p:cNvSpPr txBox="1"/>
          <p:nvPr/>
        </p:nvSpPr>
        <p:spPr>
          <a:xfrm>
            <a:off x="10550104" y="3970490"/>
            <a:ext cx="1970753" cy="369332"/>
          </a:xfrm>
          <a:prstGeom prst="rect">
            <a:avLst/>
          </a:prstGeom>
          <a:noFill/>
        </p:spPr>
        <p:txBody>
          <a:bodyPr wrap="square" rtlCol="0">
            <a:spAutoFit/>
          </a:bodyPr>
          <a:lstStyle/>
          <a:p>
            <a:r>
              <a:rPr lang="it-IT" dirty="0"/>
              <a:t>ns; P=0.0961</a:t>
            </a:r>
          </a:p>
        </p:txBody>
      </p:sp>
      <p:sp>
        <p:nvSpPr>
          <p:cNvPr id="37" name="CasellaDiTesto 36">
            <a:extLst>
              <a:ext uri="{FF2B5EF4-FFF2-40B4-BE49-F238E27FC236}">
                <a16:creationId xmlns:a16="http://schemas.microsoft.com/office/drawing/2014/main" id="{7F04D4C9-2CA4-E532-9378-1582F54603B9}"/>
              </a:ext>
            </a:extLst>
          </p:cNvPr>
          <p:cNvSpPr txBox="1"/>
          <p:nvPr/>
        </p:nvSpPr>
        <p:spPr>
          <a:xfrm>
            <a:off x="111627" y="6601997"/>
            <a:ext cx="4120055" cy="230832"/>
          </a:xfrm>
          <a:prstGeom prst="rect">
            <a:avLst/>
          </a:prstGeom>
          <a:noFill/>
        </p:spPr>
        <p:txBody>
          <a:bodyPr wrap="square" rtlCol="0">
            <a:spAutoFit/>
          </a:bodyPr>
          <a:lstStyle/>
          <a:p>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pic>
        <p:nvPicPr>
          <p:cNvPr id="5" name="Picture 2" descr="Risultati immagini per gubra logo">
            <a:extLst>
              <a:ext uri="{FF2B5EF4-FFF2-40B4-BE49-F238E27FC236}">
                <a16:creationId xmlns:a16="http://schemas.microsoft.com/office/drawing/2014/main" id="{D0EDA10D-AFB1-36EF-0742-272B58D52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7431" y="1527277"/>
            <a:ext cx="612003" cy="291722"/>
          </a:xfrm>
          <a:prstGeom prst="rect">
            <a:avLst/>
          </a:prstGeom>
          <a:noFill/>
          <a:extLst>
            <a:ext uri="{909E8E84-426E-40DD-AFC4-6F175D3DCCD1}">
              <a14:hiddenFill xmlns:a14="http://schemas.microsoft.com/office/drawing/2010/main">
                <a:solidFill>
                  <a:srgbClr val="FFFFFF"/>
                </a:solidFill>
              </a14:hiddenFill>
            </a:ext>
          </a:extLst>
        </p:spPr>
      </p:pic>
      <p:sp>
        <p:nvSpPr>
          <p:cNvPr id="6" name="Freccia a destra 5">
            <a:extLst>
              <a:ext uri="{FF2B5EF4-FFF2-40B4-BE49-F238E27FC236}">
                <a16:creationId xmlns:a16="http://schemas.microsoft.com/office/drawing/2014/main" id="{46BE75C7-357E-2627-C936-9B537BB5BB80}"/>
              </a:ext>
            </a:extLst>
          </p:cNvPr>
          <p:cNvSpPr/>
          <p:nvPr/>
        </p:nvSpPr>
        <p:spPr>
          <a:xfrm>
            <a:off x="534183" y="2565540"/>
            <a:ext cx="4224131" cy="285924"/>
          </a:xfrm>
          <a:prstGeom prst="rightArrow">
            <a:avLst/>
          </a:prstGeom>
          <a:solidFill>
            <a:srgbClr val="669900"/>
          </a:solidFill>
          <a:ln>
            <a:solidFill>
              <a:srgbClr val="66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ea typeface="+mn-ea"/>
              <a:cs typeface="+mn-cs"/>
            </a:endParaRPr>
          </a:p>
        </p:txBody>
      </p:sp>
      <p:sp>
        <p:nvSpPr>
          <p:cNvPr id="7" name="CasellaDiTesto 6">
            <a:extLst>
              <a:ext uri="{FF2B5EF4-FFF2-40B4-BE49-F238E27FC236}">
                <a16:creationId xmlns:a16="http://schemas.microsoft.com/office/drawing/2014/main" id="{FE181B4F-AC48-0513-CE0F-E26B8029F77C}"/>
              </a:ext>
            </a:extLst>
          </p:cNvPr>
          <p:cNvSpPr txBox="1"/>
          <p:nvPr/>
        </p:nvSpPr>
        <p:spPr>
          <a:xfrm>
            <a:off x="2019250" y="1364732"/>
            <a:ext cx="28143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Study design</a:t>
            </a:r>
          </a:p>
        </p:txBody>
      </p:sp>
      <p:sp>
        <p:nvSpPr>
          <p:cNvPr id="8" name="Rettangolo 7">
            <a:extLst>
              <a:ext uri="{FF2B5EF4-FFF2-40B4-BE49-F238E27FC236}">
                <a16:creationId xmlns:a16="http://schemas.microsoft.com/office/drawing/2014/main" id="{9802B651-8874-02E1-9D37-A16CA8F8E151}"/>
              </a:ext>
            </a:extLst>
          </p:cNvPr>
          <p:cNvSpPr/>
          <p:nvPr/>
        </p:nvSpPr>
        <p:spPr>
          <a:xfrm>
            <a:off x="534183" y="2064725"/>
            <a:ext cx="1649896" cy="178904"/>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050" b="0" i="0" u="none" strike="noStrike" kern="1200" cap="none" spc="0" normalizeH="0" baseline="0" noProof="0" dirty="0">
                <a:ln>
                  <a:noFill/>
                </a:ln>
                <a:solidFill>
                  <a:prstClr val="white"/>
                </a:solidFill>
                <a:effectLst/>
                <a:uLnTx/>
                <a:uFillTx/>
                <a:ea typeface="+mn-ea"/>
                <a:cs typeface="+mn-cs"/>
              </a:rPr>
              <a:t>GAN </a:t>
            </a:r>
            <a:r>
              <a:rPr kumimoji="0" lang="it-IT" sz="1050" b="0" i="0" u="none" strike="noStrike" kern="1200" cap="none" spc="0" normalizeH="0" baseline="0" noProof="0" dirty="0" err="1">
                <a:ln>
                  <a:noFill/>
                </a:ln>
                <a:solidFill>
                  <a:prstClr val="white"/>
                </a:solidFill>
                <a:effectLst/>
                <a:uLnTx/>
                <a:uFillTx/>
                <a:ea typeface="+mn-ea"/>
                <a:cs typeface="+mn-cs"/>
              </a:rPr>
              <a:t>Diet</a:t>
            </a:r>
            <a:endParaRPr kumimoji="0" lang="it-IT" sz="1050" b="0" i="0" u="none" strike="noStrike" kern="1200" cap="none" spc="0" normalizeH="0" baseline="0" noProof="0" dirty="0">
              <a:ln>
                <a:noFill/>
              </a:ln>
              <a:solidFill>
                <a:prstClr val="white"/>
              </a:solidFill>
              <a:effectLst/>
              <a:uLnTx/>
              <a:uFillTx/>
              <a:ea typeface="+mn-ea"/>
              <a:cs typeface="+mn-cs"/>
            </a:endParaRPr>
          </a:p>
        </p:txBody>
      </p:sp>
      <p:sp>
        <p:nvSpPr>
          <p:cNvPr id="9" name="Rettangolo 8">
            <a:extLst>
              <a:ext uri="{FF2B5EF4-FFF2-40B4-BE49-F238E27FC236}">
                <a16:creationId xmlns:a16="http://schemas.microsoft.com/office/drawing/2014/main" id="{68C29CA0-EB57-BEFC-5BF7-7E68EA5C4E7E}"/>
              </a:ext>
            </a:extLst>
          </p:cNvPr>
          <p:cNvSpPr/>
          <p:nvPr/>
        </p:nvSpPr>
        <p:spPr>
          <a:xfrm>
            <a:off x="2542029" y="1929110"/>
            <a:ext cx="2216284" cy="198783"/>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a:solidFill>
                  <a:prstClr val="white"/>
                </a:solidFill>
              </a:rPr>
              <a:t>GAN </a:t>
            </a:r>
            <a:r>
              <a:rPr lang="it-IT" sz="1050" dirty="0" err="1">
                <a:solidFill>
                  <a:prstClr val="white"/>
                </a:solidFill>
              </a:rPr>
              <a:t>Diet</a:t>
            </a:r>
            <a:endParaRPr lang="it-IT" sz="1050" dirty="0">
              <a:solidFill>
                <a:prstClr val="white"/>
              </a:solidFill>
            </a:endParaRPr>
          </a:p>
        </p:txBody>
      </p:sp>
      <p:sp>
        <p:nvSpPr>
          <p:cNvPr id="10" name="Rombo 9">
            <a:extLst>
              <a:ext uri="{FF2B5EF4-FFF2-40B4-BE49-F238E27FC236}">
                <a16:creationId xmlns:a16="http://schemas.microsoft.com/office/drawing/2014/main" id="{DDB3A0FB-EFDC-5959-9F94-4D193489E6A7}"/>
              </a:ext>
            </a:extLst>
          </p:cNvPr>
          <p:cNvSpPr/>
          <p:nvPr/>
        </p:nvSpPr>
        <p:spPr>
          <a:xfrm>
            <a:off x="2223835" y="1965454"/>
            <a:ext cx="327991" cy="377450"/>
          </a:xfrm>
          <a:prstGeom prst="diamond">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ea typeface="+mn-ea"/>
                <a:cs typeface="+mn-cs"/>
              </a:rPr>
              <a:t>R</a:t>
            </a:r>
          </a:p>
        </p:txBody>
      </p:sp>
      <p:sp>
        <p:nvSpPr>
          <p:cNvPr id="12" name="CasellaDiTesto 11">
            <a:extLst>
              <a:ext uri="{FF2B5EF4-FFF2-40B4-BE49-F238E27FC236}">
                <a16:creationId xmlns:a16="http://schemas.microsoft.com/office/drawing/2014/main" id="{C40DCC99-798A-F39F-2EBC-4B9AEAC22CA7}"/>
              </a:ext>
            </a:extLst>
          </p:cNvPr>
          <p:cNvSpPr txBox="1"/>
          <p:nvPr/>
        </p:nvSpPr>
        <p:spPr>
          <a:xfrm>
            <a:off x="3261895" y="2569323"/>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chemeClr val="bg1"/>
                </a:solidFill>
                <a:effectLst/>
                <a:uLnTx/>
                <a:uFillTx/>
                <a:ea typeface="+mn-ea"/>
                <a:cs typeface="+mn-cs"/>
              </a:rPr>
              <a:t>24 weeks</a:t>
            </a:r>
          </a:p>
        </p:txBody>
      </p:sp>
      <p:sp>
        <p:nvSpPr>
          <p:cNvPr id="13" name="CasellaDiTesto 12">
            <a:extLst>
              <a:ext uri="{FF2B5EF4-FFF2-40B4-BE49-F238E27FC236}">
                <a16:creationId xmlns:a16="http://schemas.microsoft.com/office/drawing/2014/main" id="{EF17A889-437C-B61C-E760-30BA4D1FC451}"/>
              </a:ext>
            </a:extLst>
          </p:cNvPr>
          <p:cNvSpPr txBox="1"/>
          <p:nvPr/>
        </p:nvSpPr>
        <p:spPr>
          <a:xfrm>
            <a:off x="1051415" y="2762795"/>
            <a:ext cx="89452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ea typeface="+mn-ea"/>
                <a:cs typeface="+mn-cs"/>
              </a:rPr>
              <a:t>38 weeks</a:t>
            </a:r>
          </a:p>
        </p:txBody>
      </p:sp>
      <p:cxnSp>
        <p:nvCxnSpPr>
          <p:cNvPr id="14" name="Connettore diritto 13">
            <a:extLst>
              <a:ext uri="{FF2B5EF4-FFF2-40B4-BE49-F238E27FC236}">
                <a16:creationId xmlns:a16="http://schemas.microsoft.com/office/drawing/2014/main" id="{D46F8B09-6017-B78F-9D2E-971A92B71189}"/>
              </a:ext>
            </a:extLst>
          </p:cNvPr>
          <p:cNvCxnSpPr>
            <a:cxnSpLocks/>
          </p:cNvCxnSpPr>
          <p:nvPr/>
        </p:nvCxnSpPr>
        <p:spPr>
          <a:xfrm>
            <a:off x="2561907" y="2513314"/>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376AB910-4B82-76EC-05C1-31BCC51EC173}"/>
              </a:ext>
            </a:extLst>
          </p:cNvPr>
          <p:cNvCxnSpPr>
            <a:cxnSpLocks/>
          </p:cNvCxnSpPr>
          <p:nvPr/>
        </p:nvCxnSpPr>
        <p:spPr>
          <a:xfrm>
            <a:off x="4753341" y="2513314"/>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AF991EE4-3B33-6541-1E1D-254F16DF904F}"/>
              </a:ext>
            </a:extLst>
          </p:cNvPr>
          <p:cNvSpPr txBox="1"/>
          <p:nvPr/>
        </p:nvSpPr>
        <p:spPr>
          <a:xfrm>
            <a:off x="2334306" y="2862068"/>
            <a:ext cx="4552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biopsy</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7" name="CasellaDiTesto 16">
            <a:extLst>
              <a:ext uri="{FF2B5EF4-FFF2-40B4-BE49-F238E27FC236}">
                <a16:creationId xmlns:a16="http://schemas.microsoft.com/office/drawing/2014/main" id="{E70C4042-B107-374E-55E0-AC876A4E4327}"/>
              </a:ext>
            </a:extLst>
          </p:cNvPr>
          <p:cNvSpPr txBox="1"/>
          <p:nvPr/>
        </p:nvSpPr>
        <p:spPr>
          <a:xfrm>
            <a:off x="4310050" y="2871193"/>
            <a:ext cx="894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and </a:t>
            </a:r>
            <a:r>
              <a:rPr kumimoji="0" lang="it-IT" sz="800" b="0" i="0" u="none" strike="noStrike" kern="1200" cap="none" spc="0" normalizeH="0" baseline="0" noProof="0" dirty="0" err="1">
                <a:ln>
                  <a:noFill/>
                </a:ln>
                <a:solidFill>
                  <a:prstClr val="black"/>
                </a:solidFill>
                <a:effectLst/>
                <a:uLnTx/>
                <a:uFillTx/>
                <a:ea typeface="+mn-ea"/>
                <a:cs typeface="+mn-cs"/>
              </a:rPr>
              <a:t>tissue</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collection</a:t>
            </a:r>
            <a:endParaRPr kumimoji="0" lang="it-IT" sz="800" b="0" i="0" u="none" strike="noStrike" kern="1200" cap="none" spc="0" normalizeH="0" baseline="0" noProof="0" dirty="0">
              <a:ln>
                <a:noFill/>
              </a:ln>
              <a:solidFill>
                <a:prstClr val="black"/>
              </a:solidFill>
              <a:effectLst/>
              <a:uLnTx/>
              <a:uFillTx/>
              <a:ea typeface="+mn-ea"/>
              <a:cs typeface="+mn-cs"/>
            </a:endParaRPr>
          </a:p>
        </p:txBody>
      </p:sp>
      <p:sp>
        <p:nvSpPr>
          <p:cNvPr id="19" name="CasellaDiTesto 18">
            <a:extLst>
              <a:ext uri="{FF2B5EF4-FFF2-40B4-BE49-F238E27FC236}">
                <a16:creationId xmlns:a16="http://schemas.microsoft.com/office/drawing/2014/main" id="{BB377D12-1014-1F18-A541-879FD0ACB5D3}"/>
              </a:ext>
            </a:extLst>
          </p:cNvPr>
          <p:cNvSpPr txBox="1"/>
          <p:nvPr/>
        </p:nvSpPr>
        <p:spPr>
          <a:xfrm>
            <a:off x="4802667" y="2100529"/>
            <a:ext cx="112174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sp>
        <p:nvSpPr>
          <p:cNvPr id="20" name="CasellaDiTesto 19">
            <a:extLst>
              <a:ext uri="{FF2B5EF4-FFF2-40B4-BE49-F238E27FC236}">
                <a16:creationId xmlns:a16="http://schemas.microsoft.com/office/drawing/2014/main" id="{39BAA810-EADB-3FA5-CCAC-0C50C19BEDB5}"/>
              </a:ext>
            </a:extLst>
          </p:cNvPr>
          <p:cNvSpPr txBox="1"/>
          <p:nvPr/>
        </p:nvSpPr>
        <p:spPr>
          <a:xfrm>
            <a:off x="4803037" y="1854946"/>
            <a:ext cx="10156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ea typeface="+mn-ea"/>
                <a:cs typeface="+mn-cs"/>
              </a:rPr>
              <a:t>(N=18)</a:t>
            </a:r>
          </a:p>
        </p:txBody>
      </p:sp>
      <p:pic>
        <p:nvPicPr>
          <p:cNvPr id="21" name="Immagine 20">
            <a:extLst>
              <a:ext uri="{FF2B5EF4-FFF2-40B4-BE49-F238E27FC236}">
                <a16:creationId xmlns:a16="http://schemas.microsoft.com/office/drawing/2014/main" id="{9AAFC540-84D5-4D72-1935-5D17B0F9990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61829" y="1508744"/>
            <a:ext cx="795906" cy="501530"/>
          </a:xfrm>
          <a:prstGeom prst="rect">
            <a:avLst/>
          </a:prstGeom>
        </p:spPr>
      </p:pic>
      <p:sp>
        <p:nvSpPr>
          <p:cNvPr id="22" name="Rettangolo 21">
            <a:extLst>
              <a:ext uri="{FF2B5EF4-FFF2-40B4-BE49-F238E27FC236}">
                <a16:creationId xmlns:a16="http://schemas.microsoft.com/office/drawing/2014/main" id="{99942788-BBF7-132A-3598-BD96374A2A55}"/>
              </a:ext>
            </a:extLst>
          </p:cNvPr>
          <p:cNvSpPr/>
          <p:nvPr/>
        </p:nvSpPr>
        <p:spPr>
          <a:xfrm>
            <a:off x="2546388" y="2169851"/>
            <a:ext cx="2216284" cy="198783"/>
          </a:xfrm>
          <a:prstGeom prst="rect">
            <a:avLst/>
          </a:prstGeom>
          <a:solidFill>
            <a:srgbClr val="FF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050" b="0" i="0" u="none" strike="noStrike" kern="1200" cap="none" spc="0" normalizeH="0" baseline="0" noProof="0" dirty="0">
                <a:ln>
                  <a:noFill/>
                </a:ln>
                <a:solidFill>
                  <a:prstClr val="white"/>
                </a:solidFill>
                <a:effectLst/>
                <a:uLnTx/>
                <a:uFillTx/>
                <a:ea typeface="+mn-ea"/>
                <a:cs typeface="+mn-cs"/>
              </a:rPr>
              <a:t>GAN </a:t>
            </a:r>
            <a:r>
              <a:rPr kumimoji="0" lang="it-IT" sz="1050" b="0" i="0" u="none" strike="noStrike" kern="1200" cap="none" spc="0" normalizeH="0" baseline="0" noProof="0" dirty="0" err="1">
                <a:ln>
                  <a:noFill/>
                </a:ln>
                <a:solidFill>
                  <a:prstClr val="white"/>
                </a:solidFill>
                <a:effectLst/>
                <a:uLnTx/>
                <a:uFillTx/>
                <a:ea typeface="+mn-ea"/>
                <a:cs typeface="+mn-cs"/>
              </a:rPr>
              <a:t>Diet</a:t>
            </a:r>
            <a:r>
              <a:rPr kumimoji="0" lang="it-IT" sz="1050" b="0" i="0" u="none" strike="noStrike" kern="1200" cap="none" spc="0" normalizeH="0" baseline="0" noProof="0" dirty="0">
                <a:ln>
                  <a:noFill/>
                </a:ln>
                <a:solidFill>
                  <a:prstClr val="white"/>
                </a:solidFill>
                <a:effectLst/>
                <a:uLnTx/>
                <a:uFillTx/>
                <a:ea typeface="+mn-ea"/>
                <a:cs typeface="+mn-cs"/>
              </a:rPr>
              <a:t> + RES-010</a:t>
            </a:r>
          </a:p>
        </p:txBody>
      </p:sp>
      <p:cxnSp>
        <p:nvCxnSpPr>
          <p:cNvPr id="23" name="Connettore diritto 22">
            <a:extLst>
              <a:ext uri="{FF2B5EF4-FFF2-40B4-BE49-F238E27FC236}">
                <a16:creationId xmlns:a16="http://schemas.microsoft.com/office/drawing/2014/main" id="{7D4776E6-6116-B1D5-0DFD-6D5706005C20}"/>
              </a:ext>
            </a:extLst>
          </p:cNvPr>
          <p:cNvCxnSpPr>
            <a:cxnSpLocks/>
          </p:cNvCxnSpPr>
          <p:nvPr/>
        </p:nvCxnSpPr>
        <p:spPr>
          <a:xfrm>
            <a:off x="3697287" y="2539984"/>
            <a:ext cx="0" cy="398763"/>
          </a:xfrm>
          <a:prstGeom prst="line">
            <a:avLst/>
          </a:prstGeom>
          <a:ln w="25400">
            <a:solidFill>
              <a:srgbClr val="669900"/>
            </a:solidFill>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E5A55F8E-21DF-F5AE-26A1-2269C33594A0}"/>
              </a:ext>
            </a:extLst>
          </p:cNvPr>
          <p:cNvSpPr txBox="1"/>
          <p:nvPr/>
        </p:nvSpPr>
        <p:spPr>
          <a:xfrm>
            <a:off x="3469686" y="2888738"/>
            <a:ext cx="4552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err="1">
                <a:ln>
                  <a:noFill/>
                </a:ln>
                <a:solidFill>
                  <a:prstClr val="black"/>
                </a:solidFill>
                <a:effectLst/>
                <a:uLnTx/>
                <a:uFillTx/>
                <a:ea typeface="+mn-ea"/>
                <a:cs typeface="+mn-cs"/>
              </a:rPr>
              <a:t>Liver</a:t>
            </a:r>
            <a:r>
              <a:rPr kumimoji="0" lang="it-IT" sz="800" b="0" i="0" u="none" strike="noStrike" kern="1200" cap="none" spc="0" normalizeH="0" baseline="0" noProof="0" dirty="0">
                <a:ln>
                  <a:noFill/>
                </a:ln>
                <a:solidFill>
                  <a:prstClr val="black"/>
                </a:solidFill>
                <a:effectLst/>
                <a:uLnTx/>
                <a:uFillTx/>
                <a:ea typeface="+mn-ea"/>
                <a:cs typeface="+mn-cs"/>
              </a:rPr>
              <a:t> </a:t>
            </a:r>
            <a:r>
              <a:rPr kumimoji="0" lang="it-IT" sz="800" b="0" i="0" u="none" strike="noStrike" kern="1200" cap="none" spc="0" normalizeH="0" baseline="0" noProof="0" dirty="0" err="1">
                <a:ln>
                  <a:noFill/>
                </a:ln>
                <a:solidFill>
                  <a:prstClr val="black"/>
                </a:solidFill>
                <a:effectLst/>
                <a:uLnTx/>
                <a:uFillTx/>
                <a:ea typeface="+mn-ea"/>
                <a:cs typeface="+mn-cs"/>
              </a:rPr>
              <a:t>biopsy</a:t>
            </a:r>
            <a:endParaRPr kumimoji="0" lang="it-IT" sz="8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46937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a:extLst>
              <a:ext uri="{FF2B5EF4-FFF2-40B4-BE49-F238E27FC236}">
                <a16:creationId xmlns:a16="http://schemas.microsoft.com/office/drawing/2014/main" id="{7757C446-35BC-9596-3DDC-555B0EA0E0C6}"/>
              </a:ext>
            </a:extLst>
          </p:cNvPr>
          <p:cNvGrpSpPr/>
          <p:nvPr/>
        </p:nvGrpSpPr>
        <p:grpSpPr>
          <a:xfrm>
            <a:off x="358193" y="3527459"/>
            <a:ext cx="3508557" cy="3570517"/>
            <a:chOff x="7450403" y="3536166"/>
            <a:chExt cx="3508557" cy="3570517"/>
          </a:xfrm>
        </p:grpSpPr>
        <p:grpSp>
          <p:nvGrpSpPr>
            <p:cNvPr id="24" name="Gruppo 23">
              <a:extLst>
                <a:ext uri="{FF2B5EF4-FFF2-40B4-BE49-F238E27FC236}">
                  <a16:creationId xmlns:a16="http://schemas.microsoft.com/office/drawing/2014/main" id="{345C1A3C-BD2C-F0FC-B7ED-D532D303DBC2}"/>
                </a:ext>
              </a:extLst>
            </p:cNvPr>
            <p:cNvGrpSpPr/>
            <p:nvPr/>
          </p:nvGrpSpPr>
          <p:grpSpPr>
            <a:xfrm>
              <a:off x="7450403" y="3882609"/>
              <a:ext cx="3508557" cy="3224074"/>
              <a:chOff x="8610600" y="2792001"/>
              <a:chExt cx="3508557" cy="3224074"/>
            </a:xfrm>
          </p:grpSpPr>
          <p:pic>
            <p:nvPicPr>
              <p:cNvPr id="7" name="Immagine 6">
                <a:extLst>
                  <a:ext uri="{FF2B5EF4-FFF2-40B4-BE49-F238E27FC236}">
                    <a16:creationId xmlns:a16="http://schemas.microsoft.com/office/drawing/2014/main" id="{9012D06F-F067-9CE0-070D-E5922190C7DC}"/>
                  </a:ext>
                </a:extLst>
              </p:cNvPr>
              <p:cNvPicPr>
                <a:picLocks noChangeAspect="1"/>
              </p:cNvPicPr>
              <p:nvPr/>
            </p:nvPicPr>
            <p:blipFill rotWithShape="1">
              <a:blip r:embed="rId2"/>
              <a:srcRect r="12793"/>
              <a:stretch/>
            </p:blipFill>
            <p:spPr>
              <a:xfrm>
                <a:off x="8610600" y="2792001"/>
                <a:ext cx="3124201" cy="3172319"/>
              </a:xfrm>
              <a:prstGeom prst="rect">
                <a:avLst/>
              </a:prstGeom>
            </p:spPr>
          </p:pic>
          <p:sp>
            <p:nvSpPr>
              <p:cNvPr id="11" name="CasellaDiTesto 10">
                <a:extLst>
                  <a:ext uri="{FF2B5EF4-FFF2-40B4-BE49-F238E27FC236}">
                    <a16:creationId xmlns:a16="http://schemas.microsoft.com/office/drawing/2014/main" id="{40DE9ADE-837D-2094-45B2-601BE59B5BCE}"/>
                  </a:ext>
                </a:extLst>
              </p:cNvPr>
              <p:cNvSpPr txBox="1"/>
              <p:nvPr/>
            </p:nvSpPr>
            <p:spPr>
              <a:xfrm rot="19028793">
                <a:off x="10043121" y="5221982"/>
                <a:ext cx="1158496" cy="253916"/>
              </a:xfrm>
              <a:prstGeom prst="rect">
                <a:avLst/>
              </a:prstGeom>
              <a:solidFill>
                <a:schemeClr val="bg1"/>
              </a:solidFill>
            </p:spPr>
            <p:txBody>
              <a:bodyPr wrap="square" rtlCol="0">
                <a:spAutoFit/>
              </a:bodyPr>
              <a:lstStyle/>
              <a:p>
                <a:pPr algn="r"/>
                <a:r>
                  <a:rPr lang="it-IT" sz="1050" dirty="0">
                    <a:solidFill>
                      <a:srgbClr val="FF0000"/>
                    </a:solidFill>
                  </a:rPr>
                  <a:t>RES-010 0.05uM</a:t>
                </a:r>
              </a:p>
            </p:txBody>
          </p:sp>
          <p:sp>
            <p:nvSpPr>
              <p:cNvPr id="12" name="CasellaDiTesto 11">
                <a:extLst>
                  <a:ext uri="{FF2B5EF4-FFF2-40B4-BE49-F238E27FC236}">
                    <a16:creationId xmlns:a16="http://schemas.microsoft.com/office/drawing/2014/main" id="{064E0602-7962-CA42-DC86-86C29198C64B}"/>
                  </a:ext>
                </a:extLst>
              </p:cNvPr>
              <p:cNvSpPr txBox="1"/>
              <p:nvPr/>
            </p:nvSpPr>
            <p:spPr>
              <a:xfrm rot="18864408">
                <a:off x="10266359" y="5265333"/>
                <a:ext cx="1247569" cy="253916"/>
              </a:xfrm>
              <a:prstGeom prst="rect">
                <a:avLst/>
              </a:prstGeom>
              <a:solidFill>
                <a:schemeClr val="bg1"/>
              </a:solidFill>
            </p:spPr>
            <p:txBody>
              <a:bodyPr wrap="square" rtlCol="0">
                <a:spAutoFit/>
              </a:bodyPr>
              <a:lstStyle/>
              <a:p>
                <a:pPr algn="r"/>
                <a:r>
                  <a:rPr lang="it-IT" sz="1050" dirty="0">
                    <a:solidFill>
                      <a:srgbClr val="FF0000"/>
                    </a:solidFill>
                  </a:rPr>
                  <a:t>RES-010 0.5uM</a:t>
                </a:r>
              </a:p>
            </p:txBody>
          </p:sp>
          <p:sp>
            <p:nvSpPr>
              <p:cNvPr id="13" name="CasellaDiTesto 12">
                <a:extLst>
                  <a:ext uri="{FF2B5EF4-FFF2-40B4-BE49-F238E27FC236}">
                    <a16:creationId xmlns:a16="http://schemas.microsoft.com/office/drawing/2014/main" id="{AB7353AE-1A1B-7251-DDB8-DB763AF192E6}"/>
                  </a:ext>
                </a:extLst>
              </p:cNvPr>
              <p:cNvSpPr txBox="1"/>
              <p:nvPr/>
            </p:nvSpPr>
            <p:spPr>
              <a:xfrm rot="18864408">
                <a:off x="10624056" y="5261176"/>
                <a:ext cx="1191759" cy="253916"/>
              </a:xfrm>
              <a:prstGeom prst="rect">
                <a:avLst/>
              </a:prstGeom>
              <a:solidFill>
                <a:schemeClr val="bg1"/>
              </a:solidFill>
            </p:spPr>
            <p:txBody>
              <a:bodyPr wrap="square" rtlCol="0">
                <a:spAutoFit/>
              </a:bodyPr>
              <a:lstStyle/>
              <a:p>
                <a:pPr algn="r"/>
                <a:r>
                  <a:rPr lang="it-IT" sz="1050" dirty="0">
                    <a:solidFill>
                      <a:srgbClr val="FF0000"/>
                    </a:solidFill>
                  </a:rPr>
                  <a:t>RES-010 5uM</a:t>
                </a:r>
              </a:p>
            </p:txBody>
          </p:sp>
          <p:sp>
            <p:nvSpPr>
              <p:cNvPr id="14" name="Rettangolo 13">
                <a:extLst>
                  <a:ext uri="{FF2B5EF4-FFF2-40B4-BE49-F238E27FC236}">
                    <a16:creationId xmlns:a16="http://schemas.microsoft.com/office/drawing/2014/main" id="{D3C22F6B-9781-3B34-0BA4-28901806D925}"/>
                  </a:ext>
                </a:extLst>
              </p:cNvPr>
              <p:cNvSpPr/>
              <p:nvPr/>
            </p:nvSpPr>
            <p:spPr>
              <a:xfrm rot="18938993">
                <a:off x="10757082" y="5403626"/>
                <a:ext cx="1362075" cy="3651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chemeClr val="tx1"/>
                  </a:solidFill>
                </a:endParaRPr>
              </a:p>
            </p:txBody>
          </p:sp>
        </p:grpSp>
        <p:sp>
          <p:nvSpPr>
            <p:cNvPr id="27" name="CasellaDiTesto 26">
              <a:extLst>
                <a:ext uri="{FF2B5EF4-FFF2-40B4-BE49-F238E27FC236}">
                  <a16:creationId xmlns:a16="http://schemas.microsoft.com/office/drawing/2014/main" id="{80813E52-4F6E-47FF-F5B2-AF189F6E1A5C}"/>
                </a:ext>
              </a:extLst>
            </p:cNvPr>
            <p:cNvSpPr txBox="1"/>
            <p:nvPr/>
          </p:nvSpPr>
          <p:spPr>
            <a:xfrm>
              <a:off x="8302337" y="3536166"/>
              <a:ext cx="2457450" cy="584775"/>
            </a:xfrm>
            <a:prstGeom prst="rect">
              <a:avLst/>
            </a:prstGeom>
            <a:solidFill>
              <a:schemeClr val="bg1"/>
            </a:solidFill>
          </p:spPr>
          <p:txBody>
            <a:bodyPr wrap="square" rtlCol="0">
              <a:spAutoFit/>
            </a:bodyPr>
            <a:lstStyle/>
            <a:p>
              <a:pPr algn="l"/>
              <a:r>
                <a:rPr lang="it-IT" sz="1600" b="1" dirty="0" err="1"/>
                <a:t>Triglycerides</a:t>
              </a:r>
              <a:r>
                <a:rPr lang="it-IT" sz="1600" b="1" dirty="0"/>
                <a:t>, day 10</a:t>
              </a:r>
            </a:p>
            <a:p>
              <a:pPr algn="l"/>
              <a:endParaRPr lang="it-IT" sz="1600" b="1" dirty="0"/>
            </a:p>
          </p:txBody>
        </p:sp>
      </p:grpSp>
      <p:sp>
        <p:nvSpPr>
          <p:cNvPr id="2" name="Titolo 1">
            <a:extLst>
              <a:ext uri="{FF2B5EF4-FFF2-40B4-BE49-F238E27FC236}">
                <a16:creationId xmlns:a16="http://schemas.microsoft.com/office/drawing/2014/main" id="{9B36A345-F0EA-0F21-0F17-C33E6B3D3391}"/>
              </a:ext>
            </a:extLst>
          </p:cNvPr>
          <p:cNvSpPr>
            <a:spLocks noGrp="1"/>
          </p:cNvSpPr>
          <p:nvPr>
            <p:ph type="title"/>
          </p:nvPr>
        </p:nvSpPr>
        <p:spPr>
          <a:xfrm>
            <a:off x="457200" y="274320"/>
            <a:ext cx="10867663" cy="965964"/>
          </a:xfrm>
        </p:spPr>
        <p:txBody>
          <a:bodyPr>
            <a:normAutofit/>
          </a:bodyPr>
          <a:lstStyle/>
          <a:p>
            <a:r>
              <a:rPr lang="en-US" sz="2800" dirty="0">
                <a:latin typeface="+mn-lt"/>
              </a:rPr>
              <a:t>Efficacy study of RES-010 in 3D liver human organoids confirms activity in a human MASH model</a:t>
            </a:r>
            <a:endParaRPr lang="it-IT" sz="2800" dirty="0">
              <a:latin typeface="+mn-lt"/>
            </a:endParaRPr>
          </a:p>
        </p:txBody>
      </p:sp>
      <p:sp>
        <p:nvSpPr>
          <p:cNvPr id="3" name="Segnaposto numero diapositiva 2">
            <a:extLst>
              <a:ext uri="{FF2B5EF4-FFF2-40B4-BE49-F238E27FC236}">
                <a16:creationId xmlns:a16="http://schemas.microsoft.com/office/drawing/2014/main" id="{FE26EED2-897F-F75B-E4D5-985E0A3D5012}"/>
              </a:ext>
            </a:extLst>
          </p:cNvPr>
          <p:cNvSpPr>
            <a:spLocks noGrp="1"/>
          </p:cNvSpPr>
          <p:nvPr>
            <p:ph type="sldNum" sz="quarter" idx="12"/>
          </p:nvPr>
        </p:nvSpPr>
        <p:spPr>
          <a:xfrm>
            <a:off x="9216256" y="6403926"/>
            <a:ext cx="2743200" cy="365125"/>
          </a:xfrm>
        </p:spPr>
        <p:txBody>
          <a:bodyPr/>
          <a:lstStyle/>
          <a:p>
            <a:fld id="{227D6147-8CA9-4AD8-AEEB-E653C18C822D}" type="slidenum">
              <a:rPr lang="en-GB" smtClean="0">
                <a:latin typeface="+mn-lt"/>
              </a:rPr>
              <a:t>74</a:t>
            </a:fld>
            <a:endParaRPr lang="en-GB" dirty="0">
              <a:latin typeface="+mn-lt"/>
            </a:endParaRPr>
          </a:p>
        </p:txBody>
      </p:sp>
      <p:sp>
        <p:nvSpPr>
          <p:cNvPr id="38" name="CasellaDiTesto 37">
            <a:extLst>
              <a:ext uri="{FF2B5EF4-FFF2-40B4-BE49-F238E27FC236}">
                <a16:creationId xmlns:a16="http://schemas.microsoft.com/office/drawing/2014/main" id="{24CA2808-BF2B-00A3-DB83-33234782A1CF}"/>
              </a:ext>
            </a:extLst>
          </p:cNvPr>
          <p:cNvSpPr txBox="1"/>
          <p:nvPr/>
        </p:nvSpPr>
        <p:spPr>
          <a:xfrm>
            <a:off x="5628388" y="1231356"/>
            <a:ext cx="6577346" cy="2308324"/>
          </a:xfrm>
          <a:prstGeom prst="rect">
            <a:avLst/>
          </a:prstGeom>
          <a:noFill/>
        </p:spPr>
        <p:txBody>
          <a:bodyPr wrap="square" rtlCol="0">
            <a:spAutoFit/>
          </a:bodyPr>
          <a:lstStyle/>
          <a:p>
            <a:r>
              <a:rPr lang="en-US" b="1" dirty="0"/>
              <a:t>3D </a:t>
            </a:r>
            <a:r>
              <a:rPr lang="en-US" b="1" dirty="0" err="1"/>
              <a:t>InSphero</a:t>
            </a:r>
            <a:r>
              <a:rPr lang="en-US" b="1" dirty="0"/>
              <a:t> h</a:t>
            </a:r>
            <a:r>
              <a:rPr lang="it-IT" b="1" dirty="0" err="1"/>
              <a:t>uman</a:t>
            </a:r>
            <a:r>
              <a:rPr lang="it-IT" b="1" dirty="0"/>
              <a:t> </a:t>
            </a:r>
            <a:r>
              <a:rPr lang="en-US" b="1" dirty="0"/>
              <a:t>liver model </a:t>
            </a:r>
            <a:r>
              <a:rPr lang="en-US" dirty="0"/>
              <a:t>(Co-culture of primary human hepatocytes, stellate cells, Kupffer Cells and Liver Endothelial Cells) </a:t>
            </a:r>
            <a:r>
              <a:rPr lang="it-IT" dirty="0" err="1"/>
              <a:t>treated</a:t>
            </a:r>
            <a:r>
              <a:rPr lang="it-IT" dirty="0"/>
              <a:t> with RES-010 </a:t>
            </a:r>
            <a:r>
              <a:rPr lang="it-IT" dirty="0" err="1"/>
              <a:t>produced</a:t>
            </a:r>
            <a:r>
              <a:rPr lang="it-IT" dirty="0"/>
              <a:t> </a:t>
            </a:r>
            <a:r>
              <a:rPr lang="it-IT" dirty="0" err="1"/>
              <a:t>these</a:t>
            </a:r>
            <a:r>
              <a:rPr lang="it-IT" dirty="0"/>
              <a:t> </a:t>
            </a:r>
            <a:r>
              <a:rPr lang="it-IT" dirty="0" err="1"/>
              <a:t>observations</a:t>
            </a:r>
            <a:r>
              <a:rPr lang="it-IT" dirty="0"/>
              <a:t>: </a:t>
            </a:r>
          </a:p>
          <a:p>
            <a:pPr marL="285750" indent="-285750" algn="l">
              <a:buFont typeface="Arial" panose="020B0604020202020204" pitchFamily="34" charset="0"/>
              <a:buChar char="•"/>
            </a:pPr>
            <a:r>
              <a:rPr lang="en-US" dirty="0"/>
              <a:t>Trend in reduction of inflammatory marker IL-6 at day 5</a:t>
            </a:r>
            <a:endParaRPr lang="it-IT" dirty="0"/>
          </a:p>
          <a:p>
            <a:pPr marL="285750" indent="-285750" algn="l">
              <a:buFont typeface="Arial" panose="020B0604020202020204" pitchFamily="34" charset="0"/>
              <a:buChar char="•"/>
            </a:pPr>
            <a:r>
              <a:rPr lang="en-US" dirty="0"/>
              <a:t>Significant reduction in intracellular triglycerides at day 10</a:t>
            </a:r>
          </a:p>
          <a:p>
            <a:pPr marL="285750" indent="-285750" algn="l">
              <a:buFont typeface="Arial" panose="020B0604020202020204" pitchFamily="34" charset="0"/>
              <a:buChar char="•"/>
            </a:pPr>
            <a:r>
              <a:rPr lang="en-US" dirty="0"/>
              <a:t>Reduction in the fat accumulation and in the deposition of fibrosis on stained histology slides in the lean and MASH conditions. </a:t>
            </a:r>
            <a:endParaRPr lang="it-IT" dirty="0"/>
          </a:p>
        </p:txBody>
      </p:sp>
      <p:pic>
        <p:nvPicPr>
          <p:cNvPr id="5" name="Immagine 4">
            <a:extLst>
              <a:ext uri="{FF2B5EF4-FFF2-40B4-BE49-F238E27FC236}">
                <a16:creationId xmlns:a16="http://schemas.microsoft.com/office/drawing/2014/main" id="{1960258F-CBD9-449C-4955-FFFC20B62847}"/>
              </a:ext>
            </a:extLst>
          </p:cNvPr>
          <p:cNvPicPr>
            <a:picLocks noChangeAspect="1"/>
          </p:cNvPicPr>
          <p:nvPr/>
        </p:nvPicPr>
        <p:blipFill>
          <a:blip r:embed="rId3"/>
          <a:stretch>
            <a:fillRect/>
          </a:stretch>
        </p:blipFill>
        <p:spPr>
          <a:xfrm>
            <a:off x="7414026" y="4312666"/>
            <a:ext cx="4484213" cy="1614926"/>
          </a:xfrm>
          <a:prstGeom prst="rect">
            <a:avLst/>
          </a:prstGeom>
        </p:spPr>
      </p:pic>
      <p:sp>
        <p:nvSpPr>
          <p:cNvPr id="33" name="CasellaDiTesto 32">
            <a:extLst>
              <a:ext uri="{FF2B5EF4-FFF2-40B4-BE49-F238E27FC236}">
                <a16:creationId xmlns:a16="http://schemas.microsoft.com/office/drawing/2014/main" id="{4237962F-8727-C7EA-3E63-A5C158B2C36C}"/>
              </a:ext>
            </a:extLst>
          </p:cNvPr>
          <p:cNvSpPr txBox="1"/>
          <p:nvPr/>
        </p:nvSpPr>
        <p:spPr>
          <a:xfrm>
            <a:off x="7305444" y="3528766"/>
            <a:ext cx="4797510" cy="338554"/>
          </a:xfrm>
          <a:prstGeom prst="rect">
            <a:avLst/>
          </a:prstGeom>
          <a:noFill/>
        </p:spPr>
        <p:txBody>
          <a:bodyPr wrap="square">
            <a:spAutoFit/>
          </a:bodyPr>
          <a:lstStyle/>
          <a:p>
            <a:pPr algn="ctr"/>
            <a:r>
              <a:rPr lang="en-US" sz="1600" b="1" dirty="0"/>
              <a:t>Staining of histology slides, day 10</a:t>
            </a:r>
            <a:endParaRPr lang="it-IT" sz="1600" b="1" dirty="0"/>
          </a:p>
        </p:txBody>
      </p:sp>
      <p:sp>
        <p:nvSpPr>
          <p:cNvPr id="37" name="Rettangolo 36">
            <a:extLst>
              <a:ext uri="{FF2B5EF4-FFF2-40B4-BE49-F238E27FC236}">
                <a16:creationId xmlns:a16="http://schemas.microsoft.com/office/drawing/2014/main" id="{8FE3F8D9-9A3C-F9FE-D698-1F21FF3057E1}"/>
              </a:ext>
            </a:extLst>
          </p:cNvPr>
          <p:cNvSpPr/>
          <p:nvPr/>
        </p:nvSpPr>
        <p:spPr>
          <a:xfrm>
            <a:off x="5645426" y="3876664"/>
            <a:ext cx="450574" cy="2082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45" name="CasellaDiTesto 44">
            <a:extLst>
              <a:ext uri="{FF2B5EF4-FFF2-40B4-BE49-F238E27FC236}">
                <a16:creationId xmlns:a16="http://schemas.microsoft.com/office/drawing/2014/main" id="{FA8F20A2-A456-951C-B53B-36A932BCF933}"/>
              </a:ext>
            </a:extLst>
          </p:cNvPr>
          <p:cNvSpPr txBox="1"/>
          <p:nvPr/>
        </p:nvSpPr>
        <p:spPr>
          <a:xfrm>
            <a:off x="10195304" y="6038801"/>
            <a:ext cx="1158496" cy="253916"/>
          </a:xfrm>
          <a:prstGeom prst="rect">
            <a:avLst/>
          </a:prstGeom>
          <a:solidFill>
            <a:schemeClr val="bg1"/>
          </a:solidFill>
        </p:spPr>
        <p:txBody>
          <a:bodyPr wrap="square" rtlCol="0">
            <a:spAutoFit/>
          </a:bodyPr>
          <a:lstStyle/>
          <a:p>
            <a:pPr algn="r"/>
            <a:r>
              <a:rPr lang="it-IT" sz="1050" dirty="0">
                <a:solidFill>
                  <a:srgbClr val="FF0000"/>
                </a:solidFill>
              </a:rPr>
              <a:t>RES-010 0.05uM</a:t>
            </a:r>
          </a:p>
        </p:txBody>
      </p:sp>
      <p:sp>
        <p:nvSpPr>
          <p:cNvPr id="46" name="CasellaDiTesto 45">
            <a:extLst>
              <a:ext uri="{FF2B5EF4-FFF2-40B4-BE49-F238E27FC236}">
                <a16:creationId xmlns:a16="http://schemas.microsoft.com/office/drawing/2014/main" id="{F6F1891E-4ED8-BFE3-9CD3-F711D7F9F086}"/>
              </a:ext>
            </a:extLst>
          </p:cNvPr>
          <p:cNvSpPr txBox="1"/>
          <p:nvPr/>
        </p:nvSpPr>
        <p:spPr>
          <a:xfrm>
            <a:off x="7853636" y="6023698"/>
            <a:ext cx="1323389" cy="253916"/>
          </a:xfrm>
          <a:prstGeom prst="rect">
            <a:avLst/>
          </a:prstGeom>
          <a:solidFill>
            <a:schemeClr val="bg1"/>
          </a:solidFill>
        </p:spPr>
        <p:txBody>
          <a:bodyPr wrap="square" rtlCol="0">
            <a:spAutoFit/>
          </a:bodyPr>
          <a:lstStyle/>
          <a:p>
            <a:pPr algn="ctr"/>
            <a:r>
              <a:rPr lang="it-IT" sz="1050" b="1" dirty="0" err="1"/>
              <a:t>Vehicle</a:t>
            </a:r>
            <a:endParaRPr lang="it-IT" sz="1050" b="1" dirty="0"/>
          </a:p>
        </p:txBody>
      </p:sp>
      <p:sp>
        <p:nvSpPr>
          <p:cNvPr id="48" name="CasellaDiTesto 47">
            <a:extLst>
              <a:ext uri="{FF2B5EF4-FFF2-40B4-BE49-F238E27FC236}">
                <a16:creationId xmlns:a16="http://schemas.microsoft.com/office/drawing/2014/main" id="{DD21C720-3B81-F562-FF55-C87DBF86926F}"/>
              </a:ext>
            </a:extLst>
          </p:cNvPr>
          <p:cNvSpPr txBox="1"/>
          <p:nvPr/>
        </p:nvSpPr>
        <p:spPr>
          <a:xfrm>
            <a:off x="9177025" y="3818112"/>
            <a:ext cx="1410831" cy="276999"/>
          </a:xfrm>
          <a:prstGeom prst="rect">
            <a:avLst/>
          </a:prstGeom>
          <a:noFill/>
        </p:spPr>
        <p:txBody>
          <a:bodyPr wrap="square">
            <a:spAutoFit/>
          </a:bodyPr>
          <a:lstStyle/>
          <a:p>
            <a:r>
              <a:rPr lang="it-IT" sz="1200" dirty="0"/>
              <a:t>In Lean control </a:t>
            </a:r>
          </a:p>
        </p:txBody>
      </p:sp>
      <p:grpSp>
        <p:nvGrpSpPr>
          <p:cNvPr id="6" name="Gruppo 5">
            <a:extLst>
              <a:ext uri="{FF2B5EF4-FFF2-40B4-BE49-F238E27FC236}">
                <a16:creationId xmlns:a16="http://schemas.microsoft.com/office/drawing/2014/main" id="{A90CB903-7AF3-97ED-112B-CB35292155ED}"/>
              </a:ext>
            </a:extLst>
          </p:cNvPr>
          <p:cNvGrpSpPr/>
          <p:nvPr/>
        </p:nvGrpSpPr>
        <p:grpSpPr>
          <a:xfrm>
            <a:off x="3953950" y="3549240"/>
            <a:ext cx="3434466" cy="3755918"/>
            <a:chOff x="293761" y="3550214"/>
            <a:chExt cx="3434466" cy="3755918"/>
          </a:xfrm>
        </p:grpSpPr>
        <p:grpSp>
          <p:nvGrpSpPr>
            <p:cNvPr id="4" name="Gruppo 3">
              <a:extLst>
                <a:ext uri="{FF2B5EF4-FFF2-40B4-BE49-F238E27FC236}">
                  <a16:creationId xmlns:a16="http://schemas.microsoft.com/office/drawing/2014/main" id="{21F297C8-C8DF-6B77-2A11-872F4687E568}"/>
                </a:ext>
              </a:extLst>
            </p:cNvPr>
            <p:cNvGrpSpPr/>
            <p:nvPr/>
          </p:nvGrpSpPr>
          <p:grpSpPr>
            <a:xfrm>
              <a:off x="293761" y="3550214"/>
              <a:ext cx="3434466" cy="3366166"/>
              <a:chOff x="293761" y="3550214"/>
              <a:chExt cx="3434466" cy="3366166"/>
            </a:xfrm>
          </p:grpSpPr>
          <p:pic>
            <p:nvPicPr>
              <p:cNvPr id="8" name="Immagine 7">
                <a:extLst>
                  <a:ext uri="{FF2B5EF4-FFF2-40B4-BE49-F238E27FC236}">
                    <a16:creationId xmlns:a16="http://schemas.microsoft.com/office/drawing/2014/main" id="{9352D1CF-7FF1-D5BB-692C-F3E3C816A4FB}"/>
                  </a:ext>
                </a:extLst>
              </p:cNvPr>
              <p:cNvPicPr>
                <a:picLocks noChangeAspect="1"/>
              </p:cNvPicPr>
              <p:nvPr/>
            </p:nvPicPr>
            <p:blipFill>
              <a:blip r:embed="rId4"/>
              <a:stretch>
                <a:fillRect/>
              </a:stretch>
            </p:blipFill>
            <p:spPr>
              <a:xfrm>
                <a:off x="293761" y="3644172"/>
                <a:ext cx="3434466" cy="3272208"/>
              </a:xfrm>
              <a:prstGeom prst="rect">
                <a:avLst/>
              </a:prstGeom>
            </p:spPr>
          </p:pic>
          <p:sp>
            <p:nvSpPr>
              <p:cNvPr id="25" name="CasellaDiTesto 24">
                <a:extLst>
                  <a:ext uri="{FF2B5EF4-FFF2-40B4-BE49-F238E27FC236}">
                    <a16:creationId xmlns:a16="http://schemas.microsoft.com/office/drawing/2014/main" id="{D9540AEC-965B-933A-0025-F4F3CCEB9B78}"/>
                  </a:ext>
                </a:extLst>
              </p:cNvPr>
              <p:cNvSpPr txBox="1"/>
              <p:nvPr/>
            </p:nvSpPr>
            <p:spPr>
              <a:xfrm>
                <a:off x="1162733" y="3550214"/>
                <a:ext cx="1508429" cy="348487"/>
              </a:xfrm>
              <a:prstGeom prst="rect">
                <a:avLst/>
              </a:prstGeom>
              <a:solidFill>
                <a:schemeClr val="bg1"/>
              </a:solidFill>
            </p:spPr>
            <p:txBody>
              <a:bodyPr wrap="square" rtlCol="0">
                <a:spAutoFit/>
              </a:bodyPr>
              <a:lstStyle/>
              <a:p>
                <a:pPr algn="r"/>
                <a:r>
                  <a:rPr lang="it-IT" sz="1600" b="1" dirty="0"/>
                  <a:t>IL-6, day 5</a:t>
                </a:r>
              </a:p>
            </p:txBody>
          </p:sp>
        </p:grpSp>
        <p:sp>
          <p:nvSpPr>
            <p:cNvPr id="9" name="CasellaDiTesto 8">
              <a:extLst>
                <a:ext uri="{FF2B5EF4-FFF2-40B4-BE49-F238E27FC236}">
                  <a16:creationId xmlns:a16="http://schemas.microsoft.com/office/drawing/2014/main" id="{CB863B86-40F4-F4FD-1720-112D2ADD8FA5}"/>
                </a:ext>
              </a:extLst>
            </p:cNvPr>
            <p:cNvSpPr txBox="1"/>
            <p:nvPr/>
          </p:nvSpPr>
          <p:spPr>
            <a:xfrm rot="18864408">
              <a:off x="1468997" y="6421768"/>
              <a:ext cx="1468290" cy="253916"/>
            </a:xfrm>
            <a:prstGeom prst="rect">
              <a:avLst/>
            </a:prstGeom>
            <a:noFill/>
          </p:spPr>
          <p:txBody>
            <a:bodyPr wrap="square" rtlCol="0">
              <a:spAutoFit/>
            </a:bodyPr>
            <a:lstStyle/>
            <a:p>
              <a:pPr algn="r"/>
              <a:r>
                <a:rPr lang="it-IT" sz="1050" dirty="0">
                  <a:solidFill>
                    <a:srgbClr val="FF0000"/>
                  </a:solidFill>
                </a:rPr>
                <a:t>RES-010 0.05uM</a:t>
              </a:r>
            </a:p>
          </p:txBody>
        </p:sp>
        <p:sp>
          <p:nvSpPr>
            <p:cNvPr id="10" name="CasellaDiTesto 9">
              <a:extLst>
                <a:ext uri="{FF2B5EF4-FFF2-40B4-BE49-F238E27FC236}">
                  <a16:creationId xmlns:a16="http://schemas.microsoft.com/office/drawing/2014/main" id="{EF6A3F1F-40B6-020D-3276-9062859C2AB4}"/>
                </a:ext>
              </a:extLst>
            </p:cNvPr>
            <p:cNvSpPr txBox="1"/>
            <p:nvPr/>
          </p:nvSpPr>
          <p:spPr>
            <a:xfrm rot="18864408">
              <a:off x="1686875" y="6422993"/>
              <a:ext cx="1512363" cy="253916"/>
            </a:xfrm>
            <a:prstGeom prst="rect">
              <a:avLst/>
            </a:prstGeom>
            <a:noFill/>
          </p:spPr>
          <p:txBody>
            <a:bodyPr wrap="square" rtlCol="0">
              <a:spAutoFit/>
            </a:bodyPr>
            <a:lstStyle/>
            <a:p>
              <a:pPr algn="r"/>
              <a:r>
                <a:rPr lang="it-IT" sz="1050" dirty="0">
                  <a:solidFill>
                    <a:srgbClr val="FF0000"/>
                  </a:solidFill>
                </a:rPr>
                <a:t>RES-010 0.5uM</a:t>
              </a:r>
            </a:p>
          </p:txBody>
        </p:sp>
        <p:sp>
          <p:nvSpPr>
            <p:cNvPr id="18" name="CasellaDiTesto 17">
              <a:extLst>
                <a:ext uri="{FF2B5EF4-FFF2-40B4-BE49-F238E27FC236}">
                  <a16:creationId xmlns:a16="http://schemas.microsoft.com/office/drawing/2014/main" id="{5BF56943-A70F-79C5-C343-C2E247CD290D}"/>
                </a:ext>
              </a:extLst>
            </p:cNvPr>
            <p:cNvSpPr txBox="1"/>
            <p:nvPr/>
          </p:nvSpPr>
          <p:spPr>
            <a:xfrm rot="18864408">
              <a:off x="1958856" y="6424051"/>
              <a:ext cx="1470231" cy="253916"/>
            </a:xfrm>
            <a:prstGeom prst="rect">
              <a:avLst/>
            </a:prstGeom>
            <a:noFill/>
          </p:spPr>
          <p:txBody>
            <a:bodyPr wrap="square" rtlCol="0">
              <a:spAutoFit/>
            </a:bodyPr>
            <a:lstStyle/>
            <a:p>
              <a:pPr algn="r"/>
              <a:r>
                <a:rPr lang="it-IT" sz="1050" dirty="0">
                  <a:solidFill>
                    <a:srgbClr val="FF0000"/>
                  </a:solidFill>
                </a:rPr>
                <a:t>RES-010 5uM</a:t>
              </a:r>
            </a:p>
          </p:txBody>
        </p:sp>
      </p:grpSp>
      <p:sp>
        <p:nvSpPr>
          <p:cNvPr id="44" name="Rettangolo 43">
            <a:extLst>
              <a:ext uri="{FF2B5EF4-FFF2-40B4-BE49-F238E27FC236}">
                <a16:creationId xmlns:a16="http://schemas.microsoft.com/office/drawing/2014/main" id="{785B659A-0DB8-1BAA-43B1-88ADB8E586E5}"/>
              </a:ext>
            </a:extLst>
          </p:cNvPr>
          <p:cNvSpPr/>
          <p:nvPr/>
        </p:nvSpPr>
        <p:spPr>
          <a:xfrm>
            <a:off x="6248581" y="3539680"/>
            <a:ext cx="1339845" cy="5004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5" name="Rettangolo 14">
            <a:extLst>
              <a:ext uri="{FF2B5EF4-FFF2-40B4-BE49-F238E27FC236}">
                <a16:creationId xmlns:a16="http://schemas.microsoft.com/office/drawing/2014/main" id="{FFDD92C3-FC92-0120-0111-FE45FB7D94ED}"/>
              </a:ext>
            </a:extLst>
          </p:cNvPr>
          <p:cNvSpPr/>
          <p:nvPr/>
        </p:nvSpPr>
        <p:spPr>
          <a:xfrm>
            <a:off x="6074181" y="3799747"/>
            <a:ext cx="1339845" cy="5004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grpSp>
        <p:nvGrpSpPr>
          <p:cNvPr id="16" name="Gruppo 15">
            <a:extLst>
              <a:ext uri="{FF2B5EF4-FFF2-40B4-BE49-F238E27FC236}">
                <a16:creationId xmlns:a16="http://schemas.microsoft.com/office/drawing/2014/main" id="{52A0BE78-EF49-E2D7-3F2E-8CF006F6C0D9}"/>
              </a:ext>
            </a:extLst>
          </p:cNvPr>
          <p:cNvGrpSpPr/>
          <p:nvPr/>
        </p:nvGrpSpPr>
        <p:grpSpPr>
          <a:xfrm>
            <a:off x="358193" y="1463452"/>
            <a:ext cx="4991489" cy="1511542"/>
            <a:chOff x="1057269" y="1600070"/>
            <a:chExt cx="5404827" cy="1789766"/>
          </a:xfrm>
        </p:grpSpPr>
        <p:pic>
          <p:nvPicPr>
            <p:cNvPr id="17" name="Immagine 16">
              <a:extLst>
                <a:ext uri="{FF2B5EF4-FFF2-40B4-BE49-F238E27FC236}">
                  <a16:creationId xmlns:a16="http://schemas.microsoft.com/office/drawing/2014/main" id="{68572441-3C7F-722D-8AF6-FFBB562FD2AA}"/>
                </a:ext>
              </a:extLst>
            </p:cNvPr>
            <p:cNvPicPr>
              <a:picLocks noChangeAspect="1"/>
            </p:cNvPicPr>
            <p:nvPr/>
          </p:nvPicPr>
          <p:blipFill rotWithShape="1">
            <a:blip r:embed="rId5"/>
            <a:srcRect t="30348"/>
            <a:stretch/>
          </p:blipFill>
          <p:spPr>
            <a:xfrm>
              <a:off x="1057269" y="1946127"/>
              <a:ext cx="5404827" cy="1443709"/>
            </a:xfrm>
            <a:prstGeom prst="rect">
              <a:avLst/>
            </a:prstGeom>
          </p:spPr>
        </p:pic>
        <p:sp>
          <p:nvSpPr>
            <p:cNvPr id="19" name="CasellaDiTesto 18">
              <a:extLst>
                <a:ext uri="{FF2B5EF4-FFF2-40B4-BE49-F238E27FC236}">
                  <a16:creationId xmlns:a16="http://schemas.microsoft.com/office/drawing/2014/main" id="{BB1DAAD2-E28E-8773-A8E5-A3AF27C8A18C}"/>
                </a:ext>
              </a:extLst>
            </p:cNvPr>
            <p:cNvSpPr txBox="1"/>
            <p:nvPr/>
          </p:nvSpPr>
          <p:spPr>
            <a:xfrm>
              <a:off x="3018639" y="1600070"/>
              <a:ext cx="3047368" cy="400870"/>
            </a:xfrm>
            <a:prstGeom prst="rect">
              <a:avLst/>
            </a:prstGeom>
            <a:noFill/>
          </p:spPr>
          <p:txBody>
            <a:bodyPr wrap="square" rtlCol="0">
              <a:spAutoFit/>
            </a:bodyPr>
            <a:lstStyle/>
            <a:p>
              <a:pPr algn="l"/>
              <a:r>
                <a:rPr lang="it-IT" sz="1600" dirty="0"/>
                <a:t>Study design</a:t>
              </a:r>
            </a:p>
          </p:txBody>
        </p:sp>
      </p:grpSp>
      <p:pic>
        <p:nvPicPr>
          <p:cNvPr id="20" name="Immagine 19">
            <a:extLst>
              <a:ext uri="{FF2B5EF4-FFF2-40B4-BE49-F238E27FC236}">
                <a16:creationId xmlns:a16="http://schemas.microsoft.com/office/drawing/2014/main" id="{B4DB54DC-8489-FB51-837A-E3BFDEB8ED4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2526" y="2047111"/>
            <a:ext cx="542027" cy="548510"/>
          </a:xfrm>
          <a:prstGeom prst="rect">
            <a:avLst/>
          </a:prstGeom>
        </p:spPr>
      </p:pic>
    </p:spTree>
    <p:extLst>
      <p:ext uri="{BB962C8B-B14F-4D97-AF65-F5344CB8AC3E}">
        <p14:creationId xmlns:p14="http://schemas.microsoft.com/office/powerpoint/2010/main" val="2698367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D742-29EB-0314-EA57-D6D30AB580E3}"/>
              </a:ext>
            </a:extLst>
          </p:cNvPr>
          <p:cNvSpPr>
            <a:spLocks noGrp="1"/>
          </p:cNvSpPr>
          <p:nvPr>
            <p:ph type="title"/>
          </p:nvPr>
        </p:nvSpPr>
        <p:spPr>
          <a:xfrm>
            <a:off x="283166" y="46949"/>
            <a:ext cx="10867663" cy="965964"/>
          </a:xfrm>
        </p:spPr>
        <p:txBody>
          <a:bodyPr>
            <a:normAutofit/>
          </a:bodyPr>
          <a:lstStyle/>
          <a:p>
            <a:r>
              <a:rPr lang="en-US" sz="3200" dirty="0">
                <a:latin typeface="+mn-lt"/>
              </a:rPr>
              <a:t>Clinical development plan and timelines</a:t>
            </a:r>
          </a:p>
        </p:txBody>
      </p:sp>
      <p:graphicFrame>
        <p:nvGraphicFramePr>
          <p:cNvPr id="8" name="Tabella 9">
            <a:extLst>
              <a:ext uri="{FF2B5EF4-FFF2-40B4-BE49-F238E27FC236}">
                <a16:creationId xmlns:a16="http://schemas.microsoft.com/office/drawing/2014/main" id="{0D04B00D-08E4-4BF4-9667-B5212D136AF1}"/>
              </a:ext>
            </a:extLst>
          </p:cNvPr>
          <p:cNvGraphicFramePr>
            <a:graphicFrameLocks noGrp="1"/>
          </p:cNvGraphicFramePr>
          <p:nvPr/>
        </p:nvGraphicFramePr>
        <p:xfrm>
          <a:off x="362111" y="1170616"/>
          <a:ext cx="9709141" cy="2093348"/>
        </p:xfrm>
        <a:graphic>
          <a:graphicData uri="http://schemas.openxmlformats.org/drawingml/2006/table">
            <a:tbl>
              <a:tblPr firstRow="1" bandRow="1"/>
              <a:tblGrid>
                <a:gridCol w="746857">
                  <a:extLst>
                    <a:ext uri="{9D8B030D-6E8A-4147-A177-3AD203B41FA5}">
                      <a16:colId xmlns:a16="http://schemas.microsoft.com/office/drawing/2014/main" val="3875001238"/>
                    </a:ext>
                  </a:extLst>
                </a:gridCol>
                <a:gridCol w="746857">
                  <a:extLst>
                    <a:ext uri="{9D8B030D-6E8A-4147-A177-3AD203B41FA5}">
                      <a16:colId xmlns:a16="http://schemas.microsoft.com/office/drawing/2014/main" val="3664178832"/>
                    </a:ext>
                  </a:extLst>
                </a:gridCol>
                <a:gridCol w="746857">
                  <a:extLst>
                    <a:ext uri="{9D8B030D-6E8A-4147-A177-3AD203B41FA5}">
                      <a16:colId xmlns:a16="http://schemas.microsoft.com/office/drawing/2014/main" val="2933225549"/>
                    </a:ext>
                  </a:extLst>
                </a:gridCol>
                <a:gridCol w="746857">
                  <a:extLst>
                    <a:ext uri="{9D8B030D-6E8A-4147-A177-3AD203B41FA5}">
                      <a16:colId xmlns:a16="http://schemas.microsoft.com/office/drawing/2014/main" val="2608034298"/>
                    </a:ext>
                  </a:extLst>
                </a:gridCol>
                <a:gridCol w="746857">
                  <a:extLst>
                    <a:ext uri="{9D8B030D-6E8A-4147-A177-3AD203B41FA5}">
                      <a16:colId xmlns:a16="http://schemas.microsoft.com/office/drawing/2014/main" val="1548893033"/>
                    </a:ext>
                  </a:extLst>
                </a:gridCol>
                <a:gridCol w="746857">
                  <a:extLst>
                    <a:ext uri="{9D8B030D-6E8A-4147-A177-3AD203B41FA5}">
                      <a16:colId xmlns:a16="http://schemas.microsoft.com/office/drawing/2014/main" val="226228249"/>
                    </a:ext>
                  </a:extLst>
                </a:gridCol>
                <a:gridCol w="746857">
                  <a:extLst>
                    <a:ext uri="{9D8B030D-6E8A-4147-A177-3AD203B41FA5}">
                      <a16:colId xmlns:a16="http://schemas.microsoft.com/office/drawing/2014/main" val="3836583921"/>
                    </a:ext>
                  </a:extLst>
                </a:gridCol>
                <a:gridCol w="746857">
                  <a:extLst>
                    <a:ext uri="{9D8B030D-6E8A-4147-A177-3AD203B41FA5}">
                      <a16:colId xmlns:a16="http://schemas.microsoft.com/office/drawing/2014/main" val="801857824"/>
                    </a:ext>
                  </a:extLst>
                </a:gridCol>
                <a:gridCol w="746857">
                  <a:extLst>
                    <a:ext uri="{9D8B030D-6E8A-4147-A177-3AD203B41FA5}">
                      <a16:colId xmlns:a16="http://schemas.microsoft.com/office/drawing/2014/main" val="4055263122"/>
                    </a:ext>
                  </a:extLst>
                </a:gridCol>
                <a:gridCol w="746857">
                  <a:extLst>
                    <a:ext uri="{9D8B030D-6E8A-4147-A177-3AD203B41FA5}">
                      <a16:colId xmlns:a16="http://schemas.microsoft.com/office/drawing/2014/main" val="1205398334"/>
                    </a:ext>
                  </a:extLst>
                </a:gridCol>
                <a:gridCol w="746857">
                  <a:extLst>
                    <a:ext uri="{9D8B030D-6E8A-4147-A177-3AD203B41FA5}">
                      <a16:colId xmlns:a16="http://schemas.microsoft.com/office/drawing/2014/main" val="1477078329"/>
                    </a:ext>
                  </a:extLst>
                </a:gridCol>
                <a:gridCol w="746857">
                  <a:extLst>
                    <a:ext uri="{9D8B030D-6E8A-4147-A177-3AD203B41FA5}">
                      <a16:colId xmlns:a16="http://schemas.microsoft.com/office/drawing/2014/main" val="3044121631"/>
                    </a:ext>
                  </a:extLst>
                </a:gridCol>
                <a:gridCol w="746857">
                  <a:extLst>
                    <a:ext uri="{9D8B030D-6E8A-4147-A177-3AD203B41FA5}">
                      <a16:colId xmlns:a16="http://schemas.microsoft.com/office/drawing/2014/main" val="183199681"/>
                    </a:ext>
                  </a:extLst>
                </a:gridCol>
              </a:tblGrid>
              <a:tr h="155910">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Q4</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Q1</a:t>
                      </a:r>
                    </a:p>
                  </a:txBody>
                  <a:tcPr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Q2</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Q4</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Q1</a:t>
                      </a:r>
                    </a:p>
                  </a:txBody>
                  <a:tcPr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Q2</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Q4</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Q1</a:t>
                      </a:r>
                    </a:p>
                  </a:txBody>
                  <a:tcPr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Q2</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algn="ctr"/>
                      <a:r>
                        <a:rPr lang="en-AU" sz="1400" b="1" noProof="0" dirty="0">
                          <a:solidFill>
                            <a:schemeClr val="bg1"/>
                          </a:solidFill>
                          <a:latin typeface="Barlow Semi Condensed SemiBold" panose="00000706000000000000" pitchFamily="2" charset="0"/>
                          <a:cs typeface="Calibri" panose="020F0502020204030204" pitchFamily="34" charset="0"/>
                        </a:rPr>
                        <a:t>Q4</a:t>
                      </a:r>
                    </a:p>
                  </a:txBody>
                  <a:tcPr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83469938"/>
                  </a:ext>
                </a:extLst>
              </a:tr>
              <a:tr h="1788548">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AU" sz="1400" noProof="0" dirty="0">
                        <a:latin typeface="Tw Cen MT" panose="020B0602020104020603"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82085833"/>
                  </a:ext>
                </a:extLst>
              </a:tr>
            </a:tbl>
          </a:graphicData>
        </a:graphic>
      </p:graphicFrame>
      <p:sp>
        <p:nvSpPr>
          <p:cNvPr id="16" name="TextBox 6">
            <a:extLst>
              <a:ext uri="{FF2B5EF4-FFF2-40B4-BE49-F238E27FC236}">
                <a16:creationId xmlns:a16="http://schemas.microsoft.com/office/drawing/2014/main" id="{E9CAA398-BFAC-4DA5-9812-E82487C82C83}"/>
              </a:ext>
            </a:extLst>
          </p:cNvPr>
          <p:cNvSpPr txBox="1"/>
          <p:nvPr/>
        </p:nvSpPr>
        <p:spPr>
          <a:xfrm>
            <a:off x="1082313" y="783164"/>
            <a:ext cx="864377" cy="344710"/>
          </a:xfrm>
          <a:prstGeom prst="rect">
            <a:avLst/>
          </a:prstGeom>
          <a:noFill/>
        </p:spPr>
        <p:txBody>
          <a:bodyPr wrap="square">
            <a:spAutoFit/>
          </a:bodyPr>
          <a:lstStyle>
            <a:defPPr>
              <a:defRPr lang="en-US"/>
            </a:defPPr>
            <a:lvl1pPr marR="0" lvl="0" indent="0" algn="ctr" defTabSz="457200" fontAlgn="auto">
              <a:lnSpc>
                <a:spcPct val="80000"/>
              </a:lnSpc>
              <a:spcBef>
                <a:spcPts val="0"/>
              </a:spcBef>
              <a:spcAft>
                <a:spcPts val="0"/>
              </a:spcAft>
              <a:buClrTx/>
              <a:buSzTx/>
              <a:buFontTx/>
              <a:buNone/>
              <a:tabLst/>
              <a:defRPr kumimoji="0" sz="2000" b="1" i="1" u="none" strike="noStrike" cap="none" spc="0" normalizeH="0" baseline="0">
                <a:ln>
                  <a:noFill/>
                </a:ln>
                <a:solidFill>
                  <a:schemeClr val="accent1"/>
                </a:solidFill>
                <a:effectLst/>
                <a:uLnTx/>
                <a:uFillTx/>
                <a:latin typeface="Barlow Semi Condensed" panose="00000506000000000000" pitchFamily="2" charset="0"/>
              </a:defRPr>
            </a:lvl1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184175"/>
                </a:solidFill>
                <a:effectLst/>
                <a:uLnTx/>
                <a:uFillTx/>
                <a:latin typeface="+mn-lt"/>
                <a:ea typeface="+mn-ea"/>
                <a:cs typeface="+mn-cs"/>
              </a:rPr>
              <a:t>2025</a:t>
            </a:r>
          </a:p>
        </p:txBody>
      </p:sp>
      <p:sp>
        <p:nvSpPr>
          <p:cNvPr id="17" name="TextBox 6">
            <a:extLst>
              <a:ext uri="{FF2B5EF4-FFF2-40B4-BE49-F238E27FC236}">
                <a16:creationId xmlns:a16="http://schemas.microsoft.com/office/drawing/2014/main" id="{0E9CEC6E-C2C4-3D0E-8028-2013FAE4AB34}"/>
              </a:ext>
            </a:extLst>
          </p:cNvPr>
          <p:cNvSpPr txBox="1"/>
          <p:nvPr/>
        </p:nvSpPr>
        <p:spPr>
          <a:xfrm>
            <a:off x="7059340" y="783164"/>
            <a:ext cx="864377" cy="344710"/>
          </a:xfrm>
          <a:prstGeom prst="rect">
            <a:avLst/>
          </a:prstGeom>
          <a:noFill/>
        </p:spPr>
        <p:txBody>
          <a:bodyPr wrap="square">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184175"/>
                </a:solidFill>
                <a:effectLst/>
                <a:uLnTx/>
                <a:uFillTx/>
                <a:ea typeface="+mn-ea"/>
                <a:cs typeface="+mn-cs"/>
              </a:rPr>
              <a:t>2027</a:t>
            </a:r>
          </a:p>
        </p:txBody>
      </p:sp>
      <p:sp>
        <p:nvSpPr>
          <p:cNvPr id="18" name="TextBox 6">
            <a:extLst>
              <a:ext uri="{FF2B5EF4-FFF2-40B4-BE49-F238E27FC236}">
                <a16:creationId xmlns:a16="http://schemas.microsoft.com/office/drawing/2014/main" id="{316B5927-E0E5-3929-AB06-6F5BD81BB3DD}"/>
              </a:ext>
            </a:extLst>
          </p:cNvPr>
          <p:cNvSpPr txBox="1"/>
          <p:nvPr/>
        </p:nvSpPr>
        <p:spPr>
          <a:xfrm>
            <a:off x="3990423" y="783164"/>
            <a:ext cx="864377" cy="344710"/>
          </a:xfrm>
          <a:prstGeom prst="rect">
            <a:avLst/>
          </a:prstGeom>
          <a:noFill/>
        </p:spPr>
        <p:txBody>
          <a:bodyPr wrap="square">
            <a:spAutoFit/>
          </a:bodyPr>
          <a:lstStyle>
            <a:defPPr>
              <a:defRPr lang="en-US"/>
            </a:defPPr>
            <a:lvl1pPr marR="0" lvl="0" indent="0" algn="ctr" defTabSz="457200" fontAlgn="auto">
              <a:lnSpc>
                <a:spcPct val="80000"/>
              </a:lnSpc>
              <a:spcBef>
                <a:spcPts val="0"/>
              </a:spcBef>
              <a:spcAft>
                <a:spcPts val="0"/>
              </a:spcAft>
              <a:buClrTx/>
              <a:buSzTx/>
              <a:buFontTx/>
              <a:buNone/>
              <a:tabLst/>
              <a:defRPr kumimoji="0" sz="2000" b="1" i="1" u="none" strike="noStrike" cap="none" spc="0" normalizeH="0" baseline="0">
                <a:ln>
                  <a:noFill/>
                </a:ln>
                <a:solidFill>
                  <a:schemeClr val="accent1"/>
                </a:solidFill>
                <a:effectLst/>
                <a:uLnTx/>
                <a:uFillTx/>
                <a:latin typeface="Barlow Semi Condensed" panose="00000506000000000000" pitchFamily="2" charset="0"/>
              </a:defRPr>
            </a:lvl1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184175"/>
                </a:solidFill>
                <a:effectLst/>
                <a:uLnTx/>
                <a:uFillTx/>
                <a:latin typeface="+mn-lt"/>
                <a:ea typeface="+mn-ea"/>
                <a:cs typeface="+mn-cs"/>
              </a:rPr>
              <a:t>2026</a:t>
            </a:r>
          </a:p>
        </p:txBody>
      </p:sp>
      <p:cxnSp>
        <p:nvCxnSpPr>
          <p:cNvPr id="81" name="Connettore diritto 80">
            <a:extLst>
              <a:ext uri="{FF2B5EF4-FFF2-40B4-BE49-F238E27FC236}">
                <a16:creationId xmlns:a16="http://schemas.microsoft.com/office/drawing/2014/main" id="{EEB0544B-B0D6-5EF0-B48A-B6D7C6B65D32}"/>
              </a:ext>
            </a:extLst>
          </p:cNvPr>
          <p:cNvCxnSpPr>
            <a:cxnSpLocks/>
          </p:cNvCxnSpPr>
          <p:nvPr/>
        </p:nvCxnSpPr>
        <p:spPr>
          <a:xfrm>
            <a:off x="7358374" y="1159494"/>
            <a:ext cx="28462"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8B84A5BA-6BA0-0416-513F-B7BD9778C18E}"/>
              </a:ext>
            </a:extLst>
          </p:cNvPr>
          <p:cNvCxnSpPr>
            <a:cxnSpLocks/>
          </p:cNvCxnSpPr>
          <p:nvPr/>
        </p:nvCxnSpPr>
        <p:spPr>
          <a:xfrm>
            <a:off x="7608023"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7CE731FB-EF52-FD45-3AB7-B4305D359BED}"/>
              </a:ext>
            </a:extLst>
          </p:cNvPr>
          <p:cNvCxnSpPr>
            <a:cxnSpLocks/>
          </p:cNvCxnSpPr>
          <p:nvPr/>
        </p:nvCxnSpPr>
        <p:spPr>
          <a:xfrm>
            <a:off x="7857672"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53CCBE32-8621-E1D5-A849-A3B0FD6CE874}"/>
              </a:ext>
            </a:extLst>
          </p:cNvPr>
          <p:cNvCxnSpPr>
            <a:cxnSpLocks/>
          </p:cNvCxnSpPr>
          <p:nvPr/>
        </p:nvCxnSpPr>
        <p:spPr>
          <a:xfrm>
            <a:off x="8107321"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Connettore diritto 84">
            <a:extLst>
              <a:ext uri="{FF2B5EF4-FFF2-40B4-BE49-F238E27FC236}">
                <a16:creationId xmlns:a16="http://schemas.microsoft.com/office/drawing/2014/main" id="{EED38F71-962E-AB99-AA0E-378AE0FB2681}"/>
              </a:ext>
            </a:extLst>
          </p:cNvPr>
          <p:cNvCxnSpPr>
            <a:cxnSpLocks/>
          </p:cNvCxnSpPr>
          <p:nvPr/>
        </p:nvCxnSpPr>
        <p:spPr>
          <a:xfrm>
            <a:off x="8606619"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Connettore diritto 85">
            <a:extLst>
              <a:ext uri="{FF2B5EF4-FFF2-40B4-BE49-F238E27FC236}">
                <a16:creationId xmlns:a16="http://schemas.microsoft.com/office/drawing/2014/main" id="{E951FCB1-8D5D-1221-3241-DC83EF6AD042}"/>
              </a:ext>
            </a:extLst>
          </p:cNvPr>
          <p:cNvCxnSpPr>
            <a:cxnSpLocks/>
          </p:cNvCxnSpPr>
          <p:nvPr/>
        </p:nvCxnSpPr>
        <p:spPr>
          <a:xfrm>
            <a:off x="885626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Connettore diritto 86">
            <a:extLst>
              <a:ext uri="{FF2B5EF4-FFF2-40B4-BE49-F238E27FC236}">
                <a16:creationId xmlns:a16="http://schemas.microsoft.com/office/drawing/2014/main" id="{12BFA605-D9ED-4AC9-47BE-54FFAF0E92CA}"/>
              </a:ext>
            </a:extLst>
          </p:cNvPr>
          <p:cNvCxnSpPr>
            <a:cxnSpLocks/>
          </p:cNvCxnSpPr>
          <p:nvPr/>
        </p:nvCxnSpPr>
        <p:spPr>
          <a:xfrm>
            <a:off x="9105917"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Connettore diritto 87">
            <a:extLst>
              <a:ext uri="{FF2B5EF4-FFF2-40B4-BE49-F238E27FC236}">
                <a16:creationId xmlns:a16="http://schemas.microsoft.com/office/drawing/2014/main" id="{70E10111-856C-1C57-B827-F100EFBCCC0C}"/>
              </a:ext>
            </a:extLst>
          </p:cNvPr>
          <p:cNvCxnSpPr>
            <a:cxnSpLocks/>
          </p:cNvCxnSpPr>
          <p:nvPr/>
        </p:nvCxnSpPr>
        <p:spPr>
          <a:xfrm>
            <a:off x="9355566"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Connettore diritto 88">
            <a:extLst>
              <a:ext uri="{FF2B5EF4-FFF2-40B4-BE49-F238E27FC236}">
                <a16:creationId xmlns:a16="http://schemas.microsoft.com/office/drawing/2014/main" id="{B6C5814F-7557-4B48-E179-3BF2951F6B58}"/>
              </a:ext>
            </a:extLst>
          </p:cNvPr>
          <p:cNvCxnSpPr>
            <a:cxnSpLocks/>
          </p:cNvCxnSpPr>
          <p:nvPr/>
        </p:nvCxnSpPr>
        <p:spPr>
          <a:xfrm>
            <a:off x="9605215"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Connettore diritto 93">
            <a:extLst>
              <a:ext uri="{FF2B5EF4-FFF2-40B4-BE49-F238E27FC236}">
                <a16:creationId xmlns:a16="http://schemas.microsoft.com/office/drawing/2014/main" id="{714B5D32-571A-7138-576C-9FE00742A631}"/>
              </a:ext>
            </a:extLst>
          </p:cNvPr>
          <p:cNvCxnSpPr>
            <a:cxnSpLocks/>
          </p:cNvCxnSpPr>
          <p:nvPr/>
        </p:nvCxnSpPr>
        <p:spPr>
          <a:xfrm>
            <a:off x="985485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25E767C7-D4E6-347B-C58F-2EA0232835FC}"/>
              </a:ext>
            </a:extLst>
          </p:cNvPr>
          <p:cNvCxnSpPr>
            <a:cxnSpLocks/>
          </p:cNvCxnSpPr>
          <p:nvPr/>
        </p:nvCxnSpPr>
        <p:spPr>
          <a:xfrm>
            <a:off x="4362586"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Connettore diritto 95">
            <a:extLst>
              <a:ext uri="{FF2B5EF4-FFF2-40B4-BE49-F238E27FC236}">
                <a16:creationId xmlns:a16="http://schemas.microsoft.com/office/drawing/2014/main" id="{45F506B7-1CF6-ED54-EF34-04FCAC3B0EC4}"/>
              </a:ext>
            </a:extLst>
          </p:cNvPr>
          <p:cNvCxnSpPr>
            <a:cxnSpLocks/>
          </p:cNvCxnSpPr>
          <p:nvPr/>
        </p:nvCxnSpPr>
        <p:spPr>
          <a:xfrm>
            <a:off x="4612235"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9B2AB1A6-45EC-BF12-C1F1-AEDBA421C117}"/>
              </a:ext>
            </a:extLst>
          </p:cNvPr>
          <p:cNvCxnSpPr>
            <a:cxnSpLocks/>
          </p:cNvCxnSpPr>
          <p:nvPr/>
        </p:nvCxnSpPr>
        <p:spPr>
          <a:xfrm flipH="1">
            <a:off x="4854800" y="1159494"/>
            <a:ext cx="7084"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069DAB7D-DF9C-A0B4-A871-9DC894091568}"/>
              </a:ext>
            </a:extLst>
          </p:cNvPr>
          <p:cNvCxnSpPr>
            <a:cxnSpLocks/>
          </p:cNvCxnSpPr>
          <p:nvPr/>
        </p:nvCxnSpPr>
        <p:spPr>
          <a:xfrm>
            <a:off x="5361182"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C3FDD9A4-D663-78CC-16A7-76FC13AF484F}"/>
              </a:ext>
            </a:extLst>
          </p:cNvPr>
          <p:cNvCxnSpPr>
            <a:cxnSpLocks/>
          </p:cNvCxnSpPr>
          <p:nvPr/>
        </p:nvCxnSpPr>
        <p:spPr>
          <a:xfrm>
            <a:off x="5610831"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22FE0399-9CB0-188F-10B6-132C018C5982}"/>
              </a:ext>
            </a:extLst>
          </p:cNvPr>
          <p:cNvCxnSpPr>
            <a:cxnSpLocks/>
          </p:cNvCxnSpPr>
          <p:nvPr/>
        </p:nvCxnSpPr>
        <p:spPr>
          <a:xfrm>
            <a:off x="5860480"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Connettore diritto 100">
            <a:extLst>
              <a:ext uri="{FF2B5EF4-FFF2-40B4-BE49-F238E27FC236}">
                <a16:creationId xmlns:a16="http://schemas.microsoft.com/office/drawing/2014/main" id="{EE612B11-5D52-FC6A-F5EC-BED174F8F84D}"/>
              </a:ext>
            </a:extLst>
          </p:cNvPr>
          <p:cNvCxnSpPr>
            <a:cxnSpLocks/>
          </p:cNvCxnSpPr>
          <p:nvPr/>
        </p:nvCxnSpPr>
        <p:spPr>
          <a:xfrm>
            <a:off x="6110129"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Connettore diritto 101">
            <a:extLst>
              <a:ext uri="{FF2B5EF4-FFF2-40B4-BE49-F238E27FC236}">
                <a16:creationId xmlns:a16="http://schemas.microsoft.com/office/drawing/2014/main" id="{6A25A5F3-82BA-ACE2-70E4-16B26A95AE41}"/>
              </a:ext>
            </a:extLst>
          </p:cNvPr>
          <p:cNvCxnSpPr>
            <a:cxnSpLocks/>
          </p:cNvCxnSpPr>
          <p:nvPr/>
        </p:nvCxnSpPr>
        <p:spPr>
          <a:xfrm>
            <a:off x="635977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7B141EBA-5DA8-2D62-096E-B9844D7B4923}"/>
              </a:ext>
            </a:extLst>
          </p:cNvPr>
          <p:cNvCxnSpPr>
            <a:cxnSpLocks/>
          </p:cNvCxnSpPr>
          <p:nvPr/>
        </p:nvCxnSpPr>
        <p:spPr>
          <a:xfrm>
            <a:off x="6609427"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Connettore diritto 103">
            <a:extLst>
              <a:ext uri="{FF2B5EF4-FFF2-40B4-BE49-F238E27FC236}">
                <a16:creationId xmlns:a16="http://schemas.microsoft.com/office/drawing/2014/main" id="{8206A91E-B856-87A3-585A-6F789025B045}"/>
              </a:ext>
            </a:extLst>
          </p:cNvPr>
          <p:cNvCxnSpPr>
            <a:cxnSpLocks/>
          </p:cNvCxnSpPr>
          <p:nvPr/>
        </p:nvCxnSpPr>
        <p:spPr>
          <a:xfrm>
            <a:off x="6859076"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Connettore diritto 106">
            <a:extLst>
              <a:ext uri="{FF2B5EF4-FFF2-40B4-BE49-F238E27FC236}">
                <a16:creationId xmlns:a16="http://schemas.microsoft.com/office/drawing/2014/main" id="{BE9CB612-8526-EE22-F75C-83D37FFDD4FE}"/>
              </a:ext>
            </a:extLst>
          </p:cNvPr>
          <p:cNvCxnSpPr>
            <a:cxnSpLocks/>
          </p:cNvCxnSpPr>
          <p:nvPr/>
        </p:nvCxnSpPr>
        <p:spPr>
          <a:xfrm>
            <a:off x="136679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6159A23F-0888-7DB9-76A8-A7D1AE017961}"/>
              </a:ext>
            </a:extLst>
          </p:cNvPr>
          <p:cNvCxnSpPr>
            <a:cxnSpLocks/>
          </p:cNvCxnSpPr>
          <p:nvPr/>
        </p:nvCxnSpPr>
        <p:spPr>
          <a:xfrm>
            <a:off x="1616447"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Connettore diritto 108">
            <a:extLst>
              <a:ext uri="{FF2B5EF4-FFF2-40B4-BE49-F238E27FC236}">
                <a16:creationId xmlns:a16="http://schemas.microsoft.com/office/drawing/2014/main" id="{87D5CC25-07C6-285A-6D9A-1D9C8C672E80}"/>
              </a:ext>
            </a:extLst>
          </p:cNvPr>
          <p:cNvCxnSpPr>
            <a:cxnSpLocks/>
          </p:cNvCxnSpPr>
          <p:nvPr/>
        </p:nvCxnSpPr>
        <p:spPr>
          <a:xfrm>
            <a:off x="2115745"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Connettore diritto 111">
            <a:extLst>
              <a:ext uri="{FF2B5EF4-FFF2-40B4-BE49-F238E27FC236}">
                <a16:creationId xmlns:a16="http://schemas.microsoft.com/office/drawing/2014/main" id="{11565BFB-0FFD-3E68-0D08-8D0746C49985}"/>
              </a:ext>
            </a:extLst>
          </p:cNvPr>
          <p:cNvCxnSpPr>
            <a:cxnSpLocks/>
          </p:cNvCxnSpPr>
          <p:nvPr/>
        </p:nvCxnSpPr>
        <p:spPr>
          <a:xfrm>
            <a:off x="2365394"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Connettore diritto 112">
            <a:extLst>
              <a:ext uri="{FF2B5EF4-FFF2-40B4-BE49-F238E27FC236}">
                <a16:creationId xmlns:a16="http://schemas.microsoft.com/office/drawing/2014/main" id="{265AE277-3634-DBFD-4C91-6E2854B3EB1A}"/>
              </a:ext>
            </a:extLst>
          </p:cNvPr>
          <p:cNvCxnSpPr>
            <a:cxnSpLocks/>
          </p:cNvCxnSpPr>
          <p:nvPr/>
        </p:nvCxnSpPr>
        <p:spPr>
          <a:xfrm>
            <a:off x="2615043"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Connettore diritto 113">
            <a:extLst>
              <a:ext uri="{FF2B5EF4-FFF2-40B4-BE49-F238E27FC236}">
                <a16:creationId xmlns:a16="http://schemas.microsoft.com/office/drawing/2014/main" id="{7A481949-7FCD-4C26-B9DD-F9018B8BFC62}"/>
              </a:ext>
            </a:extLst>
          </p:cNvPr>
          <p:cNvCxnSpPr>
            <a:cxnSpLocks/>
          </p:cNvCxnSpPr>
          <p:nvPr/>
        </p:nvCxnSpPr>
        <p:spPr>
          <a:xfrm>
            <a:off x="2864692"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Connettore diritto 114">
            <a:extLst>
              <a:ext uri="{FF2B5EF4-FFF2-40B4-BE49-F238E27FC236}">
                <a16:creationId xmlns:a16="http://schemas.microsoft.com/office/drawing/2014/main" id="{2E2E6FD0-250F-E6E0-162E-76E83D33DC7B}"/>
              </a:ext>
            </a:extLst>
          </p:cNvPr>
          <p:cNvCxnSpPr>
            <a:cxnSpLocks/>
          </p:cNvCxnSpPr>
          <p:nvPr/>
        </p:nvCxnSpPr>
        <p:spPr>
          <a:xfrm>
            <a:off x="3114341"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4332978F-EF89-141A-7942-774588E06B59}"/>
              </a:ext>
            </a:extLst>
          </p:cNvPr>
          <p:cNvCxnSpPr>
            <a:cxnSpLocks/>
          </p:cNvCxnSpPr>
          <p:nvPr/>
        </p:nvCxnSpPr>
        <p:spPr>
          <a:xfrm>
            <a:off x="3363990" y="1159494"/>
            <a:ext cx="0" cy="2093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Connettore diritto 116">
            <a:extLst>
              <a:ext uri="{FF2B5EF4-FFF2-40B4-BE49-F238E27FC236}">
                <a16:creationId xmlns:a16="http://schemas.microsoft.com/office/drawing/2014/main" id="{6DEB6FE5-E4F5-8E69-7FD7-4B60031FA6DB}"/>
              </a:ext>
            </a:extLst>
          </p:cNvPr>
          <p:cNvCxnSpPr>
            <a:cxnSpLocks/>
          </p:cNvCxnSpPr>
          <p:nvPr/>
        </p:nvCxnSpPr>
        <p:spPr>
          <a:xfrm>
            <a:off x="3613639"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Connettore diritto 117">
            <a:extLst>
              <a:ext uri="{FF2B5EF4-FFF2-40B4-BE49-F238E27FC236}">
                <a16:creationId xmlns:a16="http://schemas.microsoft.com/office/drawing/2014/main" id="{CD97673B-871E-B09E-3BB1-5C0CC7F03E65}"/>
              </a:ext>
            </a:extLst>
          </p:cNvPr>
          <p:cNvCxnSpPr>
            <a:cxnSpLocks/>
          </p:cNvCxnSpPr>
          <p:nvPr/>
        </p:nvCxnSpPr>
        <p:spPr>
          <a:xfrm>
            <a:off x="3863288"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ttore diritto 63">
            <a:extLst>
              <a:ext uri="{FF2B5EF4-FFF2-40B4-BE49-F238E27FC236}">
                <a16:creationId xmlns:a16="http://schemas.microsoft.com/office/drawing/2014/main" id="{D5CCC6E5-90F5-6802-EDFC-8D8BEC9D5B93}"/>
              </a:ext>
            </a:extLst>
          </p:cNvPr>
          <p:cNvCxnSpPr>
            <a:cxnSpLocks/>
          </p:cNvCxnSpPr>
          <p:nvPr/>
        </p:nvCxnSpPr>
        <p:spPr>
          <a:xfrm flipV="1">
            <a:off x="7108725" y="1159494"/>
            <a:ext cx="0" cy="2104470"/>
          </a:xfrm>
          <a:prstGeom prst="line">
            <a:avLst/>
          </a:prstGeom>
          <a:ln w="28575">
            <a:solidFill>
              <a:schemeClr val="accent5">
                <a:lumMod val="90000"/>
                <a:lumOff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nettore diritto 63">
            <a:extLst>
              <a:ext uri="{FF2B5EF4-FFF2-40B4-BE49-F238E27FC236}">
                <a16:creationId xmlns:a16="http://schemas.microsoft.com/office/drawing/2014/main" id="{E434C391-E29F-DB86-18D5-764207F3EC02}"/>
              </a:ext>
            </a:extLst>
          </p:cNvPr>
          <p:cNvCxnSpPr>
            <a:cxnSpLocks/>
          </p:cNvCxnSpPr>
          <p:nvPr/>
        </p:nvCxnSpPr>
        <p:spPr>
          <a:xfrm flipV="1">
            <a:off x="4112937" y="1159494"/>
            <a:ext cx="0" cy="2093348"/>
          </a:xfrm>
          <a:prstGeom prst="line">
            <a:avLst/>
          </a:prstGeom>
          <a:ln w="28575">
            <a:solidFill>
              <a:schemeClr val="accent5">
                <a:lumMod val="90000"/>
                <a:lumOff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nettore diritto 63">
            <a:extLst>
              <a:ext uri="{FF2B5EF4-FFF2-40B4-BE49-F238E27FC236}">
                <a16:creationId xmlns:a16="http://schemas.microsoft.com/office/drawing/2014/main" id="{0B4FFA63-65C5-CAB8-F1A1-FB414F7B0858}"/>
              </a:ext>
            </a:extLst>
          </p:cNvPr>
          <p:cNvCxnSpPr>
            <a:cxnSpLocks/>
          </p:cNvCxnSpPr>
          <p:nvPr/>
        </p:nvCxnSpPr>
        <p:spPr>
          <a:xfrm flipV="1">
            <a:off x="1117149" y="1159494"/>
            <a:ext cx="0" cy="2104470"/>
          </a:xfrm>
          <a:prstGeom prst="line">
            <a:avLst/>
          </a:prstGeom>
          <a:ln w="28575">
            <a:solidFill>
              <a:schemeClr val="accent5">
                <a:lumMod val="90000"/>
                <a:lumOff val="10000"/>
              </a:schemeClr>
            </a:solidFill>
          </a:ln>
          <a:effectLst/>
        </p:spPr>
        <p:style>
          <a:lnRef idx="2">
            <a:schemeClr val="accent1"/>
          </a:lnRef>
          <a:fillRef idx="0">
            <a:schemeClr val="accent1"/>
          </a:fillRef>
          <a:effectRef idx="1">
            <a:schemeClr val="accent1"/>
          </a:effectRef>
          <a:fontRef idx="minor">
            <a:schemeClr val="tx1"/>
          </a:fontRef>
        </p:style>
      </p:cxnSp>
      <p:sp>
        <p:nvSpPr>
          <p:cNvPr id="19" name="Slide Number Placeholder 2">
            <a:extLst>
              <a:ext uri="{FF2B5EF4-FFF2-40B4-BE49-F238E27FC236}">
                <a16:creationId xmlns:a16="http://schemas.microsoft.com/office/drawing/2014/main" id="{C156FB33-0F0B-8E6B-6D77-B07FD8D3FA7F}"/>
              </a:ext>
            </a:extLst>
          </p:cNvPr>
          <p:cNvSpPr>
            <a:spLocks noGrp="1"/>
          </p:cNvSpPr>
          <p:nvPr>
            <p:ph type="sldNum" sz="quarter" idx="12"/>
          </p:nvPr>
        </p:nvSpPr>
        <p:spPr>
          <a:xfrm>
            <a:off x="9229216" y="637870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7D6147-8CA9-4AD8-AEEB-E653C18C822D}" type="slidenum">
              <a:rPr kumimoji="0" lang="en-GB" sz="1200" b="0" i="0" u="none" strike="noStrike" kern="1200" cap="none" spc="0" normalizeH="0" baseline="0" noProof="0" smtClean="0">
                <a:ln>
                  <a:noFill/>
                </a:ln>
                <a:solidFill>
                  <a:prstClr val="black">
                    <a:tint val="75000"/>
                  </a:prst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pic>
        <p:nvPicPr>
          <p:cNvPr id="127" name="Immagine 14">
            <a:extLst>
              <a:ext uri="{FF2B5EF4-FFF2-40B4-BE49-F238E27FC236}">
                <a16:creationId xmlns:a16="http://schemas.microsoft.com/office/drawing/2014/main" id="{94CD7462-1044-7A65-54E0-35DC191FED5B}"/>
              </a:ext>
            </a:extLst>
          </p:cNvPr>
          <p:cNvPicPr>
            <a:picLocks noChangeAspect="1"/>
          </p:cNvPicPr>
          <p:nvPr/>
        </p:nvPicPr>
        <p:blipFill>
          <a:blip r:embed="rId2"/>
          <a:stretch>
            <a:fillRect/>
          </a:stretch>
        </p:blipFill>
        <p:spPr>
          <a:xfrm>
            <a:off x="445291" y="2257560"/>
            <a:ext cx="289654" cy="273102"/>
          </a:xfrm>
          <a:prstGeom prst="rect">
            <a:avLst/>
          </a:prstGeom>
        </p:spPr>
      </p:pic>
      <p:pic>
        <p:nvPicPr>
          <p:cNvPr id="128" name="Immagine 16">
            <a:extLst>
              <a:ext uri="{FF2B5EF4-FFF2-40B4-BE49-F238E27FC236}">
                <a16:creationId xmlns:a16="http://schemas.microsoft.com/office/drawing/2014/main" id="{1BB4E6C2-FAAB-D9B6-6E6F-B12199E68B10}"/>
              </a:ext>
            </a:extLst>
          </p:cNvPr>
          <p:cNvPicPr>
            <a:picLocks noChangeAspect="1"/>
          </p:cNvPicPr>
          <p:nvPr/>
        </p:nvPicPr>
        <p:blipFill rotWithShape="1">
          <a:blip r:embed="rId3"/>
          <a:srcRect t="1633"/>
          <a:stretch/>
        </p:blipFill>
        <p:spPr>
          <a:xfrm>
            <a:off x="5391543" y="2798608"/>
            <a:ext cx="285186" cy="302110"/>
          </a:xfrm>
          <a:prstGeom prst="rect">
            <a:avLst/>
          </a:prstGeom>
        </p:spPr>
      </p:pic>
      <p:sp>
        <p:nvSpPr>
          <p:cNvPr id="123" name="Freccia a pentagono 45">
            <a:extLst>
              <a:ext uri="{FF2B5EF4-FFF2-40B4-BE49-F238E27FC236}">
                <a16:creationId xmlns:a16="http://schemas.microsoft.com/office/drawing/2014/main" id="{B097DF94-00C9-A60A-F5A7-9F88324825F4}"/>
              </a:ext>
            </a:extLst>
          </p:cNvPr>
          <p:cNvSpPr/>
          <p:nvPr/>
        </p:nvSpPr>
        <p:spPr>
          <a:xfrm>
            <a:off x="6617563" y="2792837"/>
            <a:ext cx="1739407" cy="282800"/>
          </a:xfrm>
          <a:prstGeom prst="homePlate">
            <a:avLst>
              <a:gd name="adj" fmla="val 28379"/>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AU" sz="1400" i="0" u="none" strike="noStrike" kern="1200" cap="none" spc="0" normalizeH="0" baseline="0" noProof="0" dirty="0">
                <a:ln>
                  <a:noFill/>
                </a:ln>
                <a:solidFill>
                  <a:prstClr val="white"/>
                </a:solidFill>
                <a:effectLst/>
                <a:uLnTx/>
                <a:uFillTx/>
                <a:ea typeface="+mn-ea"/>
                <a:cs typeface="Calibri" panose="020F0502020204030204" pitchFamily="34" charset="0"/>
              </a:rPr>
              <a:t>Phase 1 b </a:t>
            </a:r>
          </a:p>
        </p:txBody>
      </p:sp>
      <p:sp>
        <p:nvSpPr>
          <p:cNvPr id="15" name="CasellaDiTesto 14">
            <a:extLst>
              <a:ext uri="{FF2B5EF4-FFF2-40B4-BE49-F238E27FC236}">
                <a16:creationId xmlns:a16="http://schemas.microsoft.com/office/drawing/2014/main" id="{A77BA8B4-12E9-6052-1977-D9A9DAF4118F}"/>
              </a:ext>
            </a:extLst>
          </p:cNvPr>
          <p:cNvSpPr txBox="1"/>
          <p:nvPr/>
        </p:nvSpPr>
        <p:spPr>
          <a:xfrm>
            <a:off x="409129" y="3446726"/>
            <a:ext cx="10170439" cy="923330"/>
          </a:xfrm>
          <a:prstGeom prst="rect">
            <a:avLst/>
          </a:prstGeom>
          <a:noFill/>
        </p:spPr>
        <p:txBody>
          <a:bodyPr wrap="square">
            <a:spAutoFit/>
          </a:bodyPr>
          <a:lstStyle/>
          <a:p>
            <a:pPr marL="342900" indent="-342900" algn="l">
              <a:buFont typeface="Arial" panose="020B0604020202020204" pitchFamily="34" charset="0"/>
              <a:buChar char="•"/>
            </a:pPr>
            <a:r>
              <a:rPr lang="it-IT" dirty="0"/>
              <a:t>SAD/MAD (MAD 1 </a:t>
            </a:r>
            <a:r>
              <a:rPr lang="it-IT" dirty="0" err="1"/>
              <a:t>month</a:t>
            </a:r>
            <a:r>
              <a:rPr lang="it-IT" dirty="0"/>
              <a:t> treatment) in The Netherlands </a:t>
            </a:r>
          </a:p>
          <a:p>
            <a:pPr marL="342900" indent="-342900" algn="l">
              <a:buFont typeface="Arial" panose="020B0604020202020204" pitchFamily="34" charset="0"/>
              <a:buChar char="•"/>
            </a:pPr>
            <a:r>
              <a:rPr lang="it-IT" dirty="0" err="1"/>
              <a:t>then</a:t>
            </a:r>
            <a:r>
              <a:rPr lang="it-IT" dirty="0"/>
              <a:t> a Phase1b (3 </a:t>
            </a:r>
            <a:r>
              <a:rPr lang="it-IT" dirty="0" err="1"/>
              <a:t>months</a:t>
            </a:r>
            <a:r>
              <a:rPr lang="it-IT" dirty="0"/>
              <a:t> treatment) in Germany </a:t>
            </a:r>
          </a:p>
          <a:p>
            <a:pPr marL="342900" indent="-342900" algn="l">
              <a:buFont typeface="Arial" panose="020B0604020202020204" pitchFamily="34" charset="0"/>
              <a:buChar char="•"/>
            </a:pPr>
            <a:r>
              <a:rPr lang="it-IT" dirty="0" err="1"/>
              <a:t>then</a:t>
            </a:r>
            <a:r>
              <a:rPr lang="it-IT" dirty="0"/>
              <a:t> a </a:t>
            </a:r>
            <a:r>
              <a:rPr lang="it-IT" dirty="0" err="1"/>
              <a:t>Phase</a:t>
            </a:r>
            <a:r>
              <a:rPr lang="it-IT" dirty="0"/>
              <a:t> 2a (6-9 </a:t>
            </a:r>
            <a:r>
              <a:rPr lang="it-IT" dirty="0" err="1"/>
              <a:t>months</a:t>
            </a:r>
            <a:r>
              <a:rPr lang="it-IT" dirty="0"/>
              <a:t> treatment, </a:t>
            </a:r>
            <a:r>
              <a:rPr lang="it-IT" dirty="0" err="1"/>
              <a:t>tbd</a:t>
            </a:r>
            <a:r>
              <a:rPr lang="it-IT" dirty="0"/>
              <a:t>)</a:t>
            </a:r>
          </a:p>
        </p:txBody>
      </p:sp>
      <p:cxnSp>
        <p:nvCxnSpPr>
          <p:cNvPr id="9" name="Connettore diritto 8">
            <a:extLst>
              <a:ext uri="{FF2B5EF4-FFF2-40B4-BE49-F238E27FC236}">
                <a16:creationId xmlns:a16="http://schemas.microsoft.com/office/drawing/2014/main" id="{F6940726-5F21-4893-FAA9-7FE6D8E5C005}"/>
              </a:ext>
            </a:extLst>
          </p:cNvPr>
          <p:cNvCxnSpPr>
            <a:cxnSpLocks/>
          </p:cNvCxnSpPr>
          <p:nvPr/>
        </p:nvCxnSpPr>
        <p:spPr>
          <a:xfrm>
            <a:off x="1866096"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23169AE5-7C05-7C4E-3B71-D718B4E296CC}"/>
              </a:ext>
            </a:extLst>
          </p:cNvPr>
          <p:cNvCxnSpPr>
            <a:cxnSpLocks/>
          </p:cNvCxnSpPr>
          <p:nvPr/>
        </p:nvCxnSpPr>
        <p:spPr>
          <a:xfrm>
            <a:off x="5111533" y="1159494"/>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0CE994B8-2098-D8F6-CD3C-EC0FF3467237}"/>
              </a:ext>
            </a:extLst>
          </p:cNvPr>
          <p:cNvCxnSpPr>
            <a:cxnSpLocks/>
          </p:cNvCxnSpPr>
          <p:nvPr/>
        </p:nvCxnSpPr>
        <p:spPr>
          <a:xfrm>
            <a:off x="8356970" y="1159494"/>
            <a:ext cx="0" cy="2104470"/>
          </a:xfrm>
          <a:prstGeom prst="line">
            <a:avLst/>
          </a:prstGeom>
        </p:spPr>
        <p:style>
          <a:lnRef idx="1">
            <a:schemeClr val="accent1"/>
          </a:lnRef>
          <a:fillRef idx="0">
            <a:schemeClr val="accent1"/>
          </a:fillRef>
          <a:effectRef idx="0">
            <a:schemeClr val="accent1"/>
          </a:effectRef>
          <a:fontRef idx="minor">
            <a:schemeClr val="tx1"/>
          </a:fontRef>
        </p:style>
      </p:cxnSp>
      <p:sp>
        <p:nvSpPr>
          <p:cNvPr id="125" name="Freccia a pentagono 45">
            <a:extLst>
              <a:ext uri="{FF2B5EF4-FFF2-40B4-BE49-F238E27FC236}">
                <a16:creationId xmlns:a16="http://schemas.microsoft.com/office/drawing/2014/main" id="{7351BA35-D21C-CF0A-0C8A-072E3D851494}"/>
              </a:ext>
            </a:extLst>
          </p:cNvPr>
          <p:cNvSpPr/>
          <p:nvPr/>
        </p:nvSpPr>
        <p:spPr>
          <a:xfrm>
            <a:off x="1532082" y="2215642"/>
            <a:ext cx="2212846" cy="259741"/>
          </a:xfrm>
          <a:prstGeom prst="homePlate">
            <a:avLst>
              <a:gd name="adj" fmla="val 28379"/>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lang="en-AU" sz="1200" dirty="0">
                <a:solidFill>
                  <a:prstClr val="white"/>
                </a:solidFill>
                <a:cs typeface="Calibri" panose="020F0502020204030204" pitchFamily="34" charset="0"/>
              </a:rPr>
              <a:t>Phase 1a 1-m MAD</a:t>
            </a:r>
            <a:endParaRPr kumimoji="0" lang="en-AU" sz="1200" i="0" u="none" strike="noStrike" kern="1200" cap="none" spc="0" normalizeH="0" baseline="0" noProof="0" dirty="0">
              <a:ln>
                <a:noFill/>
              </a:ln>
              <a:solidFill>
                <a:prstClr val="white"/>
              </a:solidFill>
              <a:effectLst/>
              <a:uLnTx/>
              <a:uFillTx/>
              <a:ea typeface="+mn-ea"/>
              <a:cs typeface="Calibri" panose="020F0502020204030204" pitchFamily="34" charset="0"/>
            </a:endParaRPr>
          </a:p>
        </p:txBody>
      </p:sp>
      <p:cxnSp>
        <p:nvCxnSpPr>
          <p:cNvPr id="1358" name="Connettore diritto 1357">
            <a:extLst>
              <a:ext uri="{FF2B5EF4-FFF2-40B4-BE49-F238E27FC236}">
                <a16:creationId xmlns:a16="http://schemas.microsoft.com/office/drawing/2014/main" id="{0B09A26D-5F48-CB1F-2AAC-1899AA67FA9F}"/>
              </a:ext>
            </a:extLst>
          </p:cNvPr>
          <p:cNvCxnSpPr>
            <a:cxnSpLocks/>
          </p:cNvCxnSpPr>
          <p:nvPr/>
        </p:nvCxnSpPr>
        <p:spPr>
          <a:xfrm>
            <a:off x="604798" y="1161285"/>
            <a:ext cx="0" cy="210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9" name="Connettore diritto 1358">
            <a:extLst>
              <a:ext uri="{FF2B5EF4-FFF2-40B4-BE49-F238E27FC236}">
                <a16:creationId xmlns:a16="http://schemas.microsoft.com/office/drawing/2014/main" id="{5A5938F9-0C14-9A7C-0550-10786F07D8CD}"/>
              </a:ext>
            </a:extLst>
          </p:cNvPr>
          <p:cNvCxnSpPr>
            <a:cxnSpLocks/>
          </p:cNvCxnSpPr>
          <p:nvPr/>
        </p:nvCxnSpPr>
        <p:spPr>
          <a:xfrm>
            <a:off x="854447" y="1161285"/>
            <a:ext cx="0" cy="210447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Freccia a pentagono 45">
            <a:extLst>
              <a:ext uri="{FF2B5EF4-FFF2-40B4-BE49-F238E27FC236}">
                <a16:creationId xmlns:a16="http://schemas.microsoft.com/office/drawing/2014/main" id="{43FA709B-B903-BC91-D958-00AC43455E4A}"/>
              </a:ext>
            </a:extLst>
          </p:cNvPr>
          <p:cNvSpPr/>
          <p:nvPr/>
        </p:nvSpPr>
        <p:spPr>
          <a:xfrm>
            <a:off x="745950" y="1824031"/>
            <a:ext cx="1492013" cy="297999"/>
          </a:xfrm>
          <a:prstGeom prst="homePlate">
            <a:avLst>
              <a:gd name="adj" fmla="val 2837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lang="en-AU" sz="1200" dirty="0">
                <a:solidFill>
                  <a:prstClr val="white"/>
                </a:solidFill>
                <a:cs typeface="Calibri" panose="020F0502020204030204" pitchFamily="34" charset="0"/>
              </a:rPr>
              <a:t>Phase 1a SAD</a:t>
            </a:r>
            <a:endParaRPr kumimoji="0" lang="en-AU" sz="1200" i="0" u="none" strike="noStrike" kern="1200" cap="none" spc="0" normalizeH="0" baseline="0" noProof="0" dirty="0">
              <a:ln>
                <a:noFill/>
              </a:ln>
              <a:solidFill>
                <a:prstClr val="white"/>
              </a:solidFill>
              <a:effectLst/>
              <a:uLnTx/>
              <a:uFillTx/>
              <a:ea typeface="+mn-ea"/>
              <a:cs typeface="Calibri" panose="020F0502020204030204" pitchFamily="34" charset="0"/>
            </a:endParaRPr>
          </a:p>
        </p:txBody>
      </p:sp>
      <p:sp>
        <p:nvSpPr>
          <p:cNvPr id="3" name="CasellaDiTesto 2">
            <a:extLst>
              <a:ext uri="{FF2B5EF4-FFF2-40B4-BE49-F238E27FC236}">
                <a16:creationId xmlns:a16="http://schemas.microsoft.com/office/drawing/2014/main" id="{774E4C4A-6281-72A5-D26F-A9060CD488BD}"/>
              </a:ext>
            </a:extLst>
          </p:cNvPr>
          <p:cNvSpPr txBox="1"/>
          <p:nvPr/>
        </p:nvSpPr>
        <p:spPr>
          <a:xfrm>
            <a:off x="493428" y="1587908"/>
            <a:ext cx="748145" cy="307777"/>
          </a:xfrm>
          <a:prstGeom prst="rect">
            <a:avLst/>
          </a:prstGeom>
          <a:noFill/>
        </p:spPr>
        <p:txBody>
          <a:bodyPr wrap="square" rtlCol="0">
            <a:spAutoFit/>
          </a:bodyPr>
          <a:lstStyle/>
          <a:p>
            <a:pPr algn="l"/>
            <a:r>
              <a:rPr lang="it-IT" sz="1400" dirty="0"/>
              <a:t>FPI</a:t>
            </a:r>
          </a:p>
        </p:txBody>
      </p:sp>
      <p:sp>
        <p:nvSpPr>
          <p:cNvPr id="4" name="CasellaDiTesto 3">
            <a:extLst>
              <a:ext uri="{FF2B5EF4-FFF2-40B4-BE49-F238E27FC236}">
                <a16:creationId xmlns:a16="http://schemas.microsoft.com/office/drawing/2014/main" id="{127445CA-16E7-5A86-A195-4325ACA13CC8}"/>
              </a:ext>
            </a:extLst>
          </p:cNvPr>
          <p:cNvSpPr txBox="1"/>
          <p:nvPr/>
        </p:nvSpPr>
        <p:spPr>
          <a:xfrm>
            <a:off x="1976626" y="1568146"/>
            <a:ext cx="748145" cy="307777"/>
          </a:xfrm>
          <a:prstGeom prst="rect">
            <a:avLst/>
          </a:prstGeom>
          <a:noFill/>
        </p:spPr>
        <p:txBody>
          <a:bodyPr wrap="square" rtlCol="0">
            <a:spAutoFit/>
          </a:bodyPr>
          <a:lstStyle/>
          <a:p>
            <a:pPr algn="l"/>
            <a:r>
              <a:rPr lang="it-IT" sz="1400" dirty="0"/>
              <a:t>LPO</a:t>
            </a:r>
          </a:p>
        </p:txBody>
      </p:sp>
      <p:sp>
        <p:nvSpPr>
          <p:cNvPr id="6" name="CasellaDiTesto 5">
            <a:extLst>
              <a:ext uri="{FF2B5EF4-FFF2-40B4-BE49-F238E27FC236}">
                <a16:creationId xmlns:a16="http://schemas.microsoft.com/office/drawing/2014/main" id="{334E9109-6C48-3CFC-E957-DD0FA0282455}"/>
              </a:ext>
            </a:extLst>
          </p:cNvPr>
          <p:cNvSpPr txBox="1"/>
          <p:nvPr/>
        </p:nvSpPr>
        <p:spPr>
          <a:xfrm>
            <a:off x="1356709" y="2433955"/>
            <a:ext cx="748145" cy="307777"/>
          </a:xfrm>
          <a:prstGeom prst="rect">
            <a:avLst/>
          </a:prstGeom>
          <a:noFill/>
        </p:spPr>
        <p:txBody>
          <a:bodyPr wrap="square" rtlCol="0">
            <a:spAutoFit/>
          </a:bodyPr>
          <a:lstStyle/>
          <a:p>
            <a:pPr algn="l"/>
            <a:r>
              <a:rPr lang="it-IT" sz="1400" dirty="0"/>
              <a:t>FPI</a:t>
            </a:r>
          </a:p>
        </p:txBody>
      </p:sp>
      <p:sp>
        <p:nvSpPr>
          <p:cNvPr id="13" name="CasellaDiTesto 12">
            <a:extLst>
              <a:ext uri="{FF2B5EF4-FFF2-40B4-BE49-F238E27FC236}">
                <a16:creationId xmlns:a16="http://schemas.microsoft.com/office/drawing/2014/main" id="{132E0CCE-1803-0BED-76CF-45E63ACE1101}"/>
              </a:ext>
            </a:extLst>
          </p:cNvPr>
          <p:cNvSpPr txBox="1"/>
          <p:nvPr/>
        </p:nvSpPr>
        <p:spPr>
          <a:xfrm>
            <a:off x="3515045" y="2400355"/>
            <a:ext cx="748145" cy="307777"/>
          </a:xfrm>
          <a:prstGeom prst="rect">
            <a:avLst/>
          </a:prstGeom>
          <a:noFill/>
        </p:spPr>
        <p:txBody>
          <a:bodyPr wrap="square" rtlCol="0">
            <a:spAutoFit/>
          </a:bodyPr>
          <a:lstStyle/>
          <a:p>
            <a:pPr algn="l"/>
            <a:r>
              <a:rPr lang="it-IT" sz="1400" dirty="0"/>
              <a:t>LPO</a:t>
            </a:r>
          </a:p>
        </p:txBody>
      </p:sp>
      <p:sp>
        <p:nvSpPr>
          <p:cNvPr id="14" name="Star: 5 Points 6">
            <a:extLst>
              <a:ext uri="{FF2B5EF4-FFF2-40B4-BE49-F238E27FC236}">
                <a16:creationId xmlns:a16="http://schemas.microsoft.com/office/drawing/2014/main" id="{9B47DD93-0CFD-1DC4-CE6B-C66AEF70A357}"/>
              </a:ext>
            </a:extLst>
          </p:cNvPr>
          <p:cNvSpPr/>
          <p:nvPr/>
        </p:nvSpPr>
        <p:spPr>
          <a:xfrm>
            <a:off x="5525208" y="2221689"/>
            <a:ext cx="275937" cy="240054"/>
          </a:xfrm>
          <a:prstGeom prst="star5">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20" name="CasellaDiTesto 19">
            <a:extLst>
              <a:ext uri="{FF2B5EF4-FFF2-40B4-BE49-F238E27FC236}">
                <a16:creationId xmlns:a16="http://schemas.microsoft.com/office/drawing/2014/main" id="{196865AB-3F9B-E1E3-2747-F1F6054EF7EA}"/>
              </a:ext>
            </a:extLst>
          </p:cNvPr>
          <p:cNvSpPr txBox="1"/>
          <p:nvPr/>
        </p:nvSpPr>
        <p:spPr>
          <a:xfrm>
            <a:off x="5640365" y="2367923"/>
            <a:ext cx="748145" cy="307777"/>
          </a:xfrm>
          <a:prstGeom prst="rect">
            <a:avLst/>
          </a:prstGeom>
          <a:noFill/>
        </p:spPr>
        <p:txBody>
          <a:bodyPr wrap="square" rtlCol="0">
            <a:spAutoFit/>
          </a:bodyPr>
          <a:lstStyle/>
          <a:p>
            <a:pPr algn="l"/>
            <a:r>
              <a:rPr lang="it-IT" sz="1400" dirty="0"/>
              <a:t>CSR</a:t>
            </a:r>
          </a:p>
        </p:txBody>
      </p:sp>
      <p:sp>
        <p:nvSpPr>
          <p:cNvPr id="21" name="Star: 5 Points 6">
            <a:extLst>
              <a:ext uri="{FF2B5EF4-FFF2-40B4-BE49-F238E27FC236}">
                <a16:creationId xmlns:a16="http://schemas.microsoft.com/office/drawing/2014/main" id="{93CB7117-CE53-1AAB-BFED-0C0ED70C9602}"/>
              </a:ext>
            </a:extLst>
          </p:cNvPr>
          <p:cNvSpPr/>
          <p:nvPr/>
        </p:nvSpPr>
        <p:spPr>
          <a:xfrm>
            <a:off x="3971398" y="2203533"/>
            <a:ext cx="275937" cy="240054"/>
          </a:xfrm>
          <a:prstGeom prst="star5">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22" name="CasellaDiTesto 21">
            <a:extLst>
              <a:ext uri="{FF2B5EF4-FFF2-40B4-BE49-F238E27FC236}">
                <a16:creationId xmlns:a16="http://schemas.microsoft.com/office/drawing/2014/main" id="{EA2F9C7E-07B5-14B2-7D70-EC3BAC5AFAFE}"/>
              </a:ext>
            </a:extLst>
          </p:cNvPr>
          <p:cNvSpPr txBox="1"/>
          <p:nvPr/>
        </p:nvSpPr>
        <p:spPr>
          <a:xfrm>
            <a:off x="4058331" y="2394781"/>
            <a:ext cx="748145" cy="307777"/>
          </a:xfrm>
          <a:prstGeom prst="rect">
            <a:avLst/>
          </a:prstGeom>
          <a:noFill/>
        </p:spPr>
        <p:txBody>
          <a:bodyPr wrap="square" rtlCol="0">
            <a:spAutoFit/>
          </a:bodyPr>
          <a:lstStyle/>
          <a:p>
            <a:pPr algn="l"/>
            <a:r>
              <a:rPr lang="it-IT" sz="1400" dirty="0"/>
              <a:t>DBL</a:t>
            </a:r>
          </a:p>
        </p:txBody>
      </p:sp>
      <p:sp>
        <p:nvSpPr>
          <p:cNvPr id="23" name="Star: 5 Points 6">
            <a:extLst>
              <a:ext uri="{FF2B5EF4-FFF2-40B4-BE49-F238E27FC236}">
                <a16:creationId xmlns:a16="http://schemas.microsoft.com/office/drawing/2014/main" id="{455D02F8-2714-2433-05D6-85274A1E1945}"/>
              </a:ext>
            </a:extLst>
          </p:cNvPr>
          <p:cNvSpPr/>
          <p:nvPr/>
        </p:nvSpPr>
        <p:spPr>
          <a:xfrm>
            <a:off x="9495140" y="2784237"/>
            <a:ext cx="275937" cy="240054"/>
          </a:xfrm>
          <a:prstGeom prst="star5">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24" name="CasellaDiTesto 23">
            <a:extLst>
              <a:ext uri="{FF2B5EF4-FFF2-40B4-BE49-F238E27FC236}">
                <a16:creationId xmlns:a16="http://schemas.microsoft.com/office/drawing/2014/main" id="{5A19641E-0005-3F65-06C8-CF0D1F1F6A4B}"/>
              </a:ext>
            </a:extLst>
          </p:cNvPr>
          <p:cNvSpPr txBox="1"/>
          <p:nvPr/>
        </p:nvSpPr>
        <p:spPr>
          <a:xfrm>
            <a:off x="9610230" y="2923478"/>
            <a:ext cx="748145" cy="307777"/>
          </a:xfrm>
          <a:prstGeom prst="rect">
            <a:avLst/>
          </a:prstGeom>
          <a:noFill/>
          <a:ln>
            <a:noFill/>
          </a:ln>
        </p:spPr>
        <p:txBody>
          <a:bodyPr wrap="square" rtlCol="0">
            <a:spAutoFit/>
          </a:bodyPr>
          <a:lstStyle/>
          <a:p>
            <a:pPr algn="l"/>
            <a:r>
              <a:rPr lang="it-IT" sz="1400" dirty="0" err="1"/>
              <a:t>dCSR</a:t>
            </a:r>
            <a:endParaRPr lang="it-IT" sz="1400" dirty="0"/>
          </a:p>
        </p:txBody>
      </p:sp>
      <p:sp>
        <p:nvSpPr>
          <p:cNvPr id="25" name="Star: 5 Points 6">
            <a:extLst>
              <a:ext uri="{FF2B5EF4-FFF2-40B4-BE49-F238E27FC236}">
                <a16:creationId xmlns:a16="http://schemas.microsoft.com/office/drawing/2014/main" id="{6BA9C902-9546-28E3-189A-59C37A9D0F25}"/>
              </a:ext>
            </a:extLst>
          </p:cNvPr>
          <p:cNvSpPr/>
          <p:nvPr/>
        </p:nvSpPr>
        <p:spPr>
          <a:xfrm>
            <a:off x="8864700" y="2797611"/>
            <a:ext cx="275937" cy="240054"/>
          </a:xfrm>
          <a:prstGeom prst="star5">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26" name="CasellaDiTesto 25">
            <a:extLst>
              <a:ext uri="{FF2B5EF4-FFF2-40B4-BE49-F238E27FC236}">
                <a16:creationId xmlns:a16="http://schemas.microsoft.com/office/drawing/2014/main" id="{8C569301-4033-ED08-9FE8-2E6EF1A4727E}"/>
              </a:ext>
            </a:extLst>
          </p:cNvPr>
          <p:cNvSpPr txBox="1"/>
          <p:nvPr/>
        </p:nvSpPr>
        <p:spPr>
          <a:xfrm>
            <a:off x="8942829" y="2960268"/>
            <a:ext cx="748145" cy="307777"/>
          </a:xfrm>
          <a:prstGeom prst="rect">
            <a:avLst/>
          </a:prstGeom>
          <a:noFill/>
        </p:spPr>
        <p:txBody>
          <a:bodyPr wrap="square" rtlCol="0">
            <a:spAutoFit/>
          </a:bodyPr>
          <a:lstStyle/>
          <a:p>
            <a:pPr algn="l"/>
            <a:r>
              <a:rPr lang="it-IT" sz="1400" dirty="0"/>
              <a:t>DBL</a:t>
            </a:r>
          </a:p>
        </p:txBody>
      </p:sp>
      <p:sp>
        <p:nvSpPr>
          <p:cNvPr id="27" name="Sole 26">
            <a:extLst>
              <a:ext uri="{FF2B5EF4-FFF2-40B4-BE49-F238E27FC236}">
                <a16:creationId xmlns:a16="http://schemas.microsoft.com/office/drawing/2014/main" id="{D960F62E-5686-4ACC-42D6-86F9A60EFEF5}"/>
              </a:ext>
            </a:extLst>
          </p:cNvPr>
          <p:cNvSpPr/>
          <p:nvPr/>
        </p:nvSpPr>
        <p:spPr>
          <a:xfrm>
            <a:off x="5707345" y="2789967"/>
            <a:ext cx="330565" cy="305039"/>
          </a:xfrm>
          <a:prstGeom prst="sun">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28" name="CasellaDiTesto 27">
            <a:extLst>
              <a:ext uri="{FF2B5EF4-FFF2-40B4-BE49-F238E27FC236}">
                <a16:creationId xmlns:a16="http://schemas.microsoft.com/office/drawing/2014/main" id="{DDAA32E0-8441-E34A-0073-5544A4876D45}"/>
              </a:ext>
            </a:extLst>
          </p:cNvPr>
          <p:cNvSpPr txBox="1"/>
          <p:nvPr/>
        </p:nvSpPr>
        <p:spPr>
          <a:xfrm>
            <a:off x="5905348" y="2941117"/>
            <a:ext cx="748145" cy="307777"/>
          </a:xfrm>
          <a:prstGeom prst="rect">
            <a:avLst/>
          </a:prstGeom>
          <a:noFill/>
        </p:spPr>
        <p:txBody>
          <a:bodyPr wrap="square" rtlCol="0">
            <a:spAutoFit/>
          </a:bodyPr>
          <a:lstStyle/>
          <a:p>
            <a:pPr algn="l"/>
            <a:r>
              <a:rPr lang="it-IT" sz="1400" dirty="0"/>
              <a:t>CTA</a:t>
            </a:r>
          </a:p>
        </p:txBody>
      </p:sp>
      <p:sp>
        <p:nvSpPr>
          <p:cNvPr id="29" name="CasellaDiTesto 28">
            <a:extLst>
              <a:ext uri="{FF2B5EF4-FFF2-40B4-BE49-F238E27FC236}">
                <a16:creationId xmlns:a16="http://schemas.microsoft.com/office/drawing/2014/main" id="{CE23CA4E-1B79-3050-2295-2EC1F90AAEBB}"/>
              </a:ext>
            </a:extLst>
          </p:cNvPr>
          <p:cNvSpPr txBox="1"/>
          <p:nvPr/>
        </p:nvSpPr>
        <p:spPr>
          <a:xfrm>
            <a:off x="9797400" y="2218462"/>
            <a:ext cx="2342163" cy="1107996"/>
          </a:xfrm>
          <a:prstGeom prst="rect">
            <a:avLst/>
          </a:prstGeom>
          <a:noFill/>
        </p:spPr>
        <p:txBody>
          <a:bodyPr wrap="square" rtlCol="0">
            <a:spAutoFit/>
          </a:bodyPr>
          <a:lstStyle/>
          <a:p>
            <a:pPr algn="r"/>
            <a:r>
              <a:rPr lang="it-IT" sz="1100" dirty="0"/>
              <a:t>FPI=first </a:t>
            </a:r>
            <a:r>
              <a:rPr lang="it-IT" sz="1100" dirty="0" err="1"/>
              <a:t>patient</a:t>
            </a:r>
            <a:r>
              <a:rPr lang="it-IT" sz="1100" dirty="0"/>
              <a:t> in</a:t>
            </a:r>
          </a:p>
          <a:p>
            <a:pPr algn="r"/>
            <a:r>
              <a:rPr lang="it-IT" sz="1100" dirty="0"/>
              <a:t>LPO=last </a:t>
            </a:r>
            <a:r>
              <a:rPr lang="it-IT" sz="1100" dirty="0" err="1"/>
              <a:t>patient</a:t>
            </a:r>
            <a:r>
              <a:rPr lang="it-IT" sz="1100" dirty="0"/>
              <a:t> out</a:t>
            </a:r>
          </a:p>
          <a:p>
            <a:pPr algn="r"/>
            <a:r>
              <a:rPr lang="it-IT" sz="1100" dirty="0"/>
              <a:t>DBL=database </a:t>
            </a:r>
            <a:r>
              <a:rPr lang="it-IT" sz="1100" dirty="0" err="1"/>
              <a:t>locked</a:t>
            </a:r>
            <a:endParaRPr lang="it-IT" sz="1100" dirty="0"/>
          </a:p>
          <a:p>
            <a:pPr algn="r"/>
            <a:r>
              <a:rPr lang="it-IT" sz="1100" dirty="0" err="1"/>
              <a:t>dCSR</a:t>
            </a:r>
            <a:r>
              <a:rPr lang="it-IT" sz="1100" dirty="0"/>
              <a:t>=draft </a:t>
            </a:r>
            <a:r>
              <a:rPr lang="it-IT" sz="1100" dirty="0" err="1"/>
              <a:t>cliniocal</a:t>
            </a:r>
            <a:r>
              <a:rPr lang="it-IT" sz="1100" dirty="0"/>
              <a:t> study report</a:t>
            </a:r>
          </a:p>
          <a:p>
            <a:pPr algn="r"/>
            <a:r>
              <a:rPr lang="it-IT" sz="1100" dirty="0"/>
              <a:t>CSR=clinical study report</a:t>
            </a:r>
          </a:p>
          <a:p>
            <a:pPr algn="r"/>
            <a:r>
              <a:rPr lang="it-IT" sz="1100" dirty="0"/>
              <a:t>CTA=clinical trial </a:t>
            </a:r>
            <a:r>
              <a:rPr lang="it-IT" sz="1100" dirty="0" err="1"/>
              <a:t>authorization</a:t>
            </a:r>
            <a:endParaRPr lang="it-IT" sz="1100" dirty="0"/>
          </a:p>
        </p:txBody>
      </p:sp>
      <p:sp>
        <p:nvSpPr>
          <p:cNvPr id="30" name="Star: 5 Points 6">
            <a:extLst>
              <a:ext uri="{FF2B5EF4-FFF2-40B4-BE49-F238E27FC236}">
                <a16:creationId xmlns:a16="http://schemas.microsoft.com/office/drawing/2014/main" id="{8F8DB2AB-A7B6-C6E0-45F1-F22A3BE0F041}"/>
              </a:ext>
            </a:extLst>
          </p:cNvPr>
          <p:cNvSpPr/>
          <p:nvPr/>
        </p:nvSpPr>
        <p:spPr>
          <a:xfrm>
            <a:off x="4631114" y="2218462"/>
            <a:ext cx="275937" cy="240054"/>
          </a:xfrm>
          <a:prstGeom prst="star5">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tx1"/>
              </a:solidFill>
            </a:endParaRPr>
          </a:p>
        </p:txBody>
      </p:sp>
      <p:sp>
        <p:nvSpPr>
          <p:cNvPr id="31" name="CasellaDiTesto 30">
            <a:extLst>
              <a:ext uri="{FF2B5EF4-FFF2-40B4-BE49-F238E27FC236}">
                <a16:creationId xmlns:a16="http://schemas.microsoft.com/office/drawing/2014/main" id="{FB823024-FA5B-29AC-6828-2361EBF5E4AD}"/>
              </a:ext>
            </a:extLst>
          </p:cNvPr>
          <p:cNvSpPr txBox="1"/>
          <p:nvPr/>
        </p:nvSpPr>
        <p:spPr>
          <a:xfrm>
            <a:off x="4735674" y="2374947"/>
            <a:ext cx="748145" cy="307777"/>
          </a:xfrm>
          <a:prstGeom prst="rect">
            <a:avLst/>
          </a:prstGeom>
          <a:noFill/>
        </p:spPr>
        <p:txBody>
          <a:bodyPr wrap="square" rtlCol="0">
            <a:spAutoFit/>
          </a:bodyPr>
          <a:lstStyle/>
          <a:p>
            <a:pPr algn="l"/>
            <a:r>
              <a:rPr lang="it-IT" sz="1400" dirty="0" err="1"/>
              <a:t>dCSR</a:t>
            </a:r>
            <a:endParaRPr lang="it-IT" sz="1400" dirty="0"/>
          </a:p>
        </p:txBody>
      </p:sp>
      <p:pic>
        <p:nvPicPr>
          <p:cNvPr id="5" name="Immagine 36">
            <a:extLst>
              <a:ext uri="{FF2B5EF4-FFF2-40B4-BE49-F238E27FC236}">
                <a16:creationId xmlns:a16="http://schemas.microsoft.com/office/drawing/2014/main" id="{9D1E404C-B9C9-A890-FD6D-4E66EF07EFFB}"/>
              </a:ext>
            </a:extLst>
          </p:cNvPr>
          <p:cNvPicPr>
            <a:picLocks noChangeAspect="1"/>
          </p:cNvPicPr>
          <p:nvPr/>
        </p:nvPicPr>
        <p:blipFill>
          <a:blip r:embed="rId4"/>
          <a:stretch>
            <a:fillRect/>
          </a:stretch>
        </p:blipFill>
        <p:spPr>
          <a:xfrm>
            <a:off x="391999" y="4548737"/>
            <a:ext cx="9938365" cy="2093348"/>
          </a:xfrm>
          <a:prstGeom prst="rect">
            <a:avLst/>
          </a:prstGeom>
        </p:spPr>
      </p:pic>
    </p:spTree>
    <p:extLst>
      <p:ext uri="{BB962C8B-B14F-4D97-AF65-F5344CB8AC3E}">
        <p14:creationId xmlns:p14="http://schemas.microsoft.com/office/powerpoint/2010/main" val="1130480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FACB62-BAF7-61CB-D08C-BC99F70DFB1E}"/>
              </a:ext>
            </a:extLst>
          </p:cNvPr>
          <p:cNvSpPr>
            <a:spLocks noGrp="1"/>
          </p:cNvSpPr>
          <p:nvPr>
            <p:ph type="sldNum" sz="quarter" idx="12"/>
          </p:nvPr>
        </p:nvSpPr>
        <p:spPr/>
        <p:txBody>
          <a:bodyPr/>
          <a:lstStyle/>
          <a:p>
            <a:fld id="{227D6147-8CA9-4AD8-AEEB-E653C18C822D}" type="slidenum">
              <a:rPr lang="en-GB" smtClean="0">
                <a:latin typeface="+mn-lt"/>
              </a:rPr>
              <a:t>76</a:t>
            </a:fld>
            <a:endParaRPr lang="en-GB">
              <a:latin typeface="+mn-lt"/>
            </a:endParaRPr>
          </a:p>
        </p:txBody>
      </p:sp>
      <p:sp>
        <p:nvSpPr>
          <p:cNvPr id="4" name="Title 1">
            <a:extLst>
              <a:ext uri="{FF2B5EF4-FFF2-40B4-BE49-F238E27FC236}">
                <a16:creationId xmlns:a16="http://schemas.microsoft.com/office/drawing/2014/main" id="{2127AA23-8581-9F9E-6501-E58E7502911C}"/>
              </a:ext>
            </a:extLst>
          </p:cNvPr>
          <p:cNvSpPr>
            <a:spLocks noGrp="1"/>
          </p:cNvSpPr>
          <p:nvPr>
            <p:ph type="title"/>
          </p:nvPr>
        </p:nvSpPr>
        <p:spPr>
          <a:xfrm>
            <a:off x="485775" y="365125"/>
            <a:ext cx="10868025" cy="965200"/>
          </a:xfrm>
        </p:spPr>
        <p:txBody>
          <a:bodyPr/>
          <a:lstStyle/>
          <a:p>
            <a:r>
              <a:rPr lang="de-DE" dirty="0">
                <a:latin typeface="+mn-lt"/>
              </a:rPr>
              <a:t>FIH dose selection and top dose escalation</a:t>
            </a:r>
            <a:endParaRPr lang="en-DE" dirty="0">
              <a:latin typeface="+mn-lt"/>
            </a:endParaRPr>
          </a:p>
        </p:txBody>
      </p:sp>
      <p:sp>
        <p:nvSpPr>
          <p:cNvPr id="5" name="Content Placeholder 2">
            <a:extLst>
              <a:ext uri="{FF2B5EF4-FFF2-40B4-BE49-F238E27FC236}">
                <a16:creationId xmlns:a16="http://schemas.microsoft.com/office/drawing/2014/main" id="{DE0D79B6-A2EB-1394-B93C-D7E3934E8FA9}"/>
              </a:ext>
            </a:extLst>
          </p:cNvPr>
          <p:cNvSpPr txBox="1">
            <a:spLocks/>
          </p:cNvSpPr>
          <p:nvPr/>
        </p:nvSpPr>
        <p:spPr>
          <a:xfrm>
            <a:off x="345817" y="1138336"/>
            <a:ext cx="6586828" cy="5354540"/>
          </a:xfrm>
          <a:prstGeom prst="rect">
            <a:avLst/>
          </a:prstGeom>
          <a:ln>
            <a:noFill/>
          </a:ln>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Barlow Semi Condensed" panose="00000506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Semi Condensed" panose="00000506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Semi Condensed" panose="00000506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Semi Condensed" panose="00000506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Barlow Semi Condensed" panose="00000506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900" dirty="0">
                <a:latin typeface="+mn-lt"/>
              </a:rPr>
              <a:t>Max recommended starting dose and  dose escalation is based on GLP- tox study (mice, NHP) and the </a:t>
            </a:r>
            <a:r>
              <a:rPr lang="en-US" sz="1900" dirty="0">
                <a:latin typeface="+mn-lt"/>
              </a:rPr>
              <a:t>PD study in DIO mice for target engagement </a:t>
            </a:r>
          </a:p>
          <a:p>
            <a:pPr lvl="1"/>
            <a:r>
              <a:rPr lang="en-US" sz="1700" dirty="0">
                <a:effectLst/>
                <a:latin typeface="+mn-lt"/>
                <a:ea typeface="Calibri" panose="020F0502020204030204" pitchFamily="34" charset="0"/>
                <a:cs typeface="Times New Roman" panose="02020603050405020304" pitchFamily="18" charset="0"/>
              </a:rPr>
              <a:t>Interspecies scaling was conducted using single species scaling with cynomolgus monkey as the reported most relevant species for the prediction of human PK and distribution for oligonucleotide drugs</a:t>
            </a:r>
          </a:p>
          <a:p>
            <a:pPr lvl="1"/>
            <a:r>
              <a:rPr lang="en-US" sz="1700" dirty="0">
                <a:latin typeface="+mn-lt"/>
              </a:rPr>
              <a:t>PK exposure predictions such that human equivalent doses (HED) can be extrapolated directly from the predicted values (1,2)</a:t>
            </a:r>
          </a:p>
          <a:p>
            <a:pPr lvl="1"/>
            <a:r>
              <a:rPr lang="en-US" sz="1700" dirty="0">
                <a:latin typeface="+mn-lt"/>
              </a:rPr>
              <a:t>T</a:t>
            </a:r>
            <a:r>
              <a:rPr lang="en-GB" sz="1700" dirty="0">
                <a:latin typeface="+mn-lt"/>
                <a:ea typeface="Calibri" panose="020F0502020204030204" pitchFamily="34" charset="0"/>
                <a:cs typeface="Times New Roman" panose="02020603050405020304" pitchFamily="18" charset="0"/>
              </a:rPr>
              <a:t>issue-to-plasma ratios can be assumed as constant at steady state, systemic exposure at </a:t>
            </a:r>
            <a:r>
              <a:rPr lang="en-GB" sz="1700" dirty="0" err="1">
                <a:latin typeface="+mn-lt"/>
                <a:ea typeface="Calibri" panose="020F0502020204030204" pitchFamily="34" charset="0"/>
                <a:cs typeface="Times New Roman" panose="02020603050405020304" pitchFamily="18" charset="0"/>
              </a:rPr>
              <a:t>Ctrough</a:t>
            </a:r>
            <a:r>
              <a:rPr lang="en-GB" sz="1700" dirty="0">
                <a:latin typeface="+mn-lt"/>
                <a:ea typeface="Calibri" panose="020F0502020204030204" pitchFamily="34" charset="0"/>
                <a:cs typeface="Times New Roman" panose="02020603050405020304" pitchFamily="18" charset="0"/>
              </a:rPr>
              <a:t> can be used as a surrogate to inform on organ accumulation and guide dose selection</a:t>
            </a:r>
            <a:r>
              <a:rPr lang="en-GB" sz="1800" dirty="0">
                <a:effectLst/>
                <a:latin typeface="+mn-lt"/>
                <a:ea typeface="Times New Roman" panose="02020603050405020304" pitchFamily="18" charset="0"/>
              </a:rPr>
              <a:t>.</a:t>
            </a:r>
            <a:endParaRPr lang="en-US" sz="1700" dirty="0">
              <a:latin typeface="+mn-lt"/>
            </a:endParaRPr>
          </a:p>
          <a:p>
            <a:pPr lvl="1"/>
            <a:r>
              <a:rPr lang="en-US" sz="1700" dirty="0">
                <a:latin typeface="+mn-lt"/>
                <a:ea typeface="Calibri" panose="020F0502020204030204" pitchFamily="34" charset="0"/>
                <a:cs typeface="Times New Roman" panose="02020603050405020304" pitchFamily="18" charset="0"/>
              </a:rPr>
              <a:t>The</a:t>
            </a:r>
            <a:r>
              <a:rPr lang="en-US" sz="1700" dirty="0">
                <a:effectLst/>
                <a:latin typeface="+mn-lt"/>
                <a:ea typeface="Calibri" panose="020F0502020204030204" pitchFamily="34" charset="0"/>
                <a:cs typeface="Times New Roman" panose="02020603050405020304" pitchFamily="18" charset="0"/>
              </a:rPr>
              <a:t> anticipated </a:t>
            </a:r>
            <a:r>
              <a:rPr lang="en-US" sz="1700" dirty="0">
                <a:latin typeface="+mn-lt"/>
                <a:ea typeface="Calibri" panose="020F0502020204030204" pitchFamily="34" charset="0"/>
                <a:cs typeface="Times New Roman" panose="02020603050405020304" pitchFamily="18" charset="0"/>
              </a:rPr>
              <a:t>PD in human </a:t>
            </a:r>
            <a:r>
              <a:rPr lang="en-US" sz="1700" dirty="0">
                <a:effectLst/>
                <a:latin typeface="+mn-lt"/>
                <a:ea typeface="Calibri" panose="020F0502020204030204" pitchFamily="34" charset="0"/>
                <a:cs typeface="Times New Roman" panose="02020603050405020304" pitchFamily="18" charset="0"/>
              </a:rPr>
              <a:t>range  is 14 mg to 57 mg and beyond in a subject of a body weight of 70 kg</a:t>
            </a:r>
            <a:endParaRPr lang="en-GB" sz="1700" dirty="0">
              <a:latin typeface="+mn-lt"/>
              <a:ea typeface="Times New Roman" panose="02020603050405020304" pitchFamily="18" charset="0"/>
            </a:endParaRPr>
          </a:p>
          <a:p>
            <a:pPr marL="0" indent="0">
              <a:buNone/>
            </a:pPr>
            <a:r>
              <a:rPr lang="en-GB" sz="1800" dirty="0">
                <a:solidFill>
                  <a:schemeClr val="accent4">
                    <a:lumMod val="50000"/>
                  </a:schemeClr>
                </a:solidFill>
                <a:latin typeface="+mn-lt"/>
                <a:ea typeface="Times New Roman" panose="02020603050405020304" pitchFamily="18" charset="0"/>
              </a:rPr>
              <a:t>	</a:t>
            </a:r>
            <a:r>
              <a:rPr lang="en-GB" sz="1700" dirty="0">
                <a:solidFill>
                  <a:srgbClr val="184175"/>
                </a:solidFill>
                <a:latin typeface="+mn-lt"/>
                <a:ea typeface="Calibri" panose="020F0502020204030204" pitchFamily="34" charset="0"/>
                <a:cs typeface="Times New Roman" panose="02020603050405020304" pitchFamily="18" charset="0"/>
              </a:rPr>
              <a:t>Selected MRSD for a 70 kg human subject : 14 mg/week</a:t>
            </a:r>
          </a:p>
          <a:p>
            <a:pPr marL="0" indent="0">
              <a:buNone/>
            </a:pPr>
            <a:endParaRPr lang="en-GB" sz="1700" dirty="0">
              <a:latin typeface="+mn-lt"/>
              <a:ea typeface="Calibri" panose="020F0502020204030204" pitchFamily="34" charset="0"/>
              <a:cs typeface="Times New Roman" panose="02020603050405020304" pitchFamily="18" charset="0"/>
            </a:endParaRPr>
          </a:p>
          <a:p>
            <a:r>
              <a:rPr lang="en-US" sz="1900" dirty="0">
                <a:latin typeface="+mn-lt"/>
              </a:rPr>
              <a:t>Selected dose ranges up to the lowest observed NOAEL in animal toxicology studies (mice GLP- tox)</a:t>
            </a:r>
          </a:p>
          <a:p>
            <a:pPr lvl="1"/>
            <a:r>
              <a:rPr lang="en-US" sz="1700" dirty="0">
                <a:solidFill>
                  <a:srgbClr val="C00000"/>
                </a:solidFill>
                <a:latin typeface="+mn-lt"/>
              </a:rPr>
              <a:t>Top dose of 450 mg/week</a:t>
            </a:r>
            <a:r>
              <a:rPr lang="en-US" sz="1700" dirty="0">
                <a:solidFill>
                  <a:srgbClr val="FB0106"/>
                </a:solidFill>
                <a:latin typeface="+mn-lt"/>
              </a:rPr>
              <a:t>  </a:t>
            </a:r>
            <a:r>
              <a:rPr lang="en-US" sz="1700" dirty="0">
                <a:latin typeface="+mn-lt"/>
              </a:rPr>
              <a:t>(translated from the exposure in mice using a predicted human clearance from monkey (4.6 L/h). </a:t>
            </a:r>
          </a:p>
          <a:p>
            <a:pPr lvl="1"/>
            <a:r>
              <a:rPr lang="en-US" sz="1700" dirty="0">
                <a:latin typeface="+mn-lt"/>
              </a:rPr>
              <a:t>Dose escalation up to the top dose will apply decreasing factor between dose levels  (planned SAD doses: </a:t>
            </a:r>
            <a:r>
              <a:rPr lang="en-US" sz="1700" dirty="0">
                <a:effectLst/>
                <a:latin typeface="+mn-lt"/>
                <a:ea typeface="Calibri" panose="020F0502020204030204" pitchFamily="34" charset="0"/>
                <a:cs typeface="Times New Roman" panose="02020603050405020304" pitchFamily="18" charset="0"/>
              </a:rPr>
              <a:t>10 mg, 40 mg, 120 mg, 300 mg, and 450 mg)</a:t>
            </a:r>
            <a:endParaRPr lang="en-GB" sz="1700" dirty="0">
              <a:latin typeface="+mn-lt"/>
            </a:endParaRPr>
          </a:p>
          <a:p>
            <a:pPr marL="0" indent="0">
              <a:buFont typeface="Arial" panose="020B0604020202020204" pitchFamily="34" charset="0"/>
              <a:buNone/>
            </a:pPr>
            <a:endParaRPr lang="de-DE" dirty="0">
              <a:latin typeface="+mn-lt"/>
            </a:endParaRPr>
          </a:p>
          <a:p>
            <a:pPr marL="0" indent="0">
              <a:buFont typeface="Arial" panose="020B0604020202020204" pitchFamily="34" charset="0"/>
              <a:buNone/>
            </a:pPr>
            <a:endParaRPr lang="en-DE" dirty="0">
              <a:latin typeface="+mn-lt"/>
            </a:endParaRPr>
          </a:p>
        </p:txBody>
      </p:sp>
      <p:graphicFrame>
        <p:nvGraphicFramePr>
          <p:cNvPr id="7" name="Table 6">
            <a:extLst>
              <a:ext uri="{FF2B5EF4-FFF2-40B4-BE49-F238E27FC236}">
                <a16:creationId xmlns:a16="http://schemas.microsoft.com/office/drawing/2014/main" id="{3B34A492-86BC-C6E0-36F3-EF3703695C54}"/>
              </a:ext>
            </a:extLst>
          </p:cNvPr>
          <p:cNvGraphicFramePr>
            <a:graphicFrameLocks noGrp="1"/>
          </p:cNvGraphicFramePr>
          <p:nvPr/>
        </p:nvGraphicFramePr>
        <p:xfrm>
          <a:off x="7087402" y="1885167"/>
          <a:ext cx="4905429" cy="3048000"/>
        </p:xfrm>
        <a:graphic>
          <a:graphicData uri="http://schemas.openxmlformats.org/drawingml/2006/table">
            <a:tbl>
              <a:tblPr firstRow="1" firstCol="1" bandRow="1"/>
              <a:tblGrid>
                <a:gridCol w="1169581">
                  <a:extLst>
                    <a:ext uri="{9D8B030D-6E8A-4147-A177-3AD203B41FA5}">
                      <a16:colId xmlns:a16="http://schemas.microsoft.com/office/drawing/2014/main" val="2273715686"/>
                    </a:ext>
                  </a:extLst>
                </a:gridCol>
                <a:gridCol w="664277">
                  <a:extLst>
                    <a:ext uri="{9D8B030D-6E8A-4147-A177-3AD203B41FA5}">
                      <a16:colId xmlns:a16="http://schemas.microsoft.com/office/drawing/2014/main" val="926109938"/>
                    </a:ext>
                  </a:extLst>
                </a:gridCol>
                <a:gridCol w="970867">
                  <a:extLst>
                    <a:ext uri="{9D8B030D-6E8A-4147-A177-3AD203B41FA5}">
                      <a16:colId xmlns:a16="http://schemas.microsoft.com/office/drawing/2014/main" val="804998758"/>
                    </a:ext>
                  </a:extLst>
                </a:gridCol>
                <a:gridCol w="715375">
                  <a:extLst>
                    <a:ext uri="{9D8B030D-6E8A-4147-A177-3AD203B41FA5}">
                      <a16:colId xmlns:a16="http://schemas.microsoft.com/office/drawing/2014/main" val="1819553764"/>
                    </a:ext>
                  </a:extLst>
                </a:gridCol>
                <a:gridCol w="715375">
                  <a:extLst>
                    <a:ext uri="{9D8B030D-6E8A-4147-A177-3AD203B41FA5}">
                      <a16:colId xmlns:a16="http://schemas.microsoft.com/office/drawing/2014/main" val="3344536963"/>
                    </a:ext>
                  </a:extLst>
                </a:gridCol>
                <a:gridCol w="669954">
                  <a:extLst>
                    <a:ext uri="{9D8B030D-6E8A-4147-A177-3AD203B41FA5}">
                      <a16:colId xmlns:a16="http://schemas.microsoft.com/office/drawing/2014/main" val="381006846"/>
                    </a:ext>
                  </a:extLst>
                </a:gridCol>
              </a:tblGrid>
              <a:tr h="408479">
                <a:tc>
                  <a:txBody>
                    <a:bodyPr/>
                    <a:lstStyle/>
                    <a:p>
                      <a:r>
                        <a:rPr lang="en-GB" sz="1000" b="1" dirty="0">
                          <a:effectLst/>
                          <a:latin typeface="Barlow Semi Condensed" panose="00000506000000000000" pitchFamily="2" charset="0"/>
                          <a:ea typeface="Verdana" panose="020B0604030504040204" pitchFamily="34" charset="0"/>
                        </a:rPr>
                        <a:t>Study</a:t>
                      </a:r>
                      <a:endParaRPr lang="en-DE" sz="1000" b="1" dirty="0">
                        <a:effectLst/>
                        <a:latin typeface="Barlow Semi Condensed" panose="00000506000000000000" pitchFamily="2" charset="0"/>
                        <a:ea typeface="Verdana" panose="020B060403050404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b="1">
                          <a:effectLst/>
                          <a:latin typeface="Barlow Semi Condensed" panose="00000506000000000000" pitchFamily="2" charset="0"/>
                          <a:ea typeface="Times New Roman" panose="02020603050405020304" pitchFamily="18" charset="0"/>
                        </a:rPr>
                        <a:t>Species</a:t>
                      </a:r>
                      <a:endParaRPr lang="en-DE" sz="1000" b="1">
                        <a:effectLst/>
                        <a:latin typeface="Barlow Semi Condensed" panose="00000506000000000000" pitchFamily="2"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b="1">
                          <a:effectLst/>
                          <a:latin typeface="Barlow Semi Condensed" panose="00000506000000000000" pitchFamily="2" charset="0"/>
                          <a:ea typeface="Times New Roman" panose="02020603050405020304" pitchFamily="18" charset="0"/>
                        </a:rPr>
                        <a:t>HED</a:t>
                      </a:r>
                      <a:r>
                        <a:rPr lang="en-GB" sz="1000" b="1" baseline="30000">
                          <a:effectLst/>
                          <a:latin typeface="Barlow Semi Condensed" panose="00000506000000000000" pitchFamily="2" charset="0"/>
                          <a:ea typeface="Times New Roman" panose="02020603050405020304" pitchFamily="18" charset="0"/>
                        </a:rPr>
                        <a:t>a</a:t>
                      </a:r>
                      <a:r>
                        <a:rPr lang="en-GB" sz="1000" b="1">
                          <a:effectLst/>
                          <a:latin typeface="Barlow Semi Condensed" panose="00000506000000000000" pitchFamily="2" charset="0"/>
                          <a:ea typeface="Times New Roman" panose="02020603050405020304" pitchFamily="18" charset="0"/>
                        </a:rPr>
                        <a:t> mg/kg/wk</a:t>
                      </a:r>
                      <a:br>
                        <a:rPr lang="en-GB" sz="1000" b="1">
                          <a:effectLst/>
                          <a:latin typeface="Barlow Semi Condensed" panose="00000506000000000000" pitchFamily="2" charset="0"/>
                          <a:ea typeface="Times New Roman" panose="02020603050405020304" pitchFamily="18" charset="0"/>
                        </a:rPr>
                      </a:br>
                      <a:r>
                        <a:rPr lang="en-GB" sz="1000" b="1">
                          <a:effectLst/>
                          <a:latin typeface="Barlow Semi Condensed" panose="00000506000000000000" pitchFamily="2" charset="0"/>
                          <a:ea typeface="Times New Roman" panose="02020603050405020304" pitchFamily="18" charset="0"/>
                        </a:rPr>
                        <a:t>(mg, human)</a:t>
                      </a:r>
                      <a:endParaRPr lang="en-DE" sz="1000" b="1">
                        <a:effectLst/>
                        <a:latin typeface="Barlow Semi Condensed" panose="00000506000000000000" pitchFamily="2" charset="0"/>
                        <a:ea typeface="Times New Roman" panose="02020603050405020304" pitchFamily="18" charset="0"/>
                      </a:endParaRPr>
                    </a:p>
                  </a:txBody>
                  <a:tcPr marL="18415" marR="184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de-DE" sz="1000" b="1" dirty="0">
                          <a:effectLst/>
                          <a:latin typeface="Barlow Semi Condensed" panose="00000506000000000000" pitchFamily="2" charset="0"/>
                          <a:ea typeface="Times New Roman" panose="02020603050405020304" pitchFamily="18" charset="0"/>
                        </a:rPr>
                        <a:t>AUC</a:t>
                      </a:r>
                      <a:r>
                        <a:rPr lang="de-DE" sz="1000" b="1" baseline="30000" dirty="0">
                          <a:effectLst/>
                          <a:latin typeface="Barlow Semi Condensed" panose="00000506000000000000" pitchFamily="2" charset="0"/>
                          <a:ea typeface="Times New Roman" panose="02020603050405020304" pitchFamily="18" charset="0"/>
                        </a:rPr>
                        <a:t>b</a:t>
                      </a:r>
                      <a:endParaRPr lang="en-DE" sz="1000" b="1" dirty="0">
                        <a:effectLst/>
                        <a:latin typeface="Barlow Semi Condensed" panose="00000506000000000000" pitchFamily="2" charset="0"/>
                        <a:ea typeface="Times New Roman" panose="02020603050405020304" pitchFamily="18" charset="0"/>
                      </a:endParaRPr>
                    </a:p>
                    <a:p>
                      <a:pPr algn="ctr"/>
                      <a:r>
                        <a:rPr lang="de-DE" sz="1000" b="1" dirty="0">
                          <a:effectLst/>
                          <a:latin typeface="Barlow Semi Condensed" panose="00000506000000000000" pitchFamily="2" charset="0"/>
                          <a:ea typeface="Times New Roman" panose="02020603050405020304" pitchFamily="18" charset="0"/>
                        </a:rPr>
                        <a:t>h*ng/mL</a:t>
                      </a:r>
                      <a:br>
                        <a:rPr lang="de-DE" sz="1000" b="1" dirty="0">
                          <a:effectLst/>
                          <a:latin typeface="Barlow Semi Condensed" panose="00000506000000000000" pitchFamily="2" charset="0"/>
                          <a:ea typeface="Times New Roman" panose="02020603050405020304" pitchFamily="18" charset="0"/>
                        </a:rPr>
                      </a:br>
                      <a:r>
                        <a:rPr lang="de-DE" sz="1000" b="1" dirty="0">
                          <a:effectLst/>
                          <a:latin typeface="Barlow Semi Condensed" panose="00000506000000000000" pitchFamily="2" charset="0"/>
                          <a:ea typeface="Times New Roman" panose="02020603050405020304" pitchFamily="18" charset="0"/>
                        </a:rPr>
                        <a:t>(0-24 h)</a:t>
                      </a:r>
                      <a:endParaRPr lang="en-DE" sz="1000" b="1" dirty="0">
                        <a:effectLst/>
                        <a:latin typeface="Barlow Semi Condensed" panose="00000506000000000000" pitchFamily="2" charset="0"/>
                        <a:ea typeface="Times New Roman" panose="02020603050405020304" pitchFamily="18" charset="0"/>
                      </a:endParaRPr>
                    </a:p>
                  </a:txBody>
                  <a:tcPr marL="18415" marR="184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b="1">
                          <a:effectLst/>
                          <a:latin typeface="Barlow Semi Condensed" panose="00000506000000000000" pitchFamily="2" charset="0"/>
                          <a:ea typeface="Times New Roman" panose="02020603050405020304" pitchFamily="18" charset="0"/>
                        </a:rPr>
                        <a:t>Cl</a:t>
                      </a:r>
                      <a:r>
                        <a:rPr lang="en-GB" sz="1000" b="1" baseline="-25000">
                          <a:effectLst/>
                          <a:latin typeface="Barlow Semi Condensed" panose="00000506000000000000" pitchFamily="2" charset="0"/>
                          <a:ea typeface="Times New Roman" panose="02020603050405020304" pitchFamily="18" charset="0"/>
                        </a:rPr>
                        <a:t>human</a:t>
                      </a:r>
                      <a:r>
                        <a:rPr lang="en-GB" sz="1000" b="1" baseline="30000">
                          <a:effectLst/>
                          <a:latin typeface="Barlow Semi Condensed" panose="00000506000000000000" pitchFamily="2" charset="0"/>
                          <a:ea typeface="Times New Roman" panose="02020603050405020304" pitchFamily="18" charset="0"/>
                        </a:rPr>
                        <a:t>c</a:t>
                      </a:r>
                      <a:endParaRPr lang="en-DE" sz="1000" b="1">
                        <a:effectLst/>
                        <a:latin typeface="Barlow Semi Condensed" panose="00000506000000000000" pitchFamily="2" charset="0"/>
                        <a:ea typeface="Times New Roman" panose="02020603050405020304" pitchFamily="18" charset="0"/>
                      </a:endParaRPr>
                    </a:p>
                    <a:p>
                      <a:pPr algn="ctr"/>
                      <a:r>
                        <a:rPr lang="en-GB" sz="1000" b="1">
                          <a:effectLst/>
                          <a:latin typeface="Barlow Semi Condensed" panose="00000506000000000000" pitchFamily="2" charset="0"/>
                          <a:ea typeface="Times New Roman" panose="02020603050405020304" pitchFamily="18" charset="0"/>
                        </a:rPr>
                        <a:t>(L/h)</a:t>
                      </a:r>
                      <a:endParaRPr lang="en-DE" sz="1000" b="1">
                        <a:effectLst/>
                        <a:latin typeface="Barlow Semi Condensed" panose="00000506000000000000" pitchFamily="2" charset="0"/>
                        <a:ea typeface="Times New Roman" panose="02020603050405020304" pitchFamily="18" charset="0"/>
                      </a:endParaRPr>
                    </a:p>
                  </a:txBody>
                  <a:tcPr marL="18415" marR="184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b="1">
                          <a:effectLst/>
                          <a:latin typeface="Barlow Semi Condensed" panose="00000506000000000000" pitchFamily="2" charset="0"/>
                          <a:ea typeface="Times New Roman" panose="02020603050405020304" pitchFamily="18" charset="0"/>
                        </a:rPr>
                        <a:t>Dose</a:t>
                      </a:r>
                      <a:r>
                        <a:rPr lang="en-GB" sz="1000" b="1" baseline="30000">
                          <a:effectLst/>
                          <a:latin typeface="Barlow Semi Condensed" panose="00000506000000000000" pitchFamily="2" charset="0"/>
                          <a:ea typeface="Times New Roman" panose="02020603050405020304" pitchFamily="18" charset="0"/>
                        </a:rPr>
                        <a:t>d</a:t>
                      </a:r>
                      <a:endParaRPr lang="en-DE" sz="1000" b="1">
                        <a:effectLst/>
                        <a:latin typeface="Barlow Semi Condensed" panose="00000506000000000000" pitchFamily="2" charset="0"/>
                        <a:ea typeface="Times New Roman" panose="02020603050405020304" pitchFamily="18" charset="0"/>
                      </a:endParaRPr>
                    </a:p>
                    <a:p>
                      <a:pPr algn="ctr"/>
                      <a:r>
                        <a:rPr lang="en-GB" sz="1000" b="1">
                          <a:effectLst/>
                          <a:latin typeface="Barlow Semi Condensed" panose="00000506000000000000" pitchFamily="2" charset="0"/>
                          <a:ea typeface="Times New Roman" panose="02020603050405020304" pitchFamily="18" charset="0"/>
                        </a:rPr>
                        <a:t>(mg)</a:t>
                      </a:r>
                      <a:endParaRPr lang="en-DE" sz="1000" b="1">
                        <a:effectLst/>
                        <a:latin typeface="Barlow Semi Condensed" panose="00000506000000000000" pitchFamily="2" charset="0"/>
                        <a:ea typeface="Times New Roman" panose="02020603050405020304" pitchFamily="18" charset="0"/>
                      </a:endParaRPr>
                    </a:p>
                  </a:txBody>
                  <a:tcPr marL="18415" marR="184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6506747"/>
                  </a:ext>
                </a:extLst>
              </a:tr>
              <a:tr h="383087">
                <a:tc>
                  <a:txBody>
                    <a:bodyPr/>
                    <a:lstStyle/>
                    <a:p>
                      <a:r>
                        <a:rPr lang="en-GB" sz="1000" dirty="0">
                          <a:effectLst/>
                          <a:latin typeface="Barlow Semi Condensed" panose="00000506000000000000" pitchFamily="2" charset="0"/>
                          <a:ea typeface="Times New Roman" panose="02020603050405020304" pitchFamily="18" charset="0"/>
                        </a:rPr>
                        <a:t>PD DIO</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(RES‑002)</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0.5 mg/kg</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Mouse</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0.04 (2.8)</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620</a:t>
                      </a:r>
                      <a:r>
                        <a:rPr lang="en-GB" sz="1000" baseline="30000">
                          <a:effectLst/>
                          <a:latin typeface="Barlow Semi Condensed" panose="00000506000000000000" pitchFamily="2" charset="0"/>
                          <a:ea typeface="Times New Roman" panose="02020603050405020304" pitchFamily="18" charset="0"/>
                        </a:rPr>
                        <a:t>e</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2.8</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3315583"/>
                  </a:ext>
                </a:extLst>
              </a:tr>
              <a:tr h="383087">
                <a:tc>
                  <a:txBody>
                    <a:bodyPr/>
                    <a:lstStyle/>
                    <a:p>
                      <a:r>
                        <a:rPr lang="en-GB" sz="1000" dirty="0">
                          <a:effectLst/>
                          <a:latin typeface="Barlow Semi Condensed" panose="00000506000000000000" pitchFamily="2" charset="0"/>
                          <a:ea typeface="Times New Roman" panose="02020603050405020304" pitchFamily="18" charset="0"/>
                        </a:rPr>
                        <a:t>PD DIO</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(RES‑002)</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2.5 mg/kg</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Mouse</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0.2 (14)</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3100</a:t>
                      </a:r>
                      <a:r>
                        <a:rPr lang="en-GB" sz="1000" baseline="30000">
                          <a:effectLst/>
                          <a:latin typeface="Barlow Semi Condensed" panose="00000506000000000000" pitchFamily="2" charset="0"/>
                          <a:ea typeface="Times New Roman" panose="02020603050405020304" pitchFamily="18" charset="0"/>
                        </a:rPr>
                        <a:t>e</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14.2</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5860198"/>
                  </a:ext>
                </a:extLst>
              </a:tr>
              <a:tr h="383087">
                <a:tc>
                  <a:txBody>
                    <a:bodyPr/>
                    <a:lstStyle/>
                    <a:p>
                      <a:r>
                        <a:rPr lang="en-GB" sz="1000" dirty="0">
                          <a:effectLst/>
                          <a:latin typeface="Barlow Semi Condensed" panose="00000506000000000000" pitchFamily="2" charset="0"/>
                          <a:ea typeface="Times New Roman" panose="02020603050405020304" pitchFamily="18" charset="0"/>
                        </a:rPr>
                        <a:t>PD DIO</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(RES‑002)</a:t>
                      </a:r>
                      <a:br>
                        <a:rPr lang="en-GB" sz="1000" dirty="0">
                          <a:effectLst/>
                          <a:latin typeface="Barlow Semi Condensed" panose="00000506000000000000" pitchFamily="2" charset="0"/>
                          <a:ea typeface="Times New Roman" panose="02020603050405020304" pitchFamily="18" charset="0"/>
                        </a:rPr>
                      </a:br>
                      <a:r>
                        <a:rPr lang="en-GB" sz="1000" dirty="0">
                          <a:effectLst/>
                          <a:latin typeface="Barlow Semi Condensed" panose="00000506000000000000" pitchFamily="2" charset="0"/>
                          <a:ea typeface="Times New Roman" panose="02020603050405020304" pitchFamily="18" charset="0"/>
                        </a:rPr>
                        <a:t>10 mg/kg</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Mouse</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0.8 (56)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12400</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56.8</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6874373"/>
                  </a:ext>
                </a:extLst>
              </a:tr>
              <a:tr h="510782">
                <a:tc>
                  <a:txBody>
                    <a:bodyPr/>
                    <a:lstStyle/>
                    <a:p>
                      <a:r>
                        <a:rPr lang="en-GB" sz="1000">
                          <a:effectLst/>
                          <a:latin typeface="Barlow Semi Condensed" panose="00000506000000000000" pitchFamily="2" charset="0"/>
                          <a:ea typeface="Times New Roman" panose="02020603050405020304" pitchFamily="18" charset="0"/>
                        </a:rPr>
                        <a:t>GLP Tox Mean values between genders (VPT12953) </a:t>
                      </a:r>
                      <a:endParaRPr lang="en-DE" sz="1000">
                        <a:effectLst/>
                        <a:latin typeface="Barlow Semi Condensed" panose="00000506000000000000" pitchFamily="2" charset="0"/>
                        <a:ea typeface="Times New Roman" panose="02020603050405020304" pitchFamily="18" charset="0"/>
                      </a:endParaRPr>
                    </a:p>
                    <a:p>
                      <a:r>
                        <a:rPr lang="en-GB" sz="1000">
                          <a:effectLst/>
                          <a:latin typeface="Barlow Semi Condensed" panose="00000506000000000000" pitchFamily="2" charset="0"/>
                          <a:ea typeface="Times New Roman" panose="02020603050405020304" pitchFamily="18" charset="0"/>
                        </a:rPr>
                        <a:t>30 mg/kg/wk</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Mouse</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2.4 (168)</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102100</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a:effectLst/>
                          <a:latin typeface="Barlow Semi Condensed" panose="00000506000000000000" pitchFamily="2" charset="0"/>
                          <a:ea typeface="Times New Roman" panose="02020603050405020304" pitchFamily="18" charset="0"/>
                        </a:rPr>
                        <a:t>467</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2161192"/>
                  </a:ext>
                </a:extLst>
              </a:tr>
              <a:tr h="510782">
                <a:tc>
                  <a:txBody>
                    <a:bodyPr/>
                    <a:lstStyle/>
                    <a:p>
                      <a:r>
                        <a:rPr lang="en-GB" sz="1000">
                          <a:effectLst/>
                          <a:latin typeface="Barlow Semi Condensed" panose="00000506000000000000" pitchFamily="2" charset="0"/>
                          <a:ea typeface="Times New Roman" panose="02020603050405020304" pitchFamily="18" charset="0"/>
                        </a:rPr>
                        <a:t>GLP Tox Mean values between genders (VPT13575)</a:t>
                      </a:r>
                      <a:endParaRPr lang="en-DE" sz="1000">
                        <a:effectLst/>
                        <a:latin typeface="Barlow Semi Condensed" panose="00000506000000000000" pitchFamily="2" charset="0"/>
                        <a:ea typeface="Times New Roman" panose="02020603050405020304" pitchFamily="18" charset="0"/>
                      </a:endParaRPr>
                    </a:p>
                    <a:p>
                      <a:r>
                        <a:rPr lang="en-GB" sz="1000">
                          <a:effectLst/>
                          <a:latin typeface="Barlow Semi Condensed" panose="00000506000000000000" pitchFamily="2" charset="0"/>
                          <a:ea typeface="Times New Roman" panose="02020603050405020304" pitchFamily="18" charset="0"/>
                        </a:rPr>
                        <a:t>20 mg/kg/wk</a:t>
                      </a:r>
                      <a:endParaRPr lang="en-DE" sz="100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NHP</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6.4 (448)</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585000</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4.6</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GB" sz="1000" dirty="0">
                          <a:effectLst/>
                          <a:latin typeface="Barlow Semi Condensed" panose="00000506000000000000" pitchFamily="2" charset="0"/>
                          <a:ea typeface="Times New Roman" panose="02020603050405020304" pitchFamily="18" charset="0"/>
                        </a:rPr>
                        <a:t>2680</a:t>
                      </a:r>
                      <a:endParaRPr lang="en-DE" sz="1000" dirty="0">
                        <a:effectLst/>
                        <a:latin typeface="Barlow Semi Condensed" panose="00000506000000000000" pitchFamily="2" charset="0"/>
                        <a:ea typeface="Times New Roman" panose="02020603050405020304" pitchFamily="18" charset="0"/>
                      </a:endParaRPr>
                    </a:p>
                  </a:txBody>
                  <a:tcPr marL="18415" marR="18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0221895"/>
                  </a:ext>
                </a:extLst>
              </a:tr>
            </a:tbl>
          </a:graphicData>
        </a:graphic>
      </p:graphicFrame>
      <p:sp>
        <p:nvSpPr>
          <p:cNvPr id="8" name="TextBox 7">
            <a:extLst>
              <a:ext uri="{FF2B5EF4-FFF2-40B4-BE49-F238E27FC236}">
                <a16:creationId xmlns:a16="http://schemas.microsoft.com/office/drawing/2014/main" id="{6862C6C3-AB29-46D7-2434-8F3FC67A597E}"/>
              </a:ext>
            </a:extLst>
          </p:cNvPr>
          <p:cNvSpPr txBox="1"/>
          <p:nvPr/>
        </p:nvSpPr>
        <p:spPr>
          <a:xfrm>
            <a:off x="7935501" y="1386645"/>
            <a:ext cx="3526388" cy="338554"/>
          </a:xfrm>
          <a:prstGeom prst="rect">
            <a:avLst/>
          </a:prstGeom>
          <a:noFill/>
        </p:spPr>
        <p:txBody>
          <a:bodyPr wrap="square" rtlCol="0">
            <a:spAutoFit/>
          </a:bodyPr>
          <a:lstStyle/>
          <a:p>
            <a:pPr algn="l"/>
            <a:r>
              <a:rPr lang="en-GB" sz="1600" dirty="0">
                <a:solidFill>
                  <a:schemeClr val="accent4">
                    <a:lumMod val="50000"/>
                  </a:schemeClr>
                </a:solidFill>
                <a:effectLst/>
                <a:ea typeface="Times New Roman" panose="02020603050405020304" pitchFamily="18" charset="0"/>
              </a:rPr>
              <a:t>Predicted Dose Range in Human</a:t>
            </a:r>
            <a:endParaRPr lang="en-DE" sz="1600" dirty="0">
              <a:solidFill>
                <a:schemeClr val="accent4">
                  <a:lumMod val="50000"/>
                </a:schemeClr>
              </a:solidFill>
            </a:endParaRPr>
          </a:p>
        </p:txBody>
      </p:sp>
      <p:sp>
        <p:nvSpPr>
          <p:cNvPr id="9" name="TextBox 8">
            <a:extLst>
              <a:ext uri="{FF2B5EF4-FFF2-40B4-BE49-F238E27FC236}">
                <a16:creationId xmlns:a16="http://schemas.microsoft.com/office/drawing/2014/main" id="{6FB316F6-6003-70FC-0A54-E866ACF7B7BD}"/>
              </a:ext>
            </a:extLst>
          </p:cNvPr>
          <p:cNvSpPr txBox="1"/>
          <p:nvPr/>
        </p:nvSpPr>
        <p:spPr>
          <a:xfrm>
            <a:off x="441944" y="6538912"/>
            <a:ext cx="4795353" cy="230832"/>
          </a:xfrm>
          <a:prstGeom prst="rect">
            <a:avLst/>
          </a:prstGeom>
          <a:noFill/>
        </p:spPr>
        <p:txBody>
          <a:bodyPr wrap="square" rtlCol="0">
            <a:spAutoFit/>
          </a:bodyPr>
          <a:lstStyle/>
          <a:p>
            <a:pPr algn="l"/>
            <a:r>
              <a:rPr lang="de-DE" sz="900" dirty="0"/>
              <a:t>1. </a:t>
            </a:r>
            <a:r>
              <a:rPr lang="it-IT" sz="900" dirty="0"/>
              <a:t>Nanavati </a:t>
            </a:r>
            <a:r>
              <a:rPr lang="it-IT" sz="900"/>
              <a:t>C et </a:t>
            </a:r>
            <a:r>
              <a:rPr lang="it-IT" sz="900" dirty="0"/>
              <a:t>al, 2021  2. Yu RZ et al. 2015</a:t>
            </a:r>
            <a:endParaRPr lang="en-DE" sz="900" dirty="0"/>
          </a:p>
        </p:txBody>
      </p:sp>
      <p:sp>
        <p:nvSpPr>
          <p:cNvPr id="11" name="Rectangle 10">
            <a:extLst>
              <a:ext uri="{FF2B5EF4-FFF2-40B4-BE49-F238E27FC236}">
                <a16:creationId xmlns:a16="http://schemas.microsoft.com/office/drawing/2014/main" id="{7E94BBEF-E892-EF14-76F5-171BC8B2AB1F}"/>
              </a:ext>
            </a:extLst>
          </p:cNvPr>
          <p:cNvSpPr/>
          <p:nvPr/>
        </p:nvSpPr>
        <p:spPr>
          <a:xfrm>
            <a:off x="11286350" y="2786382"/>
            <a:ext cx="706482" cy="489426"/>
          </a:xfrm>
          <a:prstGeom prst="rect">
            <a:avLst/>
          </a:prstGeom>
          <a:noFill/>
          <a:ln w="38100">
            <a:solidFill>
              <a:srgbClr val="18417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accent4">
                  <a:lumMod val="50000"/>
                </a:schemeClr>
              </a:solidFill>
            </a:endParaRPr>
          </a:p>
        </p:txBody>
      </p:sp>
      <p:sp>
        <p:nvSpPr>
          <p:cNvPr id="13" name="TextBox 12">
            <a:extLst>
              <a:ext uri="{FF2B5EF4-FFF2-40B4-BE49-F238E27FC236}">
                <a16:creationId xmlns:a16="http://schemas.microsoft.com/office/drawing/2014/main" id="{A10CBFF3-2175-BA44-DB8F-436B27398208}"/>
              </a:ext>
            </a:extLst>
          </p:cNvPr>
          <p:cNvSpPr txBox="1"/>
          <p:nvPr/>
        </p:nvSpPr>
        <p:spPr>
          <a:xfrm>
            <a:off x="7087402" y="5021711"/>
            <a:ext cx="5005071" cy="646331"/>
          </a:xfrm>
          <a:prstGeom prst="rect">
            <a:avLst/>
          </a:prstGeom>
          <a:noFill/>
        </p:spPr>
        <p:txBody>
          <a:bodyPr wrap="square">
            <a:spAutoFit/>
          </a:bodyPr>
          <a:lstStyle/>
          <a:p>
            <a:r>
              <a:rPr lang="it-IT" sz="900" dirty="0"/>
              <a:t>HED in mg/kg: NOAEL in animals (mg/kg)×FDA conversion factor (mouse=0.08, NHP=0.32) (FDA 2005); HED (mg)=HED (mg/kg)×BW; the conversion factor from Nanavati is 0.14, since it is higher, the FDA conversion factor as more conservative estimate has been used (Nanavati et al. 2021). Human BW=70 kg. </a:t>
            </a:r>
            <a:endParaRPr lang="en-DE" sz="900" dirty="0"/>
          </a:p>
        </p:txBody>
      </p:sp>
      <p:cxnSp>
        <p:nvCxnSpPr>
          <p:cNvPr id="20" name="Straight Arrow Connector 19">
            <a:extLst>
              <a:ext uri="{FF2B5EF4-FFF2-40B4-BE49-F238E27FC236}">
                <a16:creationId xmlns:a16="http://schemas.microsoft.com/office/drawing/2014/main" id="{64C81DF5-9818-36B2-E305-3BFE62468563}"/>
              </a:ext>
            </a:extLst>
          </p:cNvPr>
          <p:cNvCxnSpPr>
            <a:cxnSpLocks/>
          </p:cNvCxnSpPr>
          <p:nvPr/>
        </p:nvCxnSpPr>
        <p:spPr>
          <a:xfrm>
            <a:off x="485775" y="4285212"/>
            <a:ext cx="733427" cy="0"/>
          </a:xfrm>
          <a:prstGeom prst="straightConnector1">
            <a:avLst/>
          </a:prstGeom>
          <a:ln w="38100">
            <a:solidFill>
              <a:srgbClr val="184175"/>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7BAAE5D-C6C3-D59E-F964-09057F3AA515}"/>
              </a:ext>
            </a:extLst>
          </p:cNvPr>
          <p:cNvSpPr/>
          <p:nvPr/>
        </p:nvSpPr>
        <p:spPr>
          <a:xfrm>
            <a:off x="11286350" y="3689131"/>
            <a:ext cx="706482" cy="596081"/>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dirty="0">
              <a:solidFill>
                <a:schemeClr val="accent4">
                  <a:lumMod val="50000"/>
                </a:schemeClr>
              </a:solidFill>
              <a:highlight>
                <a:srgbClr val="FB0106"/>
              </a:highlight>
            </a:endParaRPr>
          </a:p>
        </p:txBody>
      </p:sp>
    </p:spTree>
    <p:extLst>
      <p:ext uri="{BB962C8B-B14F-4D97-AF65-F5344CB8AC3E}">
        <p14:creationId xmlns:p14="http://schemas.microsoft.com/office/powerpoint/2010/main" val="665370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33F246-1AAB-CE73-AF03-A5E0F93BD395}"/>
              </a:ext>
            </a:extLst>
          </p:cNvPr>
          <p:cNvSpPr>
            <a:spLocks noGrp="1"/>
          </p:cNvSpPr>
          <p:nvPr>
            <p:ph type="title"/>
          </p:nvPr>
        </p:nvSpPr>
        <p:spPr/>
        <p:txBody>
          <a:bodyPr/>
          <a:lstStyle/>
          <a:p>
            <a:r>
              <a:rPr lang="en-US" dirty="0">
                <a:latin typeface="+mn-lt"/>
              </a:rPr>
              <a:t>Clinical Development Plan: proposed phase 1 study</a:t>
            </a:r>
          </a:p>
        </p:txBody>
      </p:sp>
      <p:sp>
        <p:nvSpPr>
          <p:cNvPr id="3" name="Segnaposto numero diapositiva 2">
            <a:extLst>
              <a:ext uri="{FF2B5EF4-FFF2-40B4-BE49-F238E27FC236}">
                <a16:creationId xmlns:a16="http://schemas.microsoft.com/office/drawing/2014/main" id="{C3A21176-A615-55D0-885D-9ABC38853D3A}"/>
              </a:ext>
            </a:extLst>
          </p:cNvPr>
          <p:cNvSpPr>
            <a:spLocks noGrp="1"/>
          </p:cNvSpPr>
          <p:nvPr>
            <p:ph type="sldNum" sz="quarter" idx="12"/>
          </p:nvPr>
        </p:nvSpPr>
        <p:spPr>
          <a:xfrm>
            <a:off x="9448800" y="6417627"/>
            <a:ext cx="2743200" cy="365125"/>
          </a:xfrm>
        </p:spPr>
        <p:txBody>
          <a:bodyPr/>
          <a:lstStyle/>
          <a:p>
            <a:fld id="{227D6147-8CA9-4AD8-AEEB-E653C18C822D}" type="slidenum">
              <a:rPr lang="en-US" smtClean="0">
                <a:latin typeface="+mn-lt"/>
              </a:rPr>
              <a:t>77</a:t>
            </a:fld>
            <a:endParaRPr lang="en-US" dirty="0">
              <a:latin typeface="+mn-lt"/>
            </a:endParaRPr>
          </a:p>
        </p:txBody>
      </p:sp>
      <p:sp>
        <p:nvSpPr>
          <p:cNvPr id="4" name="CasellaDiTesto 3">
            <a:extLst>
              <a:ext uri="{FF2B5EF4-FFF2-40B4-BE49-F238E27FC236}">
                <a16:creationId xmlns:a16="http://schemas.microsoft.com/office/drawing/2014/main" id="{A17AB69F-B86E-F203-70D3-AA34937FAADF}"/>
              </a:ext>
            </a:extLst>
          </p:cNvPr>
          <p:cNvSpPr txBox="1"/>
          <p:nvPr/>
        </p:nvSpPr>
        <p:spPr>
          <a:xfrm>
            <a:off x="486136" y="1398976"/>
            <a:ext cx="114036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Phase 1: RES-010 will be developed in Healthy Volunteers (SAD and MAD) and target population for </a:t>
            </a:r>
            <a:r>
              <a:rPr lang="en-US" sz="2000" b="1" dirty="0"/>
              <a:t>Obesity</a:t>
            </a:r>
          </a:p>
        </p:txBody>
      </p:sp>
      <p:graphicFrame>
        <p:nvGraphicFramePr>
          <p:cNvPr id="5" name="Tabella 5">
            <a:extLst>
              <a:ext uri="{FF2B5EF4-FFF2-40B4-BE49-F238E27FC236}">
                <a16:creationId xmlns:a16="http://schemas.microsoft.com/office/drawing/2014/main" id="{8FF97871-3678-0F30-43C7-B97B510FCE15}"/>
              </a:ext>
            </a:extLst>
          </p:cNvPr>
          <p:cNvGraphicFramePr>
            <a:graphicFrameLocks noGrp="1"/>
          </p:cNvGraphicFramePr>
          <p:nvPr/>
        </p:nvGraphicFramePr>
        <p:xfrm>
          <a:off x="486136" y="3719564"/>
          <a:ext cx="11441966" cy="3815080"/>
        </p:xfrm>
        <a:graphic>
          <a:graphicData uri="http://schemas.openxmlformats.org/drawingml/2006/table">
            <a:tbl>
              <a:tblPr firstRow="1" bandRow="1">
                <a:tableStyleId>{BC89EF96-8CEA-46FF-86C4-4CE0E7609802}</a:tableStyleId>
              </a:tblPr>
              <a:tblGrid>
                <a:gridCol w="814299">
                  <a:extLst>
                    <a:ext uri="{9D8B030D-6E8A-4147-A177-3AD203B41FA5}">
                      <a16:colId xmlns:a16="http://schemas.microsoft.com/office/drawing/2014/main" val="2831257180"/>
                    </a:ext>
                  </a:extLst>
                </a:gridCol>
                <a:gridCol w="874840">
                  <a:extLst>
                    <a:ext uri="{9D8B030D-6E8A-4147-A177-3AD203B41FA5}">
                      <a16:colId xmlns:a16="http://schemas.microsoft.com/office/drawing/2014/main" val="3749392898"/>
                    </a:ext>
                  </a:extLst>
                </a:gridCol>
                <a:gridCol w="4332041">
                  <a:extLst>
                    <a:ext uri="{9D8B030D-6E8A-4147-A177-3AD203B41FA5}">
                      <a16:colId xmlns:a16="http://schemas.microsoft.com/office/drawing/2014/main" val="686957719"/>
                    </a:ext>
                  </a:extLst>
                </a:gridCol>
                <a:gridCol w="5420786">
                  <a:extLst>
                    <a:ext uri="{9D8B030D-6E8A-4147-A177-3AD203B41FA5}">
                      <a16:colId xmlns:a16="http://schemas.microsoft.com/office/drawing/2014/main" val="4163726392"/>
                    </a:ext>
                  </a:extLst>
                </a:gridCol>
              </a:tblGrid>
              <a:tr h="370840">
                <a:tc>
                  <a:txBody>
                    <a:bodyPr/>
                    <a:lstStyle/>
                    <a:p>
                      <a:pPr marL="0" algn="l" defTabSz="457200" rtl="0" eaLnBrk="1" latinLnBrk="0" hangingPunct="1"/>
                      <a:r>
                        <a:rPr lang="en-US" sz="1600" kern="1200" noProof="0" dirty="0">
                          <a:solidFill>
                            <a:schemeClr val="tx1"/>
                          </a:solidFill>
                          <a:latin typeface="Barlow Semi Condensed" panose="00000506000000000000" pitchFamily="2" charset="0"/>
                          <a:ea typeface="+mn-ea"/>
                          <a:cs typeface="+mn-cs"/>
                        </a:rPr>
                        <a:t>Phase</a:t>
                      </a:r>
                    </a:p>
                  </a:txBody>
                  <a:tcPr/>
                </a:tc>
                <a:tc>
                  <a:txBody>
                    <a:bodyPr/>
                    <a:lstStyle/>
                    <a:p>
                      <a:pPr marL="0" algn="l" defTabSz="457200" rtl="0" eaLnBrk="1" latinLnBrk="0" hangingPunct="1"/>
                      <a:r>
                        <a:rPr lang="en-US" sz="1600" kern="1200" noProof="0">
                          <a:solidFill>
                            <a:schemeClr val="tx1"/>
                          </a:solidFill>
                          <a:latin typeface="Barlow Semi Condensed" panose="00000506000000000000" pitchFamily="2" charset="0"/>
                          <a:ea typeface="+mn-ea"/>
                          <a:cs typeface="+mn-cs"/>
                        </a:rPr>
                        <a:t>Cohort</a:t>
                      </a:r>
                    </a:p>
                  </a:txBody>
                  <a:tcPr/>
                </a:tc>
                <a:tc>
                  <a:txBody>
                    <a:bodyPr/>
                    <a:lstStyle/>
                    <a:p>
                      <a:pPr marL="0" algn="l" defTabSz="457200" rtl="0" eaLnBrk="1" latinLnBrk="0" hangingPunct="1"/>
                      <a:r>
                        <a:rPr lang="en-US" sz="1600" kern="1200" noProof="0">
                          <a:solidFill>
                            <a:schemeClr val="tx1"/>
                          </a:solidFill>
                          <a:latin typeface="Barlow Semi Condensed" panose="00000506000000000000" pitchFamily="2" charset="0"/>
                          <a:ea typeface="+mn-ea"/>
                          <a:cs typeface="+mn-cs"/>
                        </a:rPr>
                        <a:t>Subjects</a:t>
                      </a:r>
                    </a:p>
                  </a:txBody>
                  <a:tcPr/>
                </a:tc>
                <a:tc>
                  <a:txBody>
                    <a:bodyPr/>
                    <a:lstStyle/>
                    <a:p>
                      <a:pPr marL="0" algn="l" defTabSz="457200" rtl="0" eaLnBrk="1" latinLnBrk="0" hangingPunct="1"/>
                      <a:r>
                        <a:rPr lang="en-US" sz="1600" kern="1200" noProof="0" dirty="0">
                          <a:solidFill>
                            <a:schemeClr val="tx1"/>
                          </a:solidFill>
                          <a:latin typeface="Barlow Semi Condensed" panose="00000506000000000000" pitchFamily="2" charset="0"/>
                          <a:ea typeface="+mn-ea"/>
                          <a:cs typeface="+mn-cs"/>
                        </a:rPr>
                        <a:t>Treatment</a:t>
                      </a:r>
                    </a:p>
                  </a:txBody>
                  <a:tcPr/>
                </a:tc>
                <a:extLst>
                  <a:ext uri="{0D108BD9-81ED-4DB2-BD59-A6C34878D82A}">
                    <a16:rowId xmlns:a16="http://schemas.microsoft.com/office/drawing/2014/main" val="1195356342"/>
                  </a:ext>
                </a:extLst>
              </a:tr>
              <a:tr h="370840">
                <a:tc>
                  <a:txBody>
                    <a:bodyPr/>
                    <a:lstStyle/>
                    <a:p>
                      <a:pPr marL="0" algn="ctr" defTabSz="457200" rtl="0" eaLnBrk="1" latinLnBrk="0" hangingPunct="1"/>
                      <a:r>
                        <a:rPr lang="en-US" sz="1600" b="0" kern="1200" noProof="0" dirty="0">
                          <a:solidFill>
                            <a:schemeClr val="tx1"/>
                          </a:solidFill>
                          <a:latin typeface="+mn-lt"/>
                          <a:ea typeface="+mn-ea"/>
                          <a:cs typeface="+mn-cs"/>
                        </a:rPr>
                        <a:t>1a</a:t>
                      </a:r>
                    </a:p>
                  </a:txBody>
                  <a:tcPr anchor="ctr"/>
                </a:tc>
                <a:tc>
                  <a:txBody>
                    <a:bodyPr/>
                    <a:lstStyle/>
                    <a:p>
                      <a:pPr marL="0" algn="ctr" defTabSz="457200" rtl="0" eaLnBrk="1" latinLnBrk="0" hangingPunct="1"/>
                      <a:r>
                        <a:rPr lang="en-US" sz="1600" b="0" kern="1200" noProof="0" dirty="0">
                          <a:solidFill>
                            <a:schemeClr val="tx1"/>
                          </a:solidFill>
                          <a:latin typeface="+mn-lt"/>
                          <a:ea typeface="+mn-ea"/>
                          <a:cs typeface="+mn-cs"/>
                        </a:rPr>
                        <a:t>A1-A6</a:t>
                      </a:r>
                    </a:p>
                  </a:txBody>
                  <a:tcPr anchor="ctr"/>
                </a:tc>
                <a:tc>
                  <a:txBody>
                    <a:bodyPr/>
                    <a:lstStyle/>
                    <a:p>
                      <a:pPr marL="0" algn="l" defTabSz="457200" rtl="0" eaLnBrk="1" latinLnBrk="0" hangingPunct="1"/>
                      <a:r>
                        <a:rPr lang="en-US" sz="1600" b="0" kern="1200" noProof="0" dirty="0">
                          <a:solidFill>
                            <a:schemeClr val="tx1"/>
                          </a:solidFill>
                          <a:latin typeface="+mn-lt"/>
                          <a:ea typeface="+mn-ea"/>
                          <a:cs typeface="+mn-cs"/>
                        </a:rPr>
                        <a:t>Healthy Volunteers</a:t>
                      </a:r>
                    </a:p>
                    <a:p>
                      <a:pPr marL="0" algn="l" defTabSz="457200" rtl="0" eaLnBrk="1" latinLnBrk="0" hangingPunct="1"/>
                      <a:r>
                        <a:rPr lang="pl-PL" sz="1600" b="0" kern="1200" noProof="0" dirty="0">
                          <a:solidFill>
                            <a:schemeClr val="tx1"/>
                          </a:solidFill>
                          <a:latin typeface="+mn-lt"/>
                          <a:ea typeface="+mn-ea"/>
                          <a:cs typeface="+mn-cs"/>
                        </a:rPr>
                        <a:t>BMI: 18.5 to </a:t>
                      </a:r>
                      <a:r>
                        <a:rPr lang="it-IT" sz="1600" b="0" kern="1200" noProof="0" dirty="0">
                          <a:solidFill>
                            <a:schemeClr val="tx1"/>
                          </a:solidFill>
                          <a:latin typeface="+mn-lt"/>
                          <a:ea typeface="+mn-ea"/>
                          <a:cs typeface="+mn-cs"/>
                        </a:rPr>
                        <a:t>25</a:t>
                      </a:r>
                      <a:r>
                        <a:rPr lang="pl-PL" sz="1600" b="0" kern="1200" noProof="0" dirty="0">
                          <a:solidFill>
                            <a:schemeClr val="tx1"/>
                          </a:solidFill>
                          <a:latin typeface="+mn-lt"/>
                          <a:ea typeface="+mn-ea"/>
                          <a:cs typeface="+mn-cs"/>
                        </a:rPr>
                        <a:t> kg/m2</a:t>
                      </a:r>
                      <a:endParaRPr lang="it-IT" sz="1600" b="0" kern="1200" noProof="0" dirty="0">
                        <a:solidFill>
                          <a:schemeClr val="tx1"/>
                        </a:solidFill>
                        <a:latin typeface="+mn-lt"/>
                        <a:ea typeface="+mn-ea"/>
                        <a:cs typeface="+mn-cs"/>
                      </a:endParaRPr>
                    </a:p>
                    <a:p>
                      <a:pPr marL="0" algn="l" defTabSz="457200" rtl="0" eaLnBrk="1" latinLnBrk="0" hangingPunct="1"/>
                      <a:r>
                        <a:rPr lang="it-IT" sz="1600" b="0" kern="1200" noProof="0" dirty="0">
                          <a:solidFill>
                            <a:schemeClr val="tx1"/>
                          </a:solidFill>
                          <a:latin typeface="+mn-lt"/>
                          <a:ea typeface="+mn-ea"/>
                          <a:cs typeface="+mn-cs"/>
                        </a:rPr>
                        <a:t>(</a:t>
                      </a:r>
                      <a:r>
                        <a:rPr lang="it-IT" sz="1600" b="0" kern="1200" noProof="0" dirty="0" err="1">
                          <a:solidFill>
                            <a:schemeClr val="tx1"/>
                          </a:solidFill>
                          <a:latin typeface="+mn-lt"/>
                          <a:ea typeface="+mn-ea"/>
                          <a:cs typeface="+mn-cs"/>
                        </a:rPr>
                        <a:t>normal</a:t>
                      </a:r>
                      <a:r>
                        <a:rPr lang="it-IT" sz="1600" b="0" kern="1200" noProof="0" dirty="0">
                          <a:solidFill>
                            <a:schemeClr val="tx1"/>
                          </a:solidFill>
                          <a:latin typeface="+mn-lt"/>
                          <a:ea typeface="+mn-ea"/>
                          <a:cs typeface="+mn-cs"/>
                        </a:rPr>
                        <a:t> weight)</a:t>
                      </a:r>
                      <a:endParaRPr lang="en-US" sz="1600" b="0" kern="1200" noProof="0" dirty="0">
                        <a:solidFill>
                          <a:schemeClr val="tx1"/>
                        </a:solidFill>
                        <a:latin typeface="+mn-lt"/>
                        <a:ea typeface="+mn-ea"/>
                        <a:cs typeface="+mn-cs"/>
                      </a:endParaRPr>
                    </a:p>
                  </a:txBody>
                  <a:tcPr anchor="ctr"/>
                </a:tc>
                <a:tc>
                  <a:txBody>
                    <a:bodyPr/>
                    <a:lstStyle/>
                    <a:p>
                      <a:pPr marL="0" algn="l" defTabSz="457200" rtl="0" eaLnBrk="1" latinLnBrk="0" hangingPunct="1"/>
                      <a:r>
                        <a:rPr lang="en-US" sz="1600" b="0" kern="1200" noProof="0" dirty="0">
                          <a:solidFill>
                            <a:schemeClr val="tx1"/>
                          </a:solidFill>
                          <a:latin typeface="+mn-lt"/>
                          <a:ea typeface="+mn-ea"/>
                          <a:cs typeface="+mn-cs"/>
                        </a:rPr>
                        <a:t>Part 1: SAD</a:t>
                      </a:r>
                    </a:p>
                    <a:p>
                      <a:pPr marL="0" algn="l" defTabSz="457200" rtl="0" eaLnBrk="1" latinLnBrk="0" hangingPunct="1"/>
                      <a:r>
                        <a:rPr lang="en-US" sz="1600" b="0" kern="1200" noProof="0" dirty="0">
                          <a:solidFill>
                            <a:schemeClr val="tx1"/>
                          </a:solidFill>
                          <a:latin typeface="+mn-lt"/>
                          <a:ea typeface="+mn-ea"/>
                          <a:cs typeface="+mn-cs"/>
                        </a:rPr>
                        <a:t>Escalating doses of RES-010 administered </a:t>
                      </a:r>
                      <a:r>
                        <a:rPr lang="en-US" sz="1600" b="1" kern="1200" noProof="0" dirty="0">
                          <a:solidFill>
                            <a:schemeClr val="tx1"/>
                          </a:solidFill>
                          <a:latin typeface="+mn-lt"/>
                          <a:ea typeface="+mn-ea"/>
                          <a:cs typeface="+mn-cs"/>
                        </a:rPr>
                        <a:t>once</a:t>
                      </a:r>
                      <a:r>
                        <a:rPr lang="en-US" sz="1600" b="0" kern="1200" noProof="0" dirty="0">
                          <a:solidFill>
                            <a:schemeClr val="tx1"/>
                          </a:solidFill>
                          <a:latin typeface="+mn-lt"/>
                          <a:ea typeface="+mn-ea"/>
                          <a:cs typeface="+mn-cs"/>
                        </a:rPr>
                        <a:t> vs placebo</a:t>
                      </a:r>
                    </a:p>
                  </a:txBody>
                  <a:tcPr anchor="ctr"/>
                </a:tc>
                <a:extLst>
                  <a:ext uri="{0D108BD9-81ED-4DB2-BD59-A6C34878D82A}">
                    <a16:rowId xmlns:a16="http://schemas.microsoft.com/office/drawing/2014/main" val="1108123812"/>
                  </a:ext>
                </a:extLst>
              </a:tr>
              <a:tr h="370840">
                <a:tc>
                  <a:txBody>
                    <a:bodyPr/>
                    <a:lstStyle/>
                    <a:p>
                      <a:pPr marL="0" algn="ctr" defTabSz="457200" rtl="0" eaLnBrk="1" latinLnBrk="0" hangingPunct="1"/>
                      <a:r>
                        <a:rPr lang="en-US" sz="1600" b="0" kern="1200" noProof="0" dirty="0">
                          <a:solidFill>
                            <a:schemeClr val="tx1"/>
                          </a:solidFill>
                          <a:latin typeface="+mn-lt"/>
                          <a:ea typeface="+mn-ea"/>
                          <a:cs typeface="+mn-cs"/>
                        </a:rPr>
                        <a:t>1a</a:t>
                      </a:r>
                    </a:p>
                  </a:txBody>
                  <a:tcPr anchor="ctr"/>
                </a:tc>
                <a:tc>
                  <a:txBody>
                    <a:bodyPr/>
                    <a:lstStyle/>
                    <a:p>
                      <a:pPr marL="0" algn="ctr" defTabSz="457200" rtl="0" eaLnBrk="1" latinLnBrk="0" hangingPunct="1"/>
                      <a:r>
                        <a:rPr lang="en-US" sz="1600" b="0" kern="1200" noProof="0" dirty="0">
                          <a:solidFill>
                            <a:schemeClr val="tx1"/>
                          </a:solidFill>
                          <a:latin typeface="+mn-lt"/>
                          <a:ea typeface="+mn-ea"/>
                          <a:cs typeface="+mn-cs"/>
                        </a:rPr>
                        <a:t>B1-B4</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Healthy Volunteers</a:t>
                      </a:r>
                    </a:p>
                    <a:p>
                      <a:pPr marL="0" marR="0" lvl="0" indent="0" algn="l" defTabSz="457200" rtl="0" eaLnBrk="1" fontAlgn="auto" latinLnBrk="0" hangingPunct="1">
                        <a:lnSpc>
                          <a:spcPct val="100000"/>
                        </a:lnSpc>
                        <a:spcBef>
                          <a:spcPts val="0"/>
                        </a:spcBef>
                        <a:spcAft>
                          <a:spcPts val="0"/>
                        </a:spcAft>
                        <a:buClrTx/>
                        <a:buSzTx/>
                        <a:buFontTx/>
                        <a:buNone/>
                        <a:tabLst/>
                        <a:defRPr/>
                      </a:pPr>
                      <a:r>
                        <a:rPr lang="pl-PL" sz="1600" b="0" kern="1200" noProof="0" dirty="0">
                          <a:solidFill>
                            <a:schemeClr val="tx1"/>
                          </a:solidFill>
                          <a:latin typeface="+mn-lt"/>
                          <a:ea typeface="+mn-ea"/>
                          <a:cs typeface="+mn-cs"/>
                        </a:rPr>
                        <a:t>BMI: </a:t>
                      </a:r>
                      <a:r>
                        <a:rPr lang="it-IT" sz="1600" b="0" kern="1200" noProof="0" dirty="0">
                          <a:solidFill>
                            <a:schemeClr val="tx1"/>
                          </a:solidFill>
                          <a:latin typeface="+mn-lt"/>
                          <a:ea typeface="+mn-ea"/>
                          <a:cs typeface="+mn-cs"/>
                        </a:rPr>
                        <a:t>1-2-3 </a:t>
                      </a:r>
                      <a:r>
                        <a:rPr lang="it-IT" sz="1600" b="0" kern="1200" noProof="0" dirty="0" err="1">
                          <a:solidFill>
                            <a:schemeClr val="tx1"/>
                          </a:solidFill>
                          <a:latin typeface="+mn-lt"/>
                          <a:ea typeface="+mn-ea"/>
                          <a:cs typeface="+mn-cs"/>
                        </a:rPr>
                        <a:t>cohorts</a:t>
                      </a:r>
                      <a:r>
                        <a:rPr lang="it-IT" sz="1600" b="0" kern="1200" noProof="0" dirty="0">
                          <a:solidFill>
                            <a:schemeClr val="tx1"/>
                          </a:solidFill>
                          <a:latin typeface="+mn-lt"/>
                          <a:ea typeface="+mn-ea"/>
                          <a:cs typeface="+mn-cs"/>
                        </a:rPr>
                        <a:t> 25</a:t>
                      </a:r>
                      <a:r>
                        <a:rPr lang="pl-PL" sz="1600" b="0" kern="1200" noProof="0" dirty="0">
                          <a:solidFill>
                            <a:schemeClr val="tx1"/>
                          </a:solidFill>
                          <a:latin typeface="+mn-lt"/>
                          <a:ea typeface="+mn-ea"/>
                          <a:cs typeface="+mn-cs"/>
                        </a:rPr>
                        <a:t> to </a:t>
                      </a:r>
                      <a:r>
                        <a:rPr lang="it-IT" sz="1600" b="0" kern="1200" noProof="0" dirty="0">
                          <a:solidFill>
                            <a:schemeClr val="tx1"/>
                          </a:solidFill>
                          <a:latin typeface="+mn-lt"/>
                          <a:ea typeface="+mn-ea"/>
                          <a:cs typeface="+mn-cs"/>
                        </a:rPr>
                        <a:t>3</a:t>
                      </a:r>
                      <a:r>
                        <a:rPr lang="pl-PL" sz="1600" b="0" kern="1200" noProof="0" dirty="0">
                          <a:solidFill>
                            <a:schemeClr val="tx1"/>
                          </a:solidFill>
                          <a:latin typeface="+mn-lt"/>
                          <a:ea typeface="+mn-ea"/>
                          <a:cs typeface="+mn-cs"/>
                        </a:rPr>
                        <a:t>0 kg/m2</a:t>
                      </a:r>
                      <a:r>
                        <a:rPr lang="it-IT" sz="1600" b="0" kern="1200" noProof="0" dirty="0">
                          <a:solidFill>
                            <a:schemeClr val="tx1"/>
                          </a:solidFill>
                          <a:latin typeface="+mn-lt"/>
                          <a:ea typeface="+mn-ea"/>
                          <a:cs typeface="+mn-cs"/>
                        </a:rPr>
                        <a:t> (</a:t>
                      </a:r>
                      <a:r>
                        <a:rPr lang="it-IT" sz="1600" b="0" kern="1200" noProof="0" dirty="0" err="1">
                          <a:solidFill>
                            <a:schemeClr val="tx1"/>
                          </a:solidFill>
                          <a:latin typeface="+mn-lt"/>
                          <a:ea typeface="+mn-ea"/>
                          <a:cs typeface="+mn-cs"/>
                        </a:rPr>
                        <a:t>overweight</a:t>
                      </a:r>
                      <a:r>
                        <a:rPr lang="it-IT" sz="1600" b="0" kern="1200" noProof="0" dirty="0">
                          <a:solidFill>
                            <a:schemeClr val="tx1"/>
                          </a:solidFill>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600" b="0" kern="1200" noProof="0" dirty="0">
                          <a:solidFill>
                            <a:schemeClr val="tx1"/>
                          </a:solidFill>
                          <a:latin typeface="+mn-lt"/>
                          <a:ea typeface="+mn-ea"/>
                          <a:cs typeface="+mn-cs"/>
                        </a:rPr>
                        <a:t>         4 </a:t>
                      </a:r>
                      <a:r>
                        <a:rPr lang="it-IT" sz="1600" b="0" kern="1200" noProof="0" dirty="0" err="1">
                          <a:solidFill>
                            <a:schemeClr val="tx1"/>
                          </a:solidFill>
                          <a:latin typeface="+mn-lt"/>
                          <a:ea typeface="+mn-ea"/>
                          <a:cs typeface="+mn-cs"/>
                        </a:rPr>
                        <a:t>cohort</a:t>
                      </a:r>
                      <a:r>
                        <a:rPr lang="it-IT" sz="1600" b="0" kern="1200" noProof="0" dirty="0">
                          <a:solidFill>
                            <a:schemeClr val="tx1"/>
                          </a:solidFill>
                          <a:latin typeface="+mn-lt"/>
                          <a:ea typeface="+mn-ea"/>
                          <a:cs typeface="+mn-cs"/>
                        </a:rPr>
                        <a:t> 30-35 </a:t>
                      </a:r>
                      <a:r>
                        <a:rPr lang="pl-PL" sz="1600" b="0" kern="1200" noProof="0" dirty="0">
                          <a:solidFill>
                            <a:schemeClr val="tx1"/>
                          </a:solidFill>
                          <a:latin typeface="+mn-lt"/>
                          <a:ea typeface="+mn-ea"/>
                          <a:cs typeface="+mn-cs"/>
                        </a:rPr>
                        <a:t>kg/m2</a:t>
                      </a:r>
                      <a:r>
                        <a:rPr lang="it-IT" sz="1600" b="0" kern="1200" noProof="0" dirty="0">
                          <a:solidFill>
                            <a:schemeClr val="tx1"/>
                          </a:solidFill>
                          <a:latin typeface="+mn-lt"/>
                          <a:ea typeface="+mn-ea"/>
                          <a:cs typeface="+mn-cs"/>
                        </a:rPr>
                        <a:t> (obese)</a:t>
                      </a:r>
                    </a:p>
                  </a:txBody>
                  <a:tcPr anchor="ctr"/>
                </a:tc>
                <a:tc>
                  <a:txBody>
                    <a:bodyPr/>
                    <a:lstStyle/>
                    <a:p>
                      <a:pPr marL="0" algn="l" defTabSz="457200" rtl="0" eaLnBrk="1" latinLnBrk="0" hangingPunct="1"/>
                      <a:r>
                        <a:rPr lang="en-US" sz="1600" b="0" kern="1200" noProof="0" dirty="0">
                          <a:solidFill>
                            <a:schemeClr val="tx1"/>
                          </a:solidFill>
                          <a:latin typeface="+mn-lt"/>
                          <a:ea typeface="+mn-ea"/>
                          <a:cs typeface="+mn-cs"/>
                        </a:rPr>
                        <a:t>Part 2: MAD</a:t>
                      </a:r>
                    </a:p>
                    <a:p>
                      <a:pPr marL="0" algn="l" defTabSz="457200" rtl="0" eaLnBrk="1" latinLnBrk="0" hangingPunct="1"/>
                      <a:r>
                        <a:rPr lang="en-US" sz="1600" b="0" kern="1200" noProof="0" dirty="0">
                          <a:solidFill>
                            <a:schemeClr val="tx1"/>
                          </a:solidFill>
                          <a:latin typeface="+mn-lt"/>
                          <a:ea typeface="+mn-ea"/>
                          <a:cs typeface="+mn-cs"/>
                        </a:rPr>
                        <a:t>Escalating doses of RES-010 administered vs placebo </a:t>
                      </a:r>
                      <a:r>
                        <a:rPr lang="en-US" sz="1600" b="1" kern="1200" noProof="0" dirty="0">
                          <a:solidFill>
                            <a:schemeClr val="tx1"/>
                          </a:solidFill>
                          <a:latin typeface="+mn-lt"/>
                          <a:ea typeface="+mn-ea"/>
                          <a:cs typeface="+mn-cs"/>
                        </a:rPr>
                        <a:t>for four weeks</a:t>
                      </a:r>
                    </a:p>
                  </a:txBody>
                  <a:tcPr anchor="ctr"/>
                </a:tc>
                <a:extLst>
                  <a:ext uri="{0D108BD9-81ED-4DB2-BD59-A6C34878D82A}">
                    <a16:rowId xmlns:a16="http://schemas.microsoft.com/office/drawing/2014/main" val="147205563"/>
                  </a:ext>
                </a:extLst>
              </a:tr>
              <a:tr h="370840">
                <a:tc>
                  <a:txBody>
                    <a:bodyPr/>
                    <a:lstStyle/>
                    <a:p>
                      <a:pPr marL="0" algn="ctr" defTabSz="457200" rtl="0" eaLnBrk="1" latinLnBrk="0" hangingPunct="1"/>
                      <a:r>
                        <a:rPr lang="en-US" sz="1600" b="0" kern="1200" noProof="0" dirty="0">
                          <a:solidFill>
                            <a:schemeClr val="tx1"/>
                          </a:solidFill>
                          <a:latin typeface="+mn-lt"/>
                          <a:ea typeface="+mn-ea"/>
                          <a:cs typeface="+mn-cs"/>
                        </a:rPr>
                        <a:t>1b</a:t>
                      </a:r>
                    </a:p>
                  </a:txBody>
                  <a:tcPr anchor="ctr"/>
                </a:tc>
                <a:tc>
                  <a:txBody>
                    <a:bodyPr/>
                    <a:lstStyle/>
                    <a:p>
                      <a:pPr marL="0" algn="ctr" defTabSz="457200" rtl="0" eaLnBrk="1" latinLnBrk="0" hangingPunct="1"/>
                      <a:r>
                        <a:rPr lang="en-US" sz="1600" b="0" kern="1200" noProof="0" dirty="0">
                          <a:solidFill>
                            <a:schemeClr val="tx1"/>
                          </a:solidFill>
                          <a:latin typeface="+mn-lt"/>
                          <a:ea typeface="+mn-ea"/>
                          <a:cs typeface="+mn-cs"/>
                        </a:rPr>
                        <a:t>C1</a:t>
                      </a:r>
                    </a:p>
                  </a:txBody>
                  <a:tcPr anchor="ctr"/>
                </a:tc>
                <a:tc>
                  <a:txBody>
                    <a:bodyPr/>
                    <a:lstStyle/>
                    <a:p>
                      <a:pPr marL="0" algn="l" defTabSz="457200" rtl="0" eaLnBrk="1" latinLnBrk="0" hangingPunct="1"/>
                      <a:r>
                        <a:rPr lang="en-US" sz="1600" b="0" kern="1200" noProof="0" dirty="0">
                          <a:solidFill>
                            <a:schemeClr val="tx1"/>
                          </a:solidFill>
                          <a:latin typeface="+mn-lt"/>
                          <a:ea typeface="+mn-ea"/>
                          <a:cs typeface="+mn-cs"/>
                        </a:rPr>
                        <a:t>Overweight and Obese+/-MAFLD Volunteers</a:t>
                      </a:r>
                    </a:p>
                    <a:p>
                      <a:pPr marL="0" algn="l" defTabSz="457200" rtl="0" eaLnBrk="1" latinLnBrk="0" hangingPunct="1"/>
                      <a:r>
                        <a:rPr lang="en-US" sz="1600" b="0" kern="1200" noProof="0" dirty="0">
                          <a:solidFill>
                            <a:schemeClr val="tx1"/>
                          </a:solidFill>
                          <a:latin typeface="+mn-lt"/>
                          <a:ea typeface="+mn-ea"/>
                          <a:cs typeface="+mn-cs"/>
                        </a:rPr>
                        <a:t>BMI: 27-34.9 kg/m2 (overweight and obese)</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Part 3: target population for safety and early signs of efficacy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Target dose of RES-010 administered for </a:t>
                      </a:r>
                      <a:r>
                        <a:rPr lang="en-US" sz="1600" b="1" kern="1200" noProof="0" dirty="0">
                          <a:solidFill>
                            <a:schemeClr val="tx1"/>
                          </a:solidFill>
                          <a:latin typeface="+mn-lt"/>
                          <a:ea typeface="+mn-ea"/>
                          <a:cs typeface="+mn-cs"/>
                        </a:rPr>
                        <a:t>12 weeks </a:t>
                      </a:r>
                      <a:r>
                        <a:rPr lang="en-US" sz="1600" b="0" kern="1200" noProof="0" dirty="0">
                          <a:solidFill>
                            <a:schemeClr val="tx1"/>
                          </a:solidFill>
                          <a:latin typeface="+mn-lt"/>
                          <a:ea typeface="+mn-ea"/>
                          <a:cs typeface="+mn-cs"/>
                        </a:rPr>
                        <a:t>vs placebo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(Additional arm in combination with GLP-1ra under discussion)</a:t>
                      </a:r>
                    </a:p>
                  </a:txBody>
                  <a:tcPr anchor="ctr"/>
                </a:tc>
                <a:extLst>
                  <a:ext uri="{0D108BD9-81ED-4DB2-BD59-A6C34878D82A}">
                    <a16:rowId xmlns:a16="http://schemas.microsoft.com/office/drawing/2014/main" val="2839069793"/>
                  </a:ext>
                </a:extLst>
              </a:tr>
            </a:tbl>
          </a:graphicData>
        </a:graphic>
      </p:graphicFrame>
      <p:sp>
        <p:nvSpPr>
          <p:cNvPr id="11" name="CasellaDiTesto 10">
            <a:extLst>
              <a:ext uri="{FF2B5EF4-FFF2-40B4-BE49-F238E27FC236}">
                <a16:creationId xmlns:a16="http://schemas.microsoft.com/office/drawing/2014/main" id="{21A860E6-E789-42B4-F347-5C67CB26BDAA}"/>
              </a:ext>
            </a:extLst>
          </p:cNvPr>
          <p:cNvSpPr txBox="1"/>
          <p:nvPr/>
        </p:nvSpPr>
        <p:spPr>
          <a:xfrm>
            <a:off x="486136" y="1993896"/>
            <a:ext cx="11062295" cy="1754326"/>
          </a:xfrm>
          <a:prstGeom prst="rect">
            <a:avLst/>
          </a:prstGeom>
          <a:noFill/>
        </p:spPr>
        <p:txBody>
          <a:bodyPr wrap="square">
            <a:spAutoFit/>
          </a:bodyPr>
          <a:lstStyle/>
          <a:p>
            <a:pPr marL="0" algn="l" defTabSz="457200" rtl="0" eaLnBrk="1" latinLnBrk="0" hangingPunct="1"/>
            <a:r>
              <a:rPr lang="en-US" sz="1800" b="1" kern="1200" noProof="0" dirty="0">
                <a:solidFill>
                  <a:schemeClr val="tx1"/>
                </a:solidFill>
                <a:ea typeface="+mn-ea"/>
                <a:cs typeface="+mn-cs"/>
              </a:rPr>
              <a:t>Primary endpoint: </a:t>
            </a:r>
            <a:r>
              <a:rPr lang="en-US" sz="1800" kern="1200" noProof="0" dirty="0">
                <a:solidFill>
                  <a:schemeClr val="tx1"/>
                </a:solidFill>
                <a:ea typeface="+mn-ea"/>
                <a:cs typeface="+mn-cs"/>
              </a:rPr>
              <a:t>safety and tolerability of RES-010 after single and multiple subcutaneous doses </a:t>
            </a:r>
          </a:p>
          <a:p>
            <a:pPr marL="0" algn="l" defTabSz="457200" rtl="0" eaLnBrk="1" latinLnBrk="0" hangingPunct="1"/>
            <a:r>
              <a:rPr lang="en-US" sz="1800" b="1" kern="1200" noProof="0" dirty="0">
                <a:solidFill>
                  <a:schemeClr val="tx1"/>
                </a:solidFill>
                <a:ea typeface="+mn-ea"/>
                <a:cs typeface="+mn-cs"/>
              </a:rPr>
              <a:t>Key secondary endpoints: </a:t>
            </a:r>
            <a:r>
              <a:rPr lang="en-US" sz="1800" kern="1200" noProof="0" dirty="0">
                <a:solidFill>
                  <a:schemeClr val="tx1"/>
                </a:solidFill>
                <a:ea typeface="+mn-ea"/>
                <a:cs typeface="+mn-cs"/>
              </a:rPr>
              <a:t>Plasma PK of RES-010 after single and multiple subcutaneous doses in healthy volunteers and target population. Safety, tolerability, plasma pharmacokinetics and markers of weight and metabolic liver disease </a:t>
            </a:r>
          </a:p>
          <a:p>
            <a:pPr marL="0" algn="l" defTabSz="457200" rtl="0" eaLnBrk="1" latinLnBrk="0" hangingPunct="1"/>
            <a:endParaRPr lang="en-US" b="1" dirty="0"/>
          </a:p>
          <a:p>
            <a:pPr marL="0" algn="l" defTabSz="457200" rtl="0" eaLnBrk="1" latinLnBrk="0" hangingPunct="1"/>
            <a:r>
              <a:rPr lang="en-US" sz="1800" b="1" kern="1200" noProof="0" dirty="0">
                <a:solidFill>
                  <a:schemeClr val="tx1"/>
                </a:solidFill>
                <a:ea typeface="+mn-ea"/>
                <a:cs typeface="+mn-cs"/>
              </a:rPr>
              <a:t>Maximum Treatment duration: </a:t>
            </a:r>
            <a:r>
              <a:rPr lang="en-US" sz="1800" kern="1200" noProof="0" dirty="0">
                <a:solidFill>
                  <a:schemeClr val="tx1"/>
                </a:solidFill>
                <a:ea typeface="+mn-ea"/>
                <a:cs typeface="+mn-cs"/>
              </a:rPr>
              <a:t>12 weeks</a:t>
            </a:r>
          </a:p>
        </p:txBody>
      </p:sp>
      <p:pic>
        <p:nvPicPr>
          <p:cNvPr id="6" name="Immagine 5">
            <a:extLst>
              <a:ext uri="{FF2B5EF4-FFF2-40B4-BE49-F238E27FC236}">
                <a16:creationId xmlns:a16="http://schemas.microsoft.com/office/drawing/2014/main" id="{E9E89DD6-F3B4-945C-BEFB-2ACF53930F62}"/>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9689488" y="3213336"/>
            <a:ext cx="1400413" cy="431327"/>
          </a:xfrm>
          <a:prstGeom prst="rect">
            <a:avLst/>
          </a:prstGeom>
        </p:spPr>
      </p:pic>
      <p:sp>
        <p:nvSpPr>
          <p:cNvPr id="7" name="CasellaDiTesto 6">
            <a:extLst>
              <a:ext uri="{FF2B5EF4-FFF2-40B4-BE49-F238E27FC236}">
                <a16:creationId xmlns:a16="http://schemas.microsoft.com/office/drawing/2014/main" id="{1DB0C90C-ED7F-24DA-4AC3-FB8AA8972580}"/>
              </a:ext>
            </a:extLst>
          </p:cNvPr>
          <p:cNvSpPr txBox="1"/>
          <p:nvPr/>
        </p:nvSpPr>
        <p:spPr>
          <a:xfrm>
            <a:off x="8105557" y="6632701"/>
            <a:ext cx="4120055" cy="230832"/>
          </a:xfrm>
          <a:prstGeom prst="rect">
            <a:avLst/>
          </a:prstGeom>
          <a:noFill/>
        </p:spPr>
        <p:txBody>
          <a:bodyPr wrap="square" rtlCol="0">
            <a:spAutoFit/>
          </a:bodyPr>
          <a:lstStyle/>
          <a:p>
            <a:pPr algn="r"/>
            <a:r>
              <a:rPr lang="it-IT" sz="900" dirty="0"/>
              <a:t>Not to be </a:t>
            </a:r>
            <a:r>
              <a:rPr lang="it-IT" sz="900" dirty="0" err="1"/>
              <a:t>distributed</a:t>
            </a:r>
            <a:r>
              <a:rPr lang="it-IT" sz="900" dirty="0"/>
              <a:t> </a:t>
            </a:r>
            <a:r>
              <a:rPr lang="it-IT" sz="900" dirty="0" err="1"/>
              <a:t>without</a:t>
            </a:r>
            <a:r>
              <a:rPr lang="it-IT" sz="900" dirty="0"/>
              <a:t> </a:t>
            </a:r>
            <a:r>
              <a:rPr lang="it-IT" sz="900" dirty="0" err="1"/>
              <a:t>written</a:t>
            </a:r>
            <a:r>
              <a:rPr lang="it-IT" sz="900" dirty="0"/>
              <a:t> </a:t>
            </a:r>
            <a:r>
              <a:rPr lang="it-IT" sz="900" dirty="0" err="1"/>
              <a:t>consent</a:t>
            </a:r>
            <a:r>
              <a:rPr lang="it-IT" sz="900" dirty="0"/>
              <a:t> from Resalis</a:t>
            </a:r>
          </a:p>
        </p:txBody>
      </p:sp>
    </p:spTree>
    <p:extLst>
      <p:ext uri="{BB962C8B-B14F-4D97-AF65-F5344CB8AC3E}">
        <p14:creationId xmlns:p14="http://schemas.microsoft.com/office/powerpoint/2010/main" val="2784924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33694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ST-3</a:t>
            </a:r>
          </a:p>
        </p:txBody>
      </p:sp>
    </p:spTree>
    <p:extLst>
      <p:ext uri="{BB962C8B-B14F-4D97-AF65-F5344CB8AC3E}">
        <p14:creationId xmlns:p14="http://schemas.microsoft.com/office/powerpoint/2010/main" val="397674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Product Roadmap | Zoho Creator">
            <a:extLst>
              <a:ext uri="{FF2B5EF4-FFF2-40B4-BE49-F238E27FC236}">
                <a16:creationId xmlns:a16="http://schemas.microsoft.com/office/drawing/2014/main" id="{A526F833-E4BF-E0B5-1EDA-5DA0A4F52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44" y="1703364"/>
            <a:ext cx="10034954" cy="45157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3">
            <a:extLst>
              <a:ext uri="{FF2B5EF4-FFF2-40B4-BE49-F238E27FC236}">
                <a16:creationId xmlns:a16="http://schemas.microsoft.com/office/drawing/2014/main" id="{0E933F9F-39B3-732E-8649-343BEEE95720}"/>
              </a:ext>
            </a:extLst>
          </p:cNvPr>
          <p:cNvSpPr txBox="1">
            <a:spLocks/>
          </p:cNvSpPr>
          <p:nvPr/>
        </p:nvSpPr>
        <p:spPr>
          <a:xfrm>
            <a:off x="2485621" y="3834464"/>
            <a:ext cx="7009695" cy="2900715"/>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marR="0" lvl="0" indent="-342900" algn="l" defTabSz="1371600" rtl="0" eaLnBrk="1" fontAlgn="auto" latinLnBrk="0" hangingPunct="1">
              <a:lnSpc>
                <a:spcPct val="90000"/>
              </a:lnSpc>
              <a:spcBef>
                <a:spcPts val="1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E2627799-A535-053D-0F87-D1E01C870008}"/>
              </a:ext>
            </a:extLst>
          </p:cNvPr>
          <p:cNvSpPr/>
          <p:nvPr/>
        </p:nvSpPr>
        <p:spPr>
          <a:xfrm>
            <a:off x="6974238" y="4286735"/>
            <a:ext cx="5122434" cy="1698172"/>
          </a:xfrm>
          <a:prstGeom prst="roundRect">
            <a:avLst/>
          </a:prstGeom>
          <a:gradFill flip="none" rotWithShape="1">
            <a:gsLst>
              <a:gs pos="27000">
                <a:schemeClr val="bg1"/>
              </a:gs>
              <a:gs pos="100000">
                <a:schemeClr val="bg1">
                  <a:alpha val="0"/>
                </a:schemeClr>
              </a:gs>
            </a:gsLst>
            <a:path path="circle">
              <a:fillToRect l="50000" t="50000" r="50000" b="50000"/>
            </a:path>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ADARx Raises $75 Million to Advance Growing Pipeline ...">
            <a:extLst>
              <a:ext uri="{FF2B5EF4-FFF2-40B4-BE49-F238E27FC236}">
                <a16:creationId xmlns:a16="http://schemas.microsoft.com/office/drawing/2014/main" id="{98C4644A-B939-CB1C-9111-15201DE22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1161" y="5098909"/>
            <a:ext cx="509714" cy="212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igos Therapeutics | LinkedIn">
            <a:extLst>
              <a:ext uri="{FF2B5EF4-FFF2-40B4-BE49-F238E27FC236}">
                <a16:creationId xmlns:a16="http://schemas.microsoft.com/office/drawing/2014/main" id="{9A20239A-724D-0E49-E466-C1604EEA87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104" b="31931"/>
          <a:stretch/>
        </p:blipFill>
        <p:spPr bwMode="auto">
          <a:xfrm>
            <a:off x="10386049" y="4822855"/>
            <a:ext cx="487590" cy="167065"/>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202D86A-253A-7AA4-88A7-E5F7512F5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6851" y="4576667"/>
            <a:ext cx="509878" cy="172665"/>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9" name="Picture 8" descr="News Release">
            <a:extLst>
              <a:ext uri="{FF2B5EF4-FFF2-40B4-BE49-F238E27FC236}">
                <a16:creationId xmlns:a16="http://schemas.microsoft.com/office/drawing/2014/main" id="{FC8C3A5A-8F48-1984-6B3F-ADB410AFC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9070" y="5717075"/>
            <a:ext cx="537328" cy="1637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APEIRON Biologics – Experts in Respiratory and Cancer Immunotherapy and  respiratory treatments">
            <a:extLst>
              <a:ext uri="{FF2B5EF4-FFF2-40B4-BE49-F238E27FC236}">
                <a16:creationId xmlns:a16="http://schemas.microsoft.com/office/drawing/2014/main" id="{627AC626-1835-5A53-5AF6-D87612C2E1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3401" y="4838927"/>
            <a:ext cx="496457" cy="176609"/>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1" name="Picture 20" descr="Comanche Biopharma">
            <a:extLst>
              <a:ext uri="{FF2B5EF4-FFF2-40B4-BE49-F238E27FC236}">
                <a16:creationId xmlns:a16="http://schemas.microsoft.com/office/drawing/2014/main" id="{39B6C9EB-DCA1-D3F6-0A96-EE7A768AA1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89298" y="4801801"/>
            <a:ext cx="537328" cy="133439"/>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2" name="Picture 22" descr="siRNAgen Therapeutics logo">
            <a:extLst>
              <a:ext uri="{FF2B5EF4-FFF2-40B4-BE49-F238E27FC236}">
                <a16:creationId xmlns:a16="http://schemas.microsoft.com/office/drawing/2014/main" id="{A892E28D-3B10-736C-8A29-8C2128D177E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7063" b="29172"/>
          <a:stretch/>
        </p:blipFill>
        <p:spPr bwMode="auto">
          <a:xfrm>
            <a:off x="11116306" y="5008296"/>
            <a:ext cx="496456" cy="19079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24" descr="Scopus BioPharma logo">
            <a:extLst>
              <a:ext uri="{FF2B5EF4-FFF2-40B4-BE49-F238E27FC236}">
                <a16:creationId xmlns:a16="http://schemas.microsoft.com/office/drawing/2014/main" id="{37AFA270-873B-D2F4-5197-AF7B5F71F5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78436" y="5040570"/>
            <a:ext cx="258956" cy="258956"/>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23" name="Picture 26" descr="Alexion Pharmaceuticals - BioCT">
            <a:extLst>
              <a:ext uri="{FF2B5EF4-FFF2-40B4-BE49-F238E27FC236}">
                <a16:creationId xmlns:a16="http://schemas.microsoft.com/office/drawing/2014/main" id="{A2BBCA01-AE98-63E1-6878-7049293BA58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2894" b="25081"/>
          <a:stretch/>
        </p:blipFill>
        <p:spPr bwMode="auto">
          <a:xfrm>
            <a:off x="9748165" y="4877502"/>
            <a:ext cx="532530" cy="1310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 name="Picture 28" descr="Hepa Thera Bio. Company Profile: Valuation &amp; Investors ...">
            <a:extLst>
              <a:ext uri="{FF2B5EF4-FFF2-40B4-BE49-F238E27FC236}">
                <a16:creationId xmlns:a16="http://schemas.microsoft.com/office/drawing/2014/main" id="{F36DD302-D7AC-E9CE-74D7-60CD63F564E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6734" b="37278"/>
          <a:stretch/>
        </p:blipFill>
        <p:spPr bwMode="auto">
          <a:xfrm>
            <a:off x="8975504" y="5447605"/>
            <a:ext cx="569896" cy="1300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0" descr="Lilly and Junshi Biosciences to Co-develop Antibody Therapies for the  Prevention and Treatment of COVID-19">
            <a:extLst>
              <a:ext uri="{FF2B5EF4-FFF2-40B4-BE49-F238E27FC236}">
                <a16:creationId xmlns:a16="http://schemas.microsoft.com/office/drawing/2014/main" id="{38DBF3FA-9083-DD76-55D9-BFD8B252F71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49799" y="5149123"/>
            <a:ext cx="406229" cy="2122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2" descr="Novo Nordisk - Wikipedia">
            <a:extLst>
              <a:ext uri="{FF2B5EF4-FFF2-40B4-BE49-F238E27FC236}">
                <a16:creationId xmlns:a16="http://schemas.microsoft.com/office/drawing/2014/main" id="{DEA61F6F-24E8-279D-9C85-C859D7D34A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8676" y="4804990"/>
            <a:ext cx="315396" cy="231130"/>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27" name="Picture 34" descr="Lemonex starts phase 1 clinical trials for gene therapy drug">
            <a:extLst>
              <a:ext uri="{FF2B5EF4-FFF2-40B4-BE49-F238E27FC236}">
                <a16:creationId xmlns:a16="http://schemas.microsoft.com/office/drawing/2014/main" id="{52A82769-702F-ED07-B6DA-40B5C57A8C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6792" y="5430672"/>
            <a:ext cx="637031" cy="1472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6" descr="Dicerna Pharmaceuticals, Inc. | LinkedIn">
            <a:extLst>
              <a:ext uri="{FF2B5EF4-FFF2-40B4-BE49-F238E27FC236}">
                <a16:creationId xmlns:a16="http://schemas.microsoft.com/office/drawing/2014/main" id="{5B906D85-8918-3539-7FDD-921A3C40239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7063" b="32852"/>
          <a:stretch/>
        </p:blipFill>
        <p:spPr bwMode="auto">
          <a:xfrm>
            <a:off x="10737979" y="5705708"/>
            <a:ext cx="466479" cy="1642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Nitto Denko Corporation">
            <a:extLst>
              <a:ext uri="{FF2B5EF4-FFF2-40B4-BE49-F238E27FC236}">
                <a16:creationId xmlns:a16="http://schemas.microsoft.com/office/drawing/2014/main" id="{8989CA62-4FEB-3D17-FE24-EB871E7927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556098" y="5359623"/>
            <a:ext cx="430864" cy="1512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Careers – AccuRna, Inc.">
            <a:extLst>
              <a:ext uri="{FF2B5EF4-FFF2-40B4-BE49-F238E27FC236}">
                <a16:creationId xmlns:a16="http://schemas.microsoft.com/office/drawing/2014/main" id="{A6C7B84A-D7D0-714D-D066-3AB6ABC8B39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66621" y="5395840"/>
            <a:ext cx="380349" cy="1864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2" descr="OliX Pharmaceuticals - Products, Competitors, Financials, Employees,  Headquarters Locations">
            <a:extLst>
              <a:ext uri="{FF2B5EF4-FFF2-40B4-BE49-F238E27FC236}">
                <a16:creationId xmlns:a16="http://schemas.microsoft.com/office/drawing/2014/main" id="{0948DAEC-3A2E-B240-FF24-4A18AA65DB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27010" y="5709946"/>
            <a:ext cx="509878" cy="17083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4" descr="Suzhou Ribo Life Science Co., Ltd">
            <a:extLst>
              <a:ext uri="{FF2B5EF4-FFF2-40B4-BE49-F238E27FC236}">
                <a16:creationId xmlns:a16="http://schemas.microsoft.com/office/drawing/2014/main" id="{5D8B569C-6EA9-C85B-C6FC-7AA23E9C013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660933" y="4824640"/>
            <a:ext cx="387582" cy="185881"/>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33" name="Picture 46" descr="易有料-智能信息流一站式服务平台">
            <a:extLst>
              <a:ext uri="{FF2B5EF4-FFF2-40B4-BE49-F238E27FC236}">
                <a16:creationId xmlns:a16="http://schemas.microsoft.com/office/drawing/2014/main" id="{A8555E60-1991-1377-706F-F88111835CC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400813" y="4598640"/>
            <a:ext cx="586149" cy="1143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8" descr="Sirnaomics logo">
            <a:extLst>
              <a:ext uri="{FF2B5EF4-FFF2-40B4-BE49-F238E27FC236}">
                <a16:creationId xmlns:a16="http://schemas.microsoft.com/office/drawing/2014/main" id="{E1E58FD7-18D9-E190-AE1C-F7DF4DBE4CBD}"/>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27063" b="28620"/>
          <a:stretch/>
        </p:blipFill>
        <p:spPr bwMode="auto">
          <a:xfrm>
            <a:off x="11008351" y="5445343"/>
            <a:ext cx="418659" cy="16504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8" descr="RNAa technology to selectively turn genes on using saRNA">
            <a:extLst>
              <a:ext uri="{FF2B5EF4-FFF2-40B4-BE49-F238E27FC236}">
                <a16:creationId xmlns:a16="http://schemas.microsoft.com/office/drawing/2014/main" id="{C7AA8ED7-8F1C-451E-57F6-CB7CAD65176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71851" y="4602432"/>
            <a:ext cx="509878" cy="131507"/>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36" name="Picture 60" descr="InteRNA Technologies Announces U.S. FDA Clearance of IND ...">
            <a:extLst>
              <a:ext uri="{FF2B5EF4-FFF2-40B4-BE49-F238E27FC236}">
                <a16:creationId xmlns:a16="http://schemas.microsoft.com/office/drawing/2014/main" id="{13DAF3EC-5865-3163-5850-865B5FE607E2}"/>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21747" b="21935"/>
          <a:stretch/>
        </p:blipFill>
        <p:spPr bwMode="auto">
          <a:xfrm>
            <a:off x="9218919" y="5692033"/>
            <a:ext cx="626323" cy="1763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2" descr="Eli Lilly and Company - Wikipedia">
            <a:extLst>
              <a:ext uri="{FF2B5EF4-FFF2-40B4-BE49-F238E27FC236}">
                <a16:creationId xmlns:a16="http://schemas.microsoft.com/office/drawing/2014/main" id="{966DD042-A870-7BF8-03AD-1E7CC5916F1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76502" y="4582888"/>
            <a:ext cx="305043" cy="1726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4" descr="Sciwind Biosciences">
            <a:extLst>
              <a:ext uri="{FF2B5EF4-FFF2-40B4-BE49-F238E27FC236}">
                <a16:creationId xmlns:a16="http://schemas.microsoft.com/office/drawing/2014/main" id="{2F0BA84C-11BE-F74E-97F9-E0D4B0BB57D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856571" y="5260000"/>
            <a:ext cx="481435" cy="12035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6" descr="Phio Pharmaceuticals Corporation - MassBio">
            <a:extLst>
              <a:ext uri="{FF2B5EF4-FFF2-40B4-BE49-F238E27FC236}">
                <a16:creationId xmlns:a16="http://schemas.microsoft.com/office/drawing/2014/main" id="{1E69498C-E04B-33C9-A1CD-6F42FD54470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556028" y="5029843"/>
            <a:ext cx="438595" cy="1843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6" descr="Oneness Biotech Co., Ltd.">
            <a:extLst>
              <a:ext uri="{FF2B5EF4-FFF2-40B4-BE49-F238E27FC236}">
                <a16:creationId xmlns:a16="http://schemas.microsoft.com/office/drawing/2014/main" id="{8B378BB9-B4D3-A14F-5676-770741C99B4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526930" y="5147851"/>
            <a:ext cx="497348" cy="1392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CF1A7A0B-37DB-0CE2-8033-03888A57138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53550" y="4594564"/>
            <a:ext cx="509878" cy="138175"/>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A8241D4-B058-8B48-3B9E-3D95307DA553}"/>
              </a:ext>
            </a:extLst>
          </p:cNvPr>
          <p:cNvSpPr txBox="1"/>
          <p:nvPr/>
        </p:nvSpPr>
        <p:spPr>
          <a:xfrm>
            <a:off x="7269647" y="4988051"/>
            <a:ext cx="11015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2278F">
                    <a:lumMod val="75000"/>
                  </a:srgbClr>
                </a:solidFill>
                <a:effectLst/>
                <a:uLnTx/>
                <a:uFillTx/>
                <a:latin typeface="Avenir Book" panose="02000503020000020003" pitchFamily="2" charset="0"/>
                <a:ea typeface="+mn-ea"/>
                <a:cs typeface="+mn-cs"/>
              </a:rPr>
              <a:t>Phase 1</a:t>
            </a:r>
          </a:p>
        </p:txBody>
      </p:sp>
      <p:sp>
        <p:nvSpPr>
          <p:cNvPr id="43" name="Rounded Rectangle 42">
            <a:extLst>
              <a:ext uri="{FF2B5EF4-FFF2-40B4-BE49-F238E27FC236}">
                <a16:creationId xmlns:a16="http://schemas.microsoft.com/office/drawing/2014/main" id="{A86E4BF6-8D99-B498-F167-AC35CC1F1A44}"/>
              </a:ext>
            </a:extLst>
          </p:cNvPr>
          <p:cNvSpPr/>
          <p:nvPr/>
        </p:nvSpPr>
        <p:spPr>
          <a:xfrm flipH="1">
            <a:off x="484754" y="4260025"/>
            <a:ext cx="3901265" cy="1070648"/>
          </a:xfrm>
          <a:prstGeom prst="roundRect">
            <a:avLst/>
          </a:prstGeom>
          <a:gradFill flip="none" rotWithShape="1">
            <a:gsLst>
              <a:gs pos="27000">
                <a:schemeClr val="bg1"/>
              </a:gs>
              <a:gs pos="100000">
                <a:schemeClr val="bg1">
                  <a:alpha val="0"/>
                </a:schemeClr>
              </a:gs>
            </a:gsLst>
            <a:path path="circle">
              <a:fillToRect l="50000" t="50000" r="50000" b="50000"/>
            </a:path>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Picture 6">
            <a:extLst>
              <a:ext uri="{FF2B5EF4-FFF2-40B4-BE49-F238E27FC236}">
                <a16:creationId xmlns:a16="http://schemas.microsoft.com/office/drawing/2014/main" id="{8B0D8542-8AA4-3B5E-93CA-C681506A92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363" y="5018066"/>
            <a:ext cx="504686" cy="162040"/>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47" name="Picture 12" descr="Avidity Biosciences to Participate in Upcoming Investor ...">
            <a:extLst>
              <a:ext uri="{FF2B5EF4-FFF2-40B4-BE49-F238E27FC236}">
                <a16:creationId xmlns:a16="http://schemas.microsoft.com/office/drawing/2014/main" id="{EEF6C7D3-1EC6-3C8E-D050-934A46B4403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4191" y="4830323"/>
            <a:ext cx="414082" cy="194963"/>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48" name="Picture 47" descr="Silence Therapeutics - Home">
            <a:extLst>
              <a:ext uri="{FF2B5EF4-FFF2-40B4-BE49-F238E27FC236}">
                <a16:creationId xmlns:a16="http://schemas.microsoft.com/office/drawing/2014/main" id="{8CAAFB2F-1517-ADC3-0964-40C0CD3890E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96054" y="4602897"/>
            <a:ext cx="504686" cy="147679"/>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49" name="Picture 18" descr="Home - Sylentis">
            <a:extLst>
              <a:ext uri="{FF2B5EF4-FFF2-40B4-BE49-F238E27FC236}">
                <a16:creationId xmlns:a16="http://schemas.microsoft.com/office/drawing/2014/main" id="{1B47CE73-5B7A-E85D-1A5D-A48EC7564BB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287267" y="4547286"/>
            <a:ext cx="453274" cy="170906"/>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50" name="Picture 32" descr="Novo Nordisk - Wikipedia">
            <a:extLst>
              <a:ext uri="{FF2B5EF4-FFF2-40B4-BE49-F238E27FC236}">
                <a16:creationId xmlns:a16="http://schemas.microsoft.com/office/drawing/2014/main" id="{E4915E9B-74B5-1E04-9610-DC165C86A8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9701" y="4910899"/>
            <a:ext cx="312184" cy="228775"/>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51" name="Picture 38" descr="Nitto Denko Corporation">
            <a:extLst>
              <a:ext uri="{FF2B5EF4-FFF2-40B4-BE49-F238E27FC236}">
                <a16:creationId xmlns:a16="http://schemas.microsoft.com/office/drawing/2014/main" id="{1F6B4428-FA60-DA0F-5E22-DDF7AF424D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62683" y="4422569"/>
            <a:ext cx="426476" cy="1496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48" descr="Sirnaomics logo">
            <a:extLst>
              <a:ext uri="{FF2B5EF4-FFF2-40B4-BE49-F238E27FC236}">
                <a16:creationId xmlns:a16="http://schemas.microsoft.com/office/drawing/2014/main" id="{77E198E2-45E1-16D0-3831-AC148ED1A2B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27063" b="28620"/>
          <a:stretch/>
        </p:blipFill>
        <p:spPr bwMode="auto">
          <a:xfrm>
            <a:off x="1802511" y="4636941"/>
            <a:ext cx="491400" cy="21777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3" name="Picture 52" descr="2018 Annual Meeting | North American Neuro-Ophthalmology Society">
            <a:extLst>
              <a:ext uri="{FF2B5EF4-FFF2-40B4-BE49-F238E27FC236}">
                <a16:creationId xmlns:a16="http://schemas.microsoft.com/office/drawing/2014/main" id="{2927773F-5965-54E0-4221-665818D9EF5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67731" y="4680230"/>
            <a:ext cx="410270" cy="16203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4" name="Picture 44" descr="Suzhou Ribo Life Science Co., Ltd">
            <a:extLst>
              <a:ext uri="{FF2B5EF4-FFF2-40B4-BE49-F238E27FC236}">
                <a16:creationId xmlns:a16="http://schemas.microsoft.com/office/drawing/2014/main" id="{648992D2-5D5B-34B2-61E1-6A778E83BAA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1329" y="4918455"/>
            <a:ext cx="383635" cy="18398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5" name="Picture 54" descr="Silenseed – Targeted Solid Tumor Therapies">
            <a:extLst>
              <a:ext uri="{FF2B5EF4-FFF2-40B4-BE49-F238E27FC236}">
                <a16:creationId xmlns:a16="http://schemas.microsoft.com/office/drawing/2014/main" id="{313CC4A1-12B9-4C54-48DF-3D76FB4E33A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024534" y="5032210"/>
            <a:ext cx="422131" cy="1378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6" name="Picture 56" descr="Oneness Biotech Co., Ltd.">
            <a:extLst>
              <a:ext uri="{FF2B5EF4-FFF2-40B4-BE49-F238E27FC236}">
                <a16:creationId xmlns:a16="http://schemas.microsoft.com/office/drawing/2014/main" id="{010118B5-CA69-E954-7220-AA10354F475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47809" y="4950058"/>
            <a:ext cx="492283" cy="1378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7" name="Picture 10">
            <a:extLst>
              <a:ext uri="{FF2B5EF4-FFF2-40B4-BE49-F238E27FC236}">
                <a16:creationId xmlns:a16="http://schemas.microsoft.com/office/drawing/2014/main" id="{9C311A44-8F55-12DA-D85B-CB257A7FF22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316699" y="4823076"/>
            <a:ext cx="504686" cy="136768"/>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9180E18F-1EE5-FC35-2509-F0A4D8715DF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8741" y="4428917"/>
            <a:ext cx="428607" cy="136965"/>
          </a:xfrm>
          <a:prstGeom prst="rect">
            <a:avLst/>
          </a:prstGeom>
          <a:solidFill>
            <a:schemeClr val="accent4"/>
          </a:solidFill>
          <a:ln w="28575">
            <a:noFill/>
          </a:ln>
        </p:spPr>
      </p:pic>
      <p:pic>
        <p:nvPicPr>
          <p:cNvPr id="59" name="Picture 6" descr="Janssen Pharmaceuticals - Wikipedia">
            <a:extLst>
              <a:ext uri="{FF2B5EF4-FFF2-40B4-BE49-F238E27FC236}">
                <a16:creationId xmlns:a16="http://schemas.microsoft.com/office/drawing/2014/main" id="{ECBEA998-E2E5-47EA-9B83-55A11DCA1AF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329009" y="4643517"/>
            <a:ext cx="418408" cy="178796"/>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60" name="Picture 62" descr="Eli Lilly and Company - Wikipedia">
            <a:extLst>
              <a:ext uri="{FF2B5EF4-FFF2-40B4-BE49-F238E27FC236}">
                <a16:creationId xmlns:a16="http://schemas.microsoft.com/office/drawing/2014/main" id="{D7F9DBCC-4F0A-C52C-CFAB-BFCE54507A1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13995" y="4408712"/>
            <a:ext cx="301937" cy="170907"/>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5A24794E-D1E0-EE3F-C5D9-E5A504C21A89}"/>
              </a:ext>
            </a:extLst>
          </p:cNvPr>
          <p:cNvSpPr txBox="1"/>
          <p:nvPr/>
        </p:nvSpPr>
        <p:spPr>
          <a:xfrm>
            <a:off x="3102651" y="4595294"/>
            <a:ext cx="11015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2278F">
                    <a:lumMod val="75000"/>
                  </a:srgbClr>
                </a:solidFill>
                <a:effectLst/>
                <a:uLnTx/>
                <a:uFillTx/>
                <a:latin typeface="Avenir Book" panose="02000503020000020003" pitchFamily="2" charset="0"/>
                <a:ea typeface="+mn-ea"/>
                <a:cs typeface="+mn-cs"/>
              </a:rPr>
              <a:t>Phase 2</a:t>
            </a:r>
          </a:p>
        </p:txBody>
      </p:sp>
      <p:sp>
        <p:nvSpPr>
          <p:cNvPr id="62" name="Rounded Rectangle 61">
            <a:extLst>
              <a:ext uri="{FF2B5EF4-FFF2-40B4-BE49-F238E27FC236}">
                <a16:creationId xmlns:a16="http://schemas.microsoft.com/office/drawing/2014/main" id="{A6584919-6ED2-1D44-4B45-ED40063E7411}"/>
              </a:ext>
            </a:extLst>
          </p:cNvPr>
          <p:cNvSpPr/>
          <p:nvPr/>
        </p:nvSpPr>
        <p:spPr>
          <a:xfrm>
            <a:off x="5274750" y="2247730"/>
            <a:ext cx="3901265" cy="1070648"/>
          </a:xfrm>
          <a:prstGeom prst="roundRect">
            <a:avLst/>
          </a:prstGeom>
          <a:gradFill flip="none" rotWithShape="1">
            <a:gsLst>
              <a:gs pos="27000">
                <a:schemeClr val="bg1"/>
              </a:gs>
              <a:gs pos="100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59D5577F-3768-491A-AD93-72136C01C59E}"/>
              </a:ext>
            </a:extLst>
          </p:cNvPr>
          <p:cNvSpPr txBox="1"/>
          <p:nvPr/>
        </p:nvSpPr>
        <p:spPr>
          <a:xfrm>
            <a:off x="5560456" y="2806005"/>
            <a:ext cx="11015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2278F">
                    <a:lumMod val="75000"/>
                  </a:srgbClr>
                </a:solidFill>
                <a:effectLst/>
                <a:uLnTx/>
                <a:uFillTx/>
                <a:latin typeface="Avenir Book" panose="02000503020000020003" pitchFamily="2" charset="0"/>
                <a:ea typeface="+mn-ea"/>
                <a:cs typeface="+mn-cs"/>
              </a:rPr>
              <a:t>Phase 3</a:t>
            </a:r>
          </a:p>
        </p:txBody>
      </p:sp>
      <p:sp>
        <p:nvSpPr>
          <p:cNvPr id="1024" name="TextBox 1023">
            <a:extLst>
              <a:ext uri="{FF2B5EF4-FFF2-40B4-BE49-F238E27FC236}">
                <a16:creationId xmlns:a16="http://schemas.microsoft.com/office/drawing/2014/main" id="{F5F75D30-C7ED-3974-6949-B501415603C7}"/>
              </a:ext>
            </a:extLst>
          </p:cNvPr>
          <p:cNvSpPr txBox="1"/>
          <p:nvPr/>
        </p:nvSpPr>
        <p:spPr>
          <a:xfrm>
            <a:off x="5274750" y="1703364"/>
            <a:ext cx="13356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2278F">
                    <a:lumMod val="75000"/>
                  </a:srgbClr>
                </a:solidFill>
                <a:effectLst/>
                <a:uLnTx/>
                <a:uFillTx/>
                <a:latin typeface="Avenir Book" panose="02000503020000020003" pitchFamily="2" charset="0"/>
                <a:ea typeface="+mn-ea"/>
                <a:cs typeface="+mn-cs"/>
              </a:rPr>
              <a:t>Launched</a:t>
            </a:r>
          </a:p>
        </p:txBody>
      </p:sp>
      <p:pic>
        <p:nvPicPr>
          <p:cNvPr id="1025" name="Picture 6">
            <a:extLst>
              <a:ext uri="{FF2B5EF4-FFF2-40B4-BE49-F238E27FC236}">
                <a16:creationId xmlns:a16="http://schemas.microsoft.com/office/drawing/2014/main" id="{D3F263BB-0456-B99B-BBB2-BEAA8E7855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5888" y="3029720"/>
            <a:ext cx="478562" cy="162060"/>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26" name="Picture 10">
            <a:extLst>
              <a:ext uri="{FF2B5EF4-FFF2-40B4-BE49-F238E27FC236}">
                <a16:creationId xmlns:a16="http://schemas.microsoft.com/office/drawing/2014/main" id="{484C524F-EF92-9910-545E-2263AE1564C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16022" y="3045906"/>
            <a:ext cx="571571" cy="129688"/>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27" name="Picture 1026" descr="Home - Sylentis">
            <a:extLst>
              <a:ext uri="{FF2B5EF4-FFF2-40B4-BE49-F238E27FC236}">
                <a16:creationId xmlns:a16="http://schemas.microsoft.com/office/drawing/2014/main" id="{DF71CD97-C5C6-9F8A-DE8F-A26BD8DB253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30173" y="2773493"/>
            <a:ext cx="429811" cy="162060"/>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29" name="Picture 52" descr="2018 Annual Meeting | North American Neuro-Ophthalmology Society">
            <a:extLst>
              <a:ext uri="{FF2B5EF4-FFF2-40B4-BE49-F238E27FC236}">
                <a16:creationId xmlns:a16="http://schemas.microsoft.com/office/drawing/2014/main" id="{C35729B5-61A2-6240-DA96-E224E2A1EB7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988992" y="2781901"/>
            <a:ext cx="389034" cy="1536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0" name="Picture 2" descr="Takeda | Contract Pharma">
            <a:extLst>
              <a:ext uri="{FF2B5EF4-FFF2-40B4-BE49-F238E27FC236}">
                <a16:creationId xmlns:a16="http://schemas.microsoft.com/office/drawing/2014/main" id="{42985ECE-32EE-D286-0BB3-D497A2E8E663}"/>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10414" b="27009"/>
          <a:stretch/>
        </p:blipFill>
        <p:spPr bwMode="auto">
          <a:xfrm>
            <a:off x="7554592" y="2780001"/>
            <a:ext cx="388031" cy="130932"/>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1031" name="Picture 4">
            <a:extLst>
              <a:ext uri="{FF2B5EF4-FFF2-40B4-BE49-F238E27FC236}">
                <a16:creationId xmlns:a16="http://schemas.microsoft.com/office/drawing/2014/main" id="{8610E4C7-247A-05C9-5EDD-603F896D82C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014869" y="3036861"/>
            <a:ext cx="462299" cy="122997"/>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33" name="Picture 6">
            <a:extLst>
              <a:ext uri="{FF2B5EF4-FFF2-40B4-BE49-F238E27FC236}">
                <a16:creationId xmlns:a16="http://schemas.microsoft.com/office/drawing/2014/main" id="{C42C4F8F-E556-9D1B-1A4E-CD31066C59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929" y="1642832"/>
            <a:ext cx="1034412" cy="350293"/>
          </a:xfrm>
          <a:prstGeom prst="rect">
            <a:avLst/>
          </a:prstGeom>
          <a:solidFill>
            <a:srgbClr val="9F0059"/>
          </a:solidFill>
          <a:ln w="19050">
            <a:noFill/>
          </a:ln>
        </p:spPr>
      </p:pic>
      <p:pic>
        <p:nvPicPr>
          <p:cNvPr id="1034" name="Picture 18">
            <a:extLst>
              <a:ext uri="{FF2B5EF4-FFF2-40B4-BE49-F238E27FC236}">
                <a16:creationId xmlns:a16="http://schemas.microsoft.com/office/drawing/2014/main" id="{6F61E350-737B-C7AE-8570-9382DFC4285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235171" y="2049534"/>
            <a:ext cx="1375170" cy="215090"/>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035" name="Title 1">
            <a:extLst>
              <a:ext uri="{FF2B5EF4-FFF2-40B4-BE49-F238E27FC236}">
                <a16:creationId xmlns:a16="http://schemas.microsoft.com/office/drawing/2014/main" id="{1D053B3F-7AF9-B574-9EEF-0E5E13F1A7F0}"/>
              </a:ext>
            </a:extLst>
          </p:cNvPr>
          <p:cNvSpPr>
            <a:spLocks noGrp="1"/>
          </p:cNvSpPr>
          <p:nvPr>
            <p:ph type="ctrTitle"/>
          </p:nvPr>
        </p:nvSpPr>
        <p:spPr>
          <a:xfrm>
            <a:off x="263234" y="478727"/>
            <a:ext cx="12081166" cy="439260"/>
          </a:xfrm>
        </p:spPr>
        <p:txBody>
          <a:bodyPr/>
          <a:lstStyle/>
          <a:p>
            <a:r>
              <a:rPr lang="en-US" sz="2500" b="1" cap="none" spc="0">
                <a:latin typeface="Avenir Book"/>
                <a:cs typeface="Arial Narrow" panose="020B0604020202020204" pitchFamily="34" charset="0"/>
              </a:rPr>
              <a:t>We and Others Are Invested in Making the siRNA Dream </a:t>
            </a:r>
            <a:r>
              <a:rPr lang="en-US" sz="2500">
                <a:latin typeface="Avenir Book"/>
              </a:rPr>
              <a:t>a</a:t>
            </a:r>
            <a:r>
              <a:rPr lang="en-US" sz="2500" b="1" cap="none" spc="0">
                <a:latin typeface="Avenir Book"/>
                <a:cs typeface="Arial Narrow" panose="020B0604020202020204" pitchFamily="34" charset="0"/>
              </a:rPr>
              <a:t> Reality</a:t>
            </a:r>
            <a:endParaRPr lang="en-US" sz="2500" b="1" cap="none" spc="0">
              <a:latin typeface="Avenir Book" panose="02000503020000020003" pitchFamily="2" charset="0"/>
              <a:cs typeface="Arial Narrow" panose="020B0604020202020204" pitchFamily="34" charset="0"/>
            </a:endParaRPr>
          </a:p>
        </p:txBody>
      </p:sp>
      <p:sp>
        <p:nvSpPr>
          <p:cNvPr id="1036" name="TextBox 1035">
            <a:extLst>
              <a:ext uri="{FF2B5EF4-FFF2-40B4-BE49-F238E27FC236}">
                <a16:creationId xmlns:a16="http://schemas.microsoft.com/office/drawing/2014/main" id="{658CEF4C-83D3-2552-0345-53B8D1F97832}"/>
              </a:ext>
            </a:extLst>
          </p:cNvPr>
          <p:cNvSpPr txBox="1"/>
          <p:nvPr/>
        </p:nvSpPr>
        <p:spPr>
          <a:xfrm>
            <a:off x="6849965" y="6347095"/>
            <a:ext cx="362717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Non-exhaustive list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Key partner companies presented separately</a:t>
            </a:r>
          </a:p>
        </p:txBody>
      </p:sp>
      <p:sp>
        <p:nvSpPr>
          <p:cNvPr id="1037" name="TextBox 1036">
            <a:extLst>
              <a:ext uri="{FF2B5EF4-FFF2-40B4-BE49-F238E27FC236}">
                <a16:creationId xmlns:a16="http://schemas.microsoft.com/office/drawing/2014/main" id="{C0101B9F-0062-BBA0-1006-520FEB2F75BC}"/>
              </a:ext>
            </a:extLst>
          </p:cNvPr>
          <p:cNvSpPr txBox="1"/>
          <p:nvPr/>
        </p:nvSpPr>
        <p:spPr>
          <a:xfrm>
            <a:off x="10448795" y="220789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38" name="Picture 50" descr="Celularity – The Next Evolution in Cellular Medicine">
            <a:extLst>
              <a:ext uri="{FF2B5EF4-FFF2-40B4-BE49-F238E27FC236}">
                <a16:creationId xmlns:a16="http://schemas.microsoft.com/office/drawing/2014/main" id="{EB166DAB-5874-7A57-0C06-D16EF62D132C}"/>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9207" y="5165752"/>
            <a:ext cx="724393" cy="1556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2" descr="Novo Nordisk - Wikipedia">
            <a:extLst>
              <a:ext uri="{FF2B5EF4-FFF2-40B4-BE49-F238E27FC236}">
                <a16:creationId xmlns:a16="http://schemas.microsoft.com/office/drawing/2014/main" id="{6DD2C320-7C43-65C2-697C-47E4657BAC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9621" y="1616345"/>
            <a:ext cx="478003" cy="350293"/>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4" name="Picture 36" descr="Dicerna Pharmaceuticals, Inc. | LinkedIn">
            <a:extLst>
              <a:ext uri="{FF2B5EF4-FFF2-40B4-BE49-F238E27FC236}">
                <a16:creationId xmlns:a16="http://schemas.microsoft.com/office/drawing/2014/main" id="{F5A3CD5A-E5A8-A6B1-B820-C099FC6FDD0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7063" b="32852"/>
          <a:stretch/>
        </p:blipFill>
        <p:spPr bwMode="auto">
          <a:xfrm>
            <a:off x="2474043" y="2053657"/>
            <a:ext cx="607959" cy="214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2" descr="Eli Lilly and Company - Wikipedia">
            <a:extLst>
              <a:ext uri="{FF2B5EF4-FFF2-40B4-BE49-F238E27FC236}">
                <a16:creationId xmlns:a16="http://schemas.microsoft.com/office/drawing/2014/main" id="{B29220D2-A2AF-0F1A-1D51-853A5F3F2A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49175" y="2853372"/>
            <a:ext cx="510400" cy="288904"/>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564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31521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ST-4</a:t>
            </a:r>
          </a:p>
        </p:txBody>
      </p:sp>
    </p:spTree>
    <p:extLst>
      <p:ext uri="{BB962C8B-B14F-4D97-AF65-F5344CB8AC3E}">
        <p14:creationId xmlns:p14="http://schemas.microsoft.com/office/powerpoint/2010/main" val="2548970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97382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ST-5</a:t>
            </a:r>
          </a:p>
        </p:txBody>
      </p:sp>
    </p:spTree>
    <p:extLst>
      <p:ext uri="{BB962C8B-B14F-4D97-AF65-F5344CB8AC3E}">
        <p14:creationId xmlns:p14="http://schemas.microsoft.com/office/powerpoint/2010/main" val="834443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94266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F92E6-6847-E544-B1E0-19954C540F11}"/>
              </a:ext>
            </a:extLst>
          </p:cNvPr>
          <p:cNvSpPr txBox="1"/>
          <p:nvPr/>
        </p:nvSpPr>
        <p:spPr>
          <a:xfrm>
            <a:off x="5038725" y="2971800"/>
            <a:ext cx="2114550" cy="914400"/>
          </a:xfrm>
          <a:prstGeom prst="rect">
            <a:avLst/>
          </a:prstGeom>
          <a:noFill/>
        </p:spPr>
        <p:txBody>
          <a:bodyPr wrap="none" lIns="0" rtlCol="0">
            <a:noAutofit/>
          </a:bodyPr>
          <a:lstStyle/>
          <a:p>
            <a:pPr algn="ctr"/>
            <a:r>
              <a:rPr lang="en-US" sz="6600" b="1" dirty="0">
                <a:solidFill>
                  <a:srgbClr val="000000"/>
                </a:solidFill>
              </a:rPr>
              <a:t>Need ST-6</a:t>
            </a:r>
          </a:p>
        </p:txBody>
      </p:sp>
    </p:spTree>
    <p:extLst>
      <p:ext uri="{BB962C8B-B14F-4D97-AF65-F5344CB8AC3E}">
        <p14:creationId xmlns:p14="http://schemas.microsoft.com/office/powerpoint/2010/main" val="37874390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72016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523D-203B-AE88-5BA7-22BBD528DEFD}"/>
              </a:ext>
            </a:extLst>
          </p:cNvPr>
          <p:cNvSpPr>
            <a:spLocks noGrp="1"/>
          </p:cNvSpPr>
          <p:nvPr>
            <p:ph type="ctrTitle"/>
          </p:nvPr>
        </p:nvSpPr>
        <p:spPr>
          <a:xfrm>
            <a:off x="263234" y="478727"/>
            <a:ext cx="11735177" cy="439260"/>
          </a:xfrm>
        </p:spPr>
        <p:txBody>
          <a:bodyPr/>
          <a:lstStyle/>
          <a:p>
            <a:r>
              <a:rPr lang="en-US" sz="2500" b="1" cap="none" spc="0">
                <a:latin typeface="Avenir Book" panose="02000503020000020003" pitchFamily="2" charset="0"/>
                <a:cs typeface="Arial Narrow" panose="020B0604020202020204" pitchFamily="34" charset="0"/>
              </a:rPr>
              <a:t>The Technology Evolution of siRNA Therapeutics</a:t>
            </a:r>
          </a:p>
        </p:txBody>
      </p:sp>
      <p:pic>
        <p:nvPicPr>
          <p:cNvPr id="6" name="Picture 5">
            <a:extLst>
              <a:ext uri="{FF2B5EF4-FFF2-40B4-BE49-F238E27FC236}">
                <a16:creationId xmlns:a16="http://schemas.microsoft.com/office/drawing/2014/main" id="{214BC32D-42B9-6D7A-DA26-0D5DCA79BAAB}"/>
              </a:ext>
            </a:extLst>
          </p:cNvPr>
          <p:cNvPicPr>
            <a:picLocks noChangeAspect="1"/>
          </p:cNvPicPr>
          <p:nvPr/>
        </p:nvPicPr>
        <p:blipFill rotWithShape="1">
          <a:blip r:embed="rId3"/>
          <a:srcRect l="4090" t="1127" r="9963" b="4183"/>
          <a:stretch/>
        </p:blipFill>
        <p:spPr>
          <a:xfrm>
            <a:off x="1455020" y="1212787"/>
            <a:ext cx="5537735" cy="4616214"/>
          </a:xfrm>
          <a:prstGeom prst="rect">
            <a:avLst/>
          </a:prstGeom>
        </p:spPr>
      </p:pic>
      <p:sp>
        <p:nvSpPr>
          <p:cNvPr id="12" name="TextBox 11">
            <a:extLst>
              <a:ext uri="{FF2B5EF4-FFF2-40B4-BE49-F238E27FC236}">
                <a16:creationId xmlns:a16="http://schemas.microsoft.com/office/drawing/2014/main" id="{4B4E8398-2D39-DA4B-D55E-C00C454473B6}"/>
              </a:ext>
            </a:extLst>
          </p:cNvPr>
          <p:cNvSpPr txBox="1"/>
          <p:nvPr/>
        </p:nvSpPr>
        <p:spPr>
          <a:xfrm>
            <a:off x="1373203" y="5846802"/>
            <a:ext cx="435247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Adapted from </a:t>
            </a:r>
            <a:r>
              <a:rPr kumimoji="0" lang="en-US" sz="1000" b="0" i="0"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Khvorova</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&amp; Watts, </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Nat. </a:t>
            </a:r>
            <a:r>
              <a:rPr kumimoji="0" lang="en-US" sz="1000" b="0" i="1" u="none" strike="noStrike" kern="1200" cap="none" spc="0" normalizeH="0" baseline="0" noProof="0" err="1">
                <a:ln>
                  <a:noFill/>
                </a:ln>
                <a:solidFill>
                  <a:prstClr val="black"/>
                </a:solidFill>
                <a:effectLst/>
                <a:uLnTx/>
                <a:uFillTx/>
                <a:latin typeface="Avenir Book" panose="02000503020000020003" pitchFamily="2" charset="0"/>
                <a:ea typeface="+mn-ea"/>
                <a:cs typeface="+mn-cs"/>
              </a:rPr>
              <a:t>Biotechnol</a:t>
            </a:r>
            <a:r>
              <a:rPr kumimoji="0" lang="en-US" sz="1000" b="0" i="1" u="none" strike="noStrike" kern="1200" cap="none" spc="0" normalizeH="0" baseline="0" noProof="0">
                <a:ln>
                  <a:noFill/>
                </a:ln>
                <a:solidFill>
                  <a:prstClr val="black"/>
                </a:solidFill>
                <a:effectLst/>
                <a:uLnTx/>
                <a:uFillTx/>
                <a:latin typeface="Avenir Book" panose="02000503020000020003" pitchFamily="2" charset="0"/>
                <a:ea typeface="+mn-ea"/>
                <a:cs typeface="+mn-cs"/>
              </a:rPr>
              <a:t>.</a:t>
            </a:r>
            <a:r>
              <a:rPr kumimoji="0" lang="en-US" sz="1000" b="0" i="0" u="none" strike="noStrike" kern="1200" cap="none" spc="0" normalizeH="0" baseline="0" noProof="0">
                <a:ln>
                  <a:noFill/>
                </a:ln>
                <a:solidFill>
                  <a:prstClr val="black"/>
                </a:solidFill>
                <a:effectLst/>
                <a:uLnTx/>
                <a:uFillTx/>
                <a:latin typeface="Avenir Book" panose="02000503020000020003" pitchFamily="2" charset="0"/>
                <a:ea typeface="+mn-ea"/>
                <a:cs typeface="+mn-cs"/>
              </a:rPr>
              <a:t>, 2017 and not to scale</a:t>
            </a:r>
          </a:p>
        </p:txBody>
      </p:sp>
      <p:grpSp>
        <p:nvGrpSpPr>
          <p:cNvPr id="3" name="Group 2">
            <a:extLst>
              <a:ext uri="{FF2B5EF4-FFF2-40B4-BE49-F238E27FC236}">
                <a16:creationId xmlns:a16="http://schemas.microsoft.com/office/drawing/2014/main" id="{484A547D-C46D-ED48-391F-43750E8AA139}"/>
              </a:ext>
            </a:extLst>
          </p:cNvPr>
          <p:cNvGrpSpPr/>
          <p:nvPr/>
        </p:nvGrpSpPr>
        <p:grpSpPr>
          <a:xfrm>
            <a:off x="6155357" y="1230116"/>
            <a:ext cx="4594324" cy="4598885"/>
            <a:chOff x="6155357" y="1230116"/>
            <a:chExt cx="4594324" cy="4598885"/>
          </a:xfrm>
        </p:grpSpPr>
        <p:sp>
          <p:nvSpPr>
            <p:cNvPr id="11" name="Rectangle 10">
              <a:extLst>
                <a:ext uri="{FF2B5EF4-FFF2-40B4-BE49-F238E27FC236}">
                  <a16:creationId xmlns:a16="http://schemas.microsoft.com/office/drawing/2014/main" id="{967C5B29-818A-60F6-1E19-F974A1BE81FF}"/>
                </a:ext>
              </a:extLst>
            </p:cNvPr>
            <p:cNvSpPr/>
            <p:nvPr/>
          </p:nvSpPr>
          <p:spPr>
            <a:xfrm>
              <a:off x="7005454" y="1230116"/>
              <a:ext cx="3744227" cy="4598885"/>
            </a:xfrm>
            <a:prstGeom prst="rect">
              <a:avLst/>
            </a:prstGeom>
            <a:no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8">
              <a:extLst>
                <a:ext uri="{FF2B5EF4-FFF2-40B4-BE49-F238E27FC236}">
                  <a16:creationId xmlns:a16="http://schemas.microsoft.com/office/drawing/2014/main" id="{4FADCA98-D5A0-AC49-100B-82B0CDF8CA83}"/>
                </a:ext>
              </a:extLst>
            </p:cNvPr>
            <p:cNvSpPr/>
            <p:nvPr/>
          </p:nvSpPr>
          <p:spPr>
            <a:xfrm>
              <a:off x="6155357" y="2464070"/>
              <a:ext cx="4235115" cy="1617044"/>
            </a:xfrm>
            <a:custGeom>
              <a:avLst/>
              <a:gdLst>
                <a:gd name="connsiteX0" fmla="*/ 0 w 4235115"/>
                <a:gd name="connsiteY0" fmla="*/ 1617044 h 1617044"/>
                <a:gd name="connsiteX1" fmla="*/ 1010652 w 4235115"/>
                <a:gd name="connsiteY1" fmla="*/ 1482291 h 1617044"/>
                <a:gd name="connsiteX2" fmla="*/ 1799924 w 4235115"/>
                <a:gd name="connsiteY2" fmla="*/ 1029903 h 1617044"/>
                <a:gd name="connsiteX3" fmla="*/ 2839452 w 4235115"/>
                <a:gd name="connsiteY3" fmla="*/ 308008 h 1617044"/>
                <a:gd name="connsiteX4" fmla="*/ 4235115 w 4235115"/>
                <a:gd name="connsiteY4" fmla="*/ 0 h 16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5115" h="1617044">
                  <a:moveTo>
                    <a:pt x="0" y="1617044"/>
                  </a:moveTo>
                  <a:cubicBezTo>
                    <a:pt x="355332" y="1598596"/>
                    <a:pt x="710665" y="1580148"/>
                    <a:pt x="1010652" y="1482291"/>
                  </a:cubicBezTo>
                  <a:cubicBezTo>
                    <a:pt x="1310639" y="1384434"/>
                    <a:pt x="1495124" y="1225617"/>
                    <a:pt x="1799924" y="1029903"/>
                  </a:cubicBezTo>
                  <a:cubicBezTo>
                    <a:pt x="2104724" y="834189"/>
                    <a:pt x="2433587" y="479658"/>
                    <a:pt x="2839452" y="308008"/>
                  </a:cubicBezTo>
                  <a:cubicBezTo>
                    <a:pt x="3245317" y="136357"/>
                    <a:pt x="3740216" y="68178"/>
                    <a:pt x="4235115" y="0"/>
                  </a:cubicBezTo>
                </a:path>
              </a:pathLst>
            </a:custGeom>
            <a:noFill/>
            <a:ln w="57150">
              <a:solidFill>
                <a:srgbClr val="AA93AA"/>
              </a:solidFill>
              <a:prstDash val="dash"/>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609FC25-8A1D-CB5F-ADE2-916C397249DD}"/>
                </a:ext>
              </a:extLst>
            </p:cNvPr>
            <p:cNvSpPr txBox="1"/>
            <p:nvPr/>
          </p:nvSpPr>
          <p:spPr>
            <a:xfrm>
              <a:off x="9957335" y="4862820"/>
              <a:ext cx="542136" cy="246221"/>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2025+</a:t>
              </a:r>
            </a:p>
          </p:txBody>
        </p:sp>
        <p:sp>
          <p:nvSpPr>
            <p:cNvPr id="15" name="Rectangle 14">
              <a:extLst>
                <a:ext uri="{FF2B5EF4-FFF2-40B4-BE49-F238E27FC236}">
                  <a16:creationId xmlns:a16="http://schemas.microsoft.com/office/drawing/2014/main" id="{D953908F-A61D-20C8-CDC0-107F26EC3F51}"/>
                </a:ext>
              </a:extLst>
            </p:cNvPr>
            <p:cNvSpPr/>
            <p:nvPr/>
          </p:nvSpPr>
          <p:spPr>
            <a:xfrm>
              <a:off x="7247106" y="5126370"/>
              <a:ext cx="3249039" cy="483237"/>
            </a:xfrm>
            <a:prstGeom prst="rect">
              <a:avLst/>
            </a:prstGeom>
            <a:solidFill>
              <a:schemeClr val="accent4">
                <a:lumMod val="20000"/>
                <a:lumOff val="80000"/>
              </a:schemeClr>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Focus: Deepening our knowledge in RNA chemistry, emergence of potent protein and small-molecule shuttles, and first clinical data in novel tissues  </a:t>
              </a:r>
            </a:p>
          </p:txBody>
        </p:sp>
        <p:sp>
          <p:nvSpPr>
            <p:cNvPr id="17" name="Rounded Rectangle 16">
              <a:extLst>
                <a:ext uri="{FF2B5EF4-FFF2-40B4-BE49-F238E27FC236}">
                  <a16:creationId xmlns:a16="http://schemas.microsoft.com/office/drawing/2014/main" id="{4D739149-CDBF-9E4C-A69E-6E146BB413CF}"/>
                </a:ext>
              </a:extLst>
            </p:cNvPr>
            <p:cNvSpPr/>
            <p:nvPr/>
          </p:nvSpPr>
          <p:spPr>
            <a:xfrm>
              <a:off x="7114131" y="1468149"/>
              <a:ext cx="1167158" cy="457200"/>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Six siRNA approvals (liver)</a:t>
              </a:r>
            </a:p>
          </p:txBody>
        </p:sp>
        <p:cxnSp>
          <p:nvCxnSpPr>
            <p:cNvPr id="21" name="Straight Connector 20">
              <a:extLst>
                <a:ext uri="{FF2B5EF4-FFF2-40B4-BE49-F238E27FC236}">
                  <a16:creationId xmlns:a16="http://schemas.microsoft.com/office/drawing/2014/main" id="{F5D1ECBD-FBA4-B343-93A8-2913EBE15B2D}"/>
                </a:ext>
              </a:extLst>
            </p:cNvPr>
            <p:cNvCxnSpPr>
              <a:cxnSpLocks/>
            </p:cNvCxnSpPr>
            <p:nvPr/>
          </p:nvCxnSpPr>
          <p:spPr>
            <a:xfrm>
              <a:off x="7514647" y="1925349"/>
              <a:ext cx="0" cy="1691243"/>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9BB69CF-6845-E8F9-7EE2-1C51AFC66562}"/>
                </a:ext>
              </a:extLst>
            </p:cNvPr>
            <p:cNvSpPr/>
            <p:nvPr/>
          </p:nvSpPr>
          <p:spPr>
            <a:xfrm>
              <a:off x="7811113" y="4083999"/>
              <a:ext cx="1298637" cy="579316"/>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CNS siRNA administered in clinic (ALNY) </a:t>
              </a:r>
            </a:p>
          </p:txBody>
        </p:sp>
        <p:cxnSp>
          <p:nvCxnSpPr>
            <p:cNvPr id="23" name="Straight Connector 22">
              <a:extLst>
                <a:ext uri="{FF2B5EF4-FFF2-40B4-BE49-F238E27FC236}">
                  <a16:creationId xmlns:a16="http://schemas.microsoft.com/office/drawing/2014/main" id="{B7D591F8-F799-6F1A-C266-1DDD2ACA5E44}"/>
                </a:ext>
              </a:extLst>
            </p:cNvPr>
            <p:cNvCxnSpPr>
              <a:cxnSpLocks/>
            </p:cNvCxnSpPr>
            <p:nvPr/>
          </p:nvCxnSpPr>
          <p:spPr>
            <a:xfrm flipV="1">
              <a:off x="8008977" y="3616720"/>
              <a:ext cx="0" cy="467279"/>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C75BA349-EDF1-336F-1519-8E48FB268FA8}"/>
                </a:ext>
              </a:extLst>
            </p:cNvPr>
            <p:cNvSpPr/>
            <p:nvPr/>
          </p:nvSpPr>
          <p:spPr>
            <a:xfrm>
              <a:off x="8537629" y="3270796"/>
              <a:ext cx="1780149" cy="579316"/>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Multiple siRNAs advanced to clinic in extrahepatic tissues (lung, muscle)</a:t>
              </a:r>
            </a:p>
          </p:txBody>
        </p:sp>
        <p:cxnSp>
          <p:nvCxnSpPr>
            <p:cNvPr id="26" name="Straight Connector 25">
              <a:extLst>
                <a:ext uri="{FF2B5EF4-FFF2-40B4-BE49-F238E27FC236}">
                  <a16:creationId xmlns:a16="http://schemas.microsoft.com/office/drawing/2014/main" id="{74E173E7-4470-7913-8317-3FD681E424F9}"/>
                </a:ext>
              </a:extLst>
            </p:cNvPr>
            <p:cNvCxnSpPr>
              <a:cxnSpLocks/>
            </p:cNvCxnSpPr>
            <p:nvPr/>
          </p:nvCxnSpPr>
          <p:spPr>
            <a:xfrm flipV="1">
              <a:off x="8984161" y="2898841"/>
              <a:ext cx="0" cy="371955"/>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6BFF13C5-91B4-D9EE-A0CE-2146B1AC4C84}"/>
                </a:ext>
              </a:extLst>
            </p:cNvPr>
            <p:cNvSpPr/>
            <p:nvPr/>
          </p:nvSpPr>
          <p:spPr>
            <a:xfrm>
              <a:off x="7697710" y="2092459"/>
              <a:ext cx="1932670" cy="395915"/>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Second CNS siRNA Ph1 announced (ARWR)</a:t>
              </a:r>
            </a:p>
          </p:txBody>
        </p:sp>
        <p:cxnSp>
          <p:nvCxnSpPr>
            <p:cNvPr id="31" name="Straight Connector 30">
              <a:extLst>
                <a:ext uri="{FF2B5EF4-FFF2-40B4-BE49-F238E27FC236}">
                  <a16:creationId xmlns:a16="http://schemas.microsoft.com/office/drawing/2014/main" id="{A5C5CAFD-C399-42CD-16CC-6AC662EF1CE2}"/>
                </a:ext>
              </a:extLst>
            </p:cNvPr>
            <p:cNvCxnSpPr>
              <a:cxnSpLocks/>
            </p:cNvCxnSpPr>
            <p:nvPr/>
          </p:nvCxnSpPr>
          <p:spPr>
            <a:xfrm>
              <a:off x="8281289" y="2488374"/>
              <a:ext cx="0" cy="556386"/>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3B15FB3-DC61-79D1-1C13-CF67CF2E9D13}"/>
                </a:ext>
              </a:extLst>
            </p:cNvPr>
            <p:cNvSpPr/>
            <p:nvPr/>
          </p:nvSpPr>
          <p:spPr>
            <a:xfrm>
              <a:off x="8681805" y="1392706"/>
              <a:ext cx="1901525" cy="579316"/>
            </a:xfrm>
            <a:prstGeom prst="roundRect">
              <a:avLst/>
            </a:prstGeom>
            <a:solidFill>
              <a:srgbClr val="FDF8FF"/>
            </a:solidFill>
            <a:ln>
              <a:solidFill>
                <a:srgbClr val="C7AC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Additional siRNA approvals expected across multiple indications and tissues</a:t>
              </a:r>
            </a:p>
          </p:txBody>
        </p:sp>
        <p:cxnSp>
          <p:nvCxnSpPr>
            <p:cNvPr id="35" name="Straight Connector 34">
              <a:extLst>
                <a:ext uri="{FF2B5EF4-FFF2-40B4-BE49-F238E27FC236}">
                  <a16:creationId xmlns:a16="http://schemas.microsoft.com/office/drawing/2014/main" id="{D2AE8B44-6DF1-702E-BC2A-D681D3AD935B}"/>
                </a:ext>
              </a:extLst>
            </p:cNvPr>
            <p:cNvCxnSpPr>
              <a:cxnSpLocks/>
            </p:cNvCxnSpPr>
            <p:nvPr/>
          </p:nvCxnSpPr>
          <p:spPr>
            <a:xfrm>
              <a:off x="10093330" y="1972022"/>
              <a:ext cx="0" cy="420982"/>
            </a:xfrm>
            <a:prstGeom prst="line">
              <a:avLst/>
            </a:prstGeom>
            <a:ln w="12700">
              <a:solidFill>
                <a:srgbClr val="C7ACC6"/>
              </a:solidFill>
              <a:tailEnd type="ova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770F580-CEAF-59AE-7506-B42B05B641EA}"/>
              </a:ext>
            </a:extLst>
          </p:cNvPr>
          <p:cNvGrpSpPr/>
          <p:nvPr/>
        </p:nvGrpSpPr>
        <p:grpSpPr>
          <a:xfrm>
            <a:off x="5478627" y="4317512"/>
            <a:ext cx="479410" cy="517069"/>
            <a:chOff x="5478627" y="4317512"/>
            <a:chExt cx="479410" cy="517069"/>
          </a:xfrm>
        </p:grpSpPr>
        <p:pic>
          <p:nvPicPr>
            <p:cNvPr id="16" name="Picture 2" descr="LLY | Lilly(Eli) Stock Price">
              <a:extLst>
                <a:ext uri="{FF2B5EF4-FFF2-40B4-BE49-F238E27FC236}">
                  <a16:creationId xmlns:a16="http://schemas.microsoft.com/office/drawing/2014/main" id="{0D637D4D-131B-332C-DBD9-6B1721B27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8627" y="4572362"/>
              <a:ext cx="479410" cy="26221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4863C05-517D-7365-DF6C-DECDCF8EAC10}"/>
                </a:ext>
              </a:extLst>
            </p:cNvPr>
            <p:cNvCxnSpPr>
              <a:cxnSpLocks/>
            </p:cNvCxnSpPr>
            <p:nvPr/>
          </p:nvCxnSpPr>
          <p:spPr>
            <a:xfrm flipV="1">
              <a:off x="5725677" y="4317512"/>
              <a:ext cx="0" cy="187111"/>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91E95C4-7014-4038-2EF3-B785DA7B4CF1}"/>
              </a:ext>
            </a:extLst>
          </p:cNvPr>
          <p:cNvGrpSpPr/>
          <p:nvPr/>
        </p:nvGrpSpPr>
        <p:grpSpPr>
          <a:xfrm>
            <a:off x="4454027" y="4703471"/>
            <a:ext cx="557739" cy="884651"/>
            <a:chOff x="4454027" y="4703471"/>
            <a:chExt cx="557739" cy="884651"/>
          </a:xfrm>
        </p:grpSpPr>
        <p:cxnSp>
          <p:nvCxnSpPr>
            <p:cNvPr id="13" name="Straight Connector 12">
              <a:extLst>
                <a:ext uri="{FF2B5EF4-FFF2-40B4-BE49-F238E27FC236}">
                  <a16:creationId xmlns:a16="http://schemas.microsoft.com/office/drawing/2014/main" id="{38AF46DB-9F6B-2FA7-7ACC-A404E85913D4}"/>
                </a:ext>
              </a:extLst>
            </p:cNvPr>
            <p:cNvCxnSpPr>
              <a:cxnSpLocks/>
            </p:cNvCxnSpPr>
            <p:nvPr/>
          </p:nvCxnSpPr>
          <p:spPr>
            <a:xfrm flipV="1">
              <a:off x="4732897" y="4703471"/>
              <a:ext cx="0" cy="135425"/>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D07BC7A-C1AD-F2DD-2EE0-899D090FFBCD}"/>
                </a:ext>
              </a:extLst>
            </p:cNvPr>
            <p:cNvPicPr>
              <a:picLocks noChangeAspect="1"/>
            </p:cNvPicPr>
            <p:nvPr/>
          </p:nvPicPr>
          <p:blipFill>
            <a:blip r:embed="rId5"/>
            <a:stretch>
              <a:fillRect/>
            </a:stretch>
          </p:blipFill>
          <p:spPr>
            <a:xfrm>
              <a:off x="4454027" y="4834581"/>
              <a:ext cx="557739" cy="753541"/>
            </a:xfrm>
            <a:prstGeom prst="rect">
              <a:avLst/>
            </a:prstGeom>
          </p:spPr>
        </p:pic>
      </p:grpSp>
    </p:spTree>
    <p:extLst>
      <p:ext uri="{BB962C8B-B14F-4D97-AF65-F5344CB8AC3E}">
        <p14:creationId xmlns:p14="http://schemas.microsoft.com/office/powerpoint/2010/main" val="71407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F1738209-AD79-49C9-9981-50EB987FFE0F}"/>
    </a:ext>
  </a:extLst>
</a:theme>
</file>

<file path=ppt/theme/theme2.xml><?xml version="1.0" encoding="utf-8"?>
<a:theme xmlns:a="http://schemas.openxmlformats.org/drawingml/2006/main" name="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8B66EA94-D44C-432B-9D73-FBC2F139F974}"/>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STRICTED">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9144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35B3B521-8D4D-4672-AD85-AC849BEC5D64}"/>
    </a:ext>
  </a:extLst>
</a:theme>
</file>

<file path=ppt/theme/theme5.xml><?xml version="1.0" encoding="utf-8"?>
<a:theme xmlns:a="http://schemas.openxmlformats.org/drawingml/2006/main" name="1_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8F3F5E9F-E74D-49A6-A615-357DDC4139DB}" vid="{FBEF1038-7573-4E3F-AFCB-08BF78439821}"/>
    </a:ext>
  </a:extLst>
</a:theme>
</file>

<file path=ppt/theme/theme6.xml><?xml version="1.0" encoding="utf-8"?>
<a:theme xmlns:a="http://schemas.openxmlformats.org/drawingml/2006/main" name="1_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CA0012C7-5EDF-4243-BCC5-D6CB613DC211}" vid="{334E118E-7E56-489E-A20E-E84817BFA59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698E99108243488F67B415AEEF5E9F" ma:contentTypeVersion="" ma:contentTypeDescription="Create a new document." ma:contentTypeScope="" ma:versionID="ebd80d777ac860c2f675ad74558aded5">
  <xsd:schema xmlns:xsd="http://www.w3.org/2001/XMLSchema" xmlns:xs="http://www.w3.org/2001/XMLSchema" xmlns:p="http://schemas.microsoft.com/office/2006/metadata/properties" xmlns:ns1="http://schemas.microsoft.com/sharepoint/v3" xmlns:ns2="b1faa735-f510-4355-a81b-db133dbce024" xmlns:ns3="df88377f-8c3e-44c9-99dd-3ba9e7ebf5a3" targetNamespace="http://schemas.microsoft.com/office/2006/metadata/properties" ma:root="true" ma:fieldsID="60064cc54dceffbe406de8654d6f4dd3" ns1:_="" ns2:_="" ns3:_="">
    <xsd:import namespace="http://schemas.microsoft.com/sharepoint/v3"/>
    <xsd:import namespace="b1faa735-f510-4355-a81b-db133dbce024"/>
    <xsd:import namespace="df88377f-8c3e-44c9-99dd-3ba9e7ebf5a3"/>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faa735-f510-4355-a81b-db133dbce0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88377f-8c3e-44c9-99dd-3ba9e7ebf5a3"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1faa735-f510-4355-a81b-db133dbce024">
      <UserInfo>
        <DisplayName>Ian Karp</DisplayName>
        <AccountId>7783</AccountId>
        <AccountType/>
      </UserInfo>
      <UserInfo>
        <DisplayName>Brittany Cormier</DisplayName>
        <AccountId>7434</AccountId>
        <AccountType/>
      </UserInfo>
      <UserInfo>
        <DisplayName>Lina Li</DisplayName>
        <AccountId>925</AccountId>
        <AccountType/>
      </UserInfo>
      <UserInfo>
        <DisplayName>Mary Ferguson</DisplayName>
        <AccountId>1065</AccountId>
        <AccountType/>
      </UserInfo>
      <UserInfo>
        <DisplayName>John Leonard</DisplayName>
        <AccountId>23</AccountId>
        <AccountType/>
      </UserInfo>
      <UserInfo>
        <DisplayName>David Lebwohl</DisplayName>
        <AccountId>4332</AccountId>
        <AccountType/>
      </UserInfo>
      <UserInfo>
        <DisplayName>Laura Sepp-Lorenzino</DisplayName>
        <AccountId>2920</AccountId>
        <AccountType/>
      </UserInfo>
      <UserInfo>
        <DisplayName>Glenn Goddard</DisplayName>
        <AccountId>2087</AccountId>
        <AccountType/>
      </UserInfo>
      <UserInfo>
        <DisplayName>Emily Williams</DisplayName>
        <AccountId>10118</AccountId>
        <AccountType/>
      </UserInfo>
      <UserInfo>
        <DisplayName>Marissa Igo</DisplayName>
        <AccountId>3115</AccountId>
        <AccountType/>
      </UserInfo>
      <UserInfo>
        <DisplayName>Kunal Sunthankar</DisplayName>
        <AccountId>9551</AccountId>
        <AccountType/>
      </UserInfo>
      <UserInfo>
        <DisplayName>Derek Hicks</DisplayName>
        <AccountId>9825</AccountId>
        <AccountType/>
      </UserInfo>
      <UserInfo>
        <DisplayName>Jim Basta</DisplayName>
        <AccountId>7636</AccountId>
        <AccountType/>
      </UserInfo>
      <UserInfo>
        <DisplayName>Eliana Clark</DisplayName>
        <AccountId>3694</AccountId>
        <AccountType/>
      </UserInfo>
      <UserInfo>
        <DisplayName>Nick Vance</DisplayName>
        <AccountId>8014</AccountId>
        <AccountType/>
      </UserInfo>
      <UserInfo>
        <DisplayName>Daniel Lev</DisplayName>
        <AccountId>298</AccountId>
        <AccountType/>
      </UserInfo>
      <UserInfo>
        <DisplayName>Mike Fowler</DisplayName>
        <AccountId>94</AccountId>
        <AccountType/>
      </UserInfo>
    </SharedWithUsers>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A454B3C-AA9F-4282-A67F-C11307B3CB27}">
  <ds:schemaRefs>
    <ds:schemaRef ds:uri="b1faa735-f510-4355-a81b-db133dbce024"/>
    <ds:schemaRef ds:uri="df88377f-8c3e-44c9-99dd-3ba9e7ebf5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F82682D-266D-4A1E-9C55-76C98AAD8B4D}">
  <ds:schemaRefs>
    <ds:schemaRef ds:uri="http://schemas.microsoft.com/sharepoint/v3/contenttype/forms"/>
  </ds:schemaRefs>
</ds:datastoreItem>
</file>

<file path=customXml/itemProps3.xml><?xml version="1.0" encoding="utf-8"?>
<ds:datastoreItem xmlns:ds="http://schemas.openxmlformats.org/officeDocument/2006/customXml" ds:itemID="{014CCDCF-42B8-4BFD-B2FE-3EF59FE09C8D}">
  <ds:schemaRefs>
    <ds:schemaRef ds:uri="b1faa735-f510-4355-a81b-db133dbce024"/>
    <ds:schemaRef ds:uri="http://www.w3.org/XML/1998/namespace"/>
    <ds:schemaRef ds:uri="http://purl.org/dc/dcmitype/"/>
    <ds:schemaRef ds:uri="http://purl.org/dc/elements/1.1/"/>
    <ds:schemaRef ds:uri="http://schemas.openxmlformats.org/package/2006/metadata/core-properties"/>
    <ds:schemaRef ds:uri="http://schemas.microsoft.com/sharepoint/v3"/>
    <ds:schemaRef ds:uri="http://schemas.microsoft.com/office/2006/documentManagement/types"/>
    <ds:schemaRef ds:uri="http://purl.org/dc/terms/"/>
    <ds:schemaRef ds:uri="http://schemas.microsoft.com/office/infopath/2007/PartnerControls"/>
    <ds:schemaRef ds:uri="df88377f-8c3e-44c9-99dd-3ba9e7ebf5a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Intellia-PPT-Template-2024</Template>
  <TotalTime>148</TotalTime>
  <Words>9086</Words>
  <Application>Microsoft Macintosh PowerPoint</Application>
  <PresentationFormat>Widescreen</PresentationFormat>
  <Paragraphs>1535</Paragraphs>
  <Slides>86</Slides>
  <Notes>55</Notes>
  <HiddenSlides>0</HiddenSlides>
  <MMClips>0</MMClips>
  <ScaleCrop>false</ScaleCrop>
  <HeadingPairs>
    <vt:vector size="8" baseType="variant">
      <vt:variant>
        <vt:lpstr>Fonts Used</vt:lpstr>
      </vt:variant>
      <vt:variant>
        <vt:i4>17</vt:i4>
      </vt:variant>
      <vt:variant>
        <vt:lpstr>Theme</vt:lpstr>
      </vt:variant>
      <vt:variant>
        <vt:i4>6</vt:i4>
      </vt:variant>
      <vt:variant>
        <vt:lpstr>Embedded OLE Servers</vt:lpstr>
      </vt:variant>
      <vt:variant>
        <vt:i4>2</vt:i4>
      </vt:variant>
      <vt:variant>
        <vt:lpstr>Slide Titles</vt:lpstr>
      </vt:variant>
      <vt:variant>
        <vt:i4>86</vt:i4>
      </vt:variant>
    </vt:vector>
  </HeadingPairs>
  <TitlesOfParts>
    <vt:vector size="111" baseType="lpstr">
      <vt:lpstr>Arial</vt:lpstr>
      <vt:lpstr>Arial Black</vt:lpstr>
      <vt:lpstr>Arial Narrow</vt:lpstr>
      <vt:lpstr>Avenir Book</vt:lpstr>
      <vt:lpstr>Avenir LT Std 65 Medium</vt:lpstr>
      <vt:lpstr>Avenir Next</vt:lpstr>
      <vt:lpstr>Avenir Next LT Pro</vt:lpstr>
      <vt:lpstr>Barlow Semi Condensed</vt:lpstr>
      <vt:lpstr>Barlow Semi Condensed Light</vt:lpstr>
      <vt:lpstr>Barlow Semi Condensed SemiBold</vt:lpstr>
      <vt:lpstr>Calibri</vt:lpstr>
      <vt:lpstr>Calibri </vt:lpstr>
      <vt:lpstr>Calibri Light</vt:lpstr>
      <vt:lpstr>Symbol</vt:lpstr>
      <vt:lpstr>System Font Regular</vt:lpstr>
      <vt:lpstr>Tw Cen MT</vt:lpstr>
      <vt:lpstr>Wingdings</vt:lpstr>
      <vt:lpstr>CONFIDENTIAL AND PROPRIETARY</vt:lpstr>
      <vt:lpstr>No Footer Restrictions</vt:lpstr>
      <vt:lpstr>Custom Design</vt:lpstr>
      <vt:lpstr>RESTRICTED</vt:lpstr>
      <vt:lpstr>1_No Footer Restrictions</vt:lpstr>
      <vt:lpstr>1_CONFIDENTIAL AND PROPRIETARY</vt:lpstr>
      <vt:lpstr>Prism 10</vt:lpstr>
      <vt:lpstr>Prism 9</vt:lpstr>
      <vt:lpstr>PowerPoint Presentation</vt:lpstr>
      <vt:lpstr>October 6, 2024</vt:lpstr>
      <vt:lpstr>Protein Sequence is Encoded in DNA and Regulated by RNA</vt:lpstr>
      <vt:lpstr>So Why Do Conventional Drug Modalities Only Target Protein?</vt:lpstr>
      <vt:lpstr>Genetic Medicines Can Better Address the Root Cause of Disease</vt:lpstr>
      <vt:lpstr>Designing Molecules to Specifically Target RNA is Difficult… </vt:lpstr>
      <vt:lpstr>Lilly’s Journey in Genetic Medicine</vt:lpstr>
      <vt:lpstr>We and Others Are Invested in Making the siRNA Dream a Reality</vt:lpstr>
      <vt:lpstr>The Technology Evolution of siRNA Therapeutics</vt:lpstr>
      <vt:lpstr>siRNA Clinical Success Enabled by Foundational Investments in Chemistry</vt:lpstr>
      <vt:lpstr>RNA Chemical Modifications Have Unlocked Clinical Efficacy</vt:lpstr>
      <vt:lpstr>siRNA Chemical Optimization on an Atomic Scale*</vt:lpstr>
      <vt:lpstr>RNA Backbone Modifications Improving Potency Across RNA Modalities</vt:lpstr>
      <vt:lpstr>RNA Backbone Modifications Improving Potency Across RNA Modalities</vt:lpstr>
      <vt:lpstr>RNA Backbone Modifications Improving Potency Across RNA Modalities</vt:lpstr>
      <vt:lpstr>Winning with GalNAc: Decades of Innovation Enabling siRNA Delivery to Liver</vt:lpstr>
      <vt:lpstr>Lepodisiran, an Extended Duration siRNA Targeting Lipoprotein(a)</vt:lpstr>
      <vt:lpstr>“Finding the Next GalNAc”: Extrahepatic Delivery is the Next Frontier</vt:lpstr>
      <vt:lpstr>Leveraging Lilly Expertise to Enable Selective siRNA Delivery to Adipose</vt:lpstr>
      <vt:lpstr>Leveraging Lilly Expertise to Enable siRNA Delivery Across the BBB</vt:lpstr>
      <vt:lpstr>Leveraging Lilly Expertise to Enable siRNA Delivery Across the BBB</vt:lpstr>
      <vt:lpstr>Untapped Potential of Modulating RNA Architecture</vt:lpstr>
      <vt:lpstr>What is the Future of Chemical Innovation in siRNA?</vt:lpstr>
      <vt:lpstr>The Lilly Institute for Genetic Medicine, Boston, MA</vt:lpstr>
      <vt:lpstr>PowerPoint Presentation</vt:lpstr>
      <vt:lpstr>The Timing is Right to Deliver on the Promise of Oligonucleotide Therapeutics</vt:lpstr>
      <vt:lpstr>PowerPoint Presentation</vt:lpstr>
      <vt:lpstr>Establishment of in vitro models for identification of ASOs with inflammatory profile  </vt:lpstr>
      <vt:lpstr>Disclosure</vt:lpstr>
      <vt:lpstr>PowerPoint Presentation</vt:lpstr>
      <vt:lpstr>PowerPoint Presentation</vt:lpstr>
      <vt:lpstr>Factors to consider for in vitro assay development for ASO screening</vt:lpstr>
      <vt:lpstr>PowerPoint Presentation</vt:lpstr>
      <vt:lpstr>PowerPoint Presentation</vt:lpstr>
      <vt:lpstr>PowerPoint Presentation</vt:lpstr>
      <vt:lpstr>Identification of gene signature for prediction of ASOs with inflammatory profile  </vt:lpstr>
      <vt:lpstr>Development of an in-house in vitro complement assay for identification of ASOs with complement activating profile </vt:lpstr>
      <vt:lpstr>PowerPoint Presentation</vt:lpstr>
      <vt:lpstr>PowerPoint Presentation</vt:lpstr>
      <vt:lpstr>PowerPoint Presentation</vt:lpstr>
      <vt:lpstr>PowerPoint Presentation</vt:lpstr>
      <vt:lpstr>PowerPoint Presentation</vt:lpstr>
      <vt:lpstr>PowerPoint Presentation</vt:lpstr>
      <vt:lpstr>miR-22 is upregulated in people with MASH or living with obesity</vt:lpstr>
      <vt:lpstr>Genetic evidence for the role of miR-22 in mice</vt:lpstr>
      <vt:lpstr>Genetic loss of miR-22 results in profound metabolic changes</vt:lpstr>
      <vt:lpstr>RES-010: A potent miR-22 antagonist</vt:lpstr>
      <vt:lpstr>RES-010 inhibition of miR-22 affects multiple metabolic pathways</vt:lpstr>
      <vt:lpstr>RES-010 modulates multiple genes, in distinctive pathways converging on Obesity</vt:lpstr>
      <vt:lpstr>RES-010 increases mitochondria biogenesis and activity in mice and NHP</vt:lpstr>
      <vt:lpstr>RES-010 effect on mitochondria activity is confirmed in human cell line</vt:lpstr>
      <vt:lpstr>RES-010 induces brownization of WAT in mice and NHP</vt:lpstr>
      <vt:lpstr>RES-010 induce browning in a 3D human adipose tissue model</vt:lpstr>
      <vt:lpstr>RES-010 does not affect body weight in non-obese animals</vt:lpstr>
      <vt:lpstr>RES-010 does not affect body weight in non-obese animals</vt:lpstr>
      <vt:lpstr>RES-010 increase the effect of diet by promoting body weight loss via fat mass reduction</vt:lpstr>
      <vt:lpstr>Ability of RES-010 to reduce fat mass is confirmed in theremoneutrality condition</vt:lpstr>
      <vt:lpstr>RES-010 metabolis benefits are maintained after treatment interruption</vt:lpstr>
      <vt:lpstr>RES-010 increases the efficacy of GLP1-RA</vt:lpstr>
      <vt:lpstr>RES-010 has an additive effect on GLP1-RA on hepatic parameters</vt:lpstr>
      <vt:lpstr>RES-010 might provide an alternative therapeutic paradigm for people living with obesity</vt:lpstr>
      <vt:lpstr>RES-010 MoA is orthogonal to GLP1-RA</vt:lpstr>
      <vt:lpstr>Resalis - ncRNA medicines in metabolic diseases</vt:lpstr>
      <vt:lpstr>PowerPoint Presentation</vt:lpstr>
      <vt:lpstr>miR-22 levels are triggered by an excess of energy intake, which is the primary cause of obesity in our society</vt:lpstr>
      <vt:lpstr>miR-22 inhibition can represent a valid strategy to restore a metabolic healthy status</vt:lpstr>
      <vt:lpstr>Resalis at a glance</vt:lpstr>
      <vt:lpstr>RES-010 inhibition of miR-22 causes cellular rewiring</vt:lpstr>
      <vt:lpstr>Evidence generation</vt:lpstr>
      <vt:lpstr>RES-010 inhibition of miR-22 causes cellular rewiring</vt:lpstr>
      <vt:lpstr>RES-010 shows significant, time-dependent thermogenic effect in human white adipose spheroid model (inSphero)</vt:lpstr>
      <vt:lpstr>RES-010 acts also under thermoneutral conditions with no difference in food intake</vt:lpstr>
      <vt:lpstr>Once RES-010 has activated its metabolic pathways, benefits are directly observed in the liver</vt:lpstr>
      <vt:lpstr>Efficacy study of RES-010 in 3D liver human organoids confirms activity in a human MASH model</vt:lpstr>
      <vt:lpstr>Clinical development plan and timelines</vt:lpstr>
      <vt:lpstr>FIH dose selection and top dose escalation</vt:lpstr>
      <vt:lpstr>Clinical Development Plan: proposed phase 1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Yuanxin Xu</dc:creator>
  <cp:lastModifiedBy>john bettencourt</cp:lastModifiedBy>
  <cp:revision>4</cp:revision>
  <cp:lastPrinted>2024-09-25T13:38:52Z</cp:lastPrinted>
  <dcterms:created xsi:type="dcterms:W3CDTF">2024-01-04T13:47:18Z</dcterms:created>
  <dcterms:modified xsi:type="dcterms:W3CDTF">2024-10-06T03:48:29Z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0x010100AF698E99108243488F67B415AEEF5E9F</vt:lpwstr>
  </property>
</Properties>
</file>